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307" r:id="rId4"/>
    <p:sldId id="263" r:id="rId5"/>
    <p:sldId id="258" r:id="rId6"/>
    <p:sldId id="311" r:id="rId7"/>
    <p:sldId id="309" r:id="rId8"/>
    <p:sldId id="262" r:id="rId9"/>
    <p:sldId id="272" r:id="rId10"/>
    <p:sldId id="273" r:id="rId11"/>
    <p:sldId id="276" r:id="rId12"/>
    <p:sldId id="274" r:id="rId13"/>
    <p:sldId id="290" r:id="rId14"/>
    <p:sldId id="291" r:id="rId15"/>
    <p:sldId id="292" r:id="rId16"/>
    <p:sldId id="293" r:id="rId17"/>
    <p:sldId id="268" r:id="rId18"/>
    <p:sldId id="275" r:id="rId19"/>
    <p:sldId id="257" r:id="rId20"/>
    <p:sldId id="269" r:id="rId21"/>
    <p:sldId id="295" r:id="rId22"/>
    <p:sldId id="294" r:id="rId23"/>
    <p:sldId id="347" r:id="rId24"/>
    <p:sldId id="277" r:id="rId25"/>
    <p:sldId id="34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6">
          <p15:clr>
            <a:srgbClr val="A4A3A4"/>
          </p15:clr>
        </p15:guide>
        <p15:guide id="2" pos="3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BA"/>
    <a:srgbClr val="3EA4BA"/>
    <a:srgbClr val="FFFFFF"/>
    <a:srgbClr val="416D12"/>
    <a:srgbClr val="00B4B2"/>
    <a:srgbClr val="C7F3F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6" autoAdjust="0"/>
    <p:restoredTop sz="94660"/>
  </p:normalViewPr>
  <p:slideViewPr>
    <p:cSldViewPr snapToGrid="0">
      <p:cViewPr>
        <p:scale>
          <a:sx n="90" d="100"/>
          <a:sy n="90" d="100"/>
        </p:scale>
        <p:origin x="-58" y="-58"/>
      </p:cViewPr>
      <p:guideLst>
        <p:guide orient="horz" pos="2236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55359-BA66-4C59-8A54-707A99BB900A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E77A7-C301-4374-BCFB-AD797F97A8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894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ítulo 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Clique para editar o estilo do título</a:t>
            </a:r>
          </a:p>
        </p:txBody>
      </p:sp>
      <p:sp>
        <p:nvSpPr>
          <p:cNvPr id="1027" name="Marcador de Posição de Texto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Clique para editar os estilos de texto do modelo global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1028" name="Marcador de Posição da Data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1029" name="Marcador de Posição do Rodapé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1030" name="Marcador de Posição do Número do Diapositivo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0" y="23304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27" name="CaixaDeTexto 53"/>
          <p:cNvSpPr txBox="1"/>
          <p:nvPr/>
        </p:nvSpPr>
        <p:spPr>
          <a:xfrm>
            <a:off x="10052685" y="4747895"/>
            <a:ext cx="21189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3EA4BA"/>
                </a:solidFill>
              </a:rPr>
              <a:t>BUSINESS FORUM</a:t>
            </a:r>
            <a:endParaRPr lang="en-US" sz="1600" b="1" i="1" dirty="0">
              <a:solidFill>
                <a:srgbClr val="3EA4BA"/>
              </a:solidFill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latin typeface="Arial Narrow" panose="020B0606020202030204" pitchFamily="34" charset="0"/>
              </a:rPr>
              <a:t>:+351 964 406 800</a:t>
            </a:r>
          </a:p>
          <a:p>
            <a:r>
              <a:rPr lang="en-US" sz="1200" dirty="0">
                <a:latin typeface="Arial Narrow" panose="020B0606020202030204" pitchFamily="34" charset="0"/>
              </a:rPr>
              <a:t>Skype: </a:t>
            </a:r>
            <a:r>
              <a:rPr lang="en-US" sz="1200" dirty="0" err="1">
                <a:latin typeface="Arial Narrow" panose="020B0606020202030204" pitchFamily="34" charset="0"/>
              </a:rPr>
              <a:t>setimocontinente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latin typeface="Arial Narrow" panose="020B0606020202030204" pitchFamily="34" charset="0"/>
              </a:rPr>
              <a:t>i</a:t>
            </a:r>
            <a:r>
              <a:rPr lang="en-US" sz="1200" dirty="0" smtClean="0">
                <a:latin typeface="Arial Narrow" panose="020B0606020202030204" pitchFamily="34" charset="0"/>
              </a:rPr>
              <a:t>nfo@atlanticbusiness</a:t>
            </a:r>
            <a:r>
              <a:rPr lang="pt-PT" altLang="en-US" sz="1200" dirty="0" smtClean="0">
                <a:latin typeface="Arial Narrow" panose="020B0606020202030204" pitchFamily="34" charset="0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</a:rPr>
              <a:t>.com</a:t>
            </a:r>
          </a:p>
          <a:p>
            <a:r>
              <a:rPr lang="en-US" sz="1200" dirty="0" smtClean="0">
                <a:latin typeface="Arial Narrow" panose="020B0606020202030204" pitchFamily="34" charset="0"/>
              </a:rPr>
              <a:t>www</a:t>
            </a:r>
            <a:r>
              <a:rPr lang="en-US" sz="1200" dirty="0">
                <a:latin typeface="Arial Narrow" panose="020B0606020202030204" pitchFamily="34" charset="0"/>
              </a:rPr>
              <a:t>.</a:t>
            </a:r>
            <a:r>
              <a:rPr lang="en-US" sz="1200" dirty="0" smtClean="0">
                <a:latin typeface="Arial Narrow" panose="020B0606020202030204" pitchFamily="34" charset="0"/>
              </a:rPr>
              <a:t>atlanticbusiness</a:t>
            </a:r>
            <a:r>
              <a:rPr lang="pt-PT" altLang="en-US" sz="1200" dirty="0" smtClean="0">
                <a:latin typeface="Arial Narrow" panose="020B0606020202030204" pitchFamily="34" charset="0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</a:rPr>
              <a:t>.com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53" name="CaixaDeTexto 67"/>
          <p:cNvSpPr txBox="1"/>
          <p:nvPr/>
        </p:nvSpPr>
        <p:spPr>
          <a:xfrm>
            <a:off x="22860" y="2542540"/>
            <a:ext cx="269875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</a:rPr>
              <a:t>09 -11 JUNHO</a:t>
            </a:r>
          </a:p>
          <a:p>
            <a:pPr algn="ctr"/>
            <a:r>
              <a:rPr lang="pt-PT" sz="1200" dirty="0">
                <a:solidFill>
                  <a:schemeClr val="bg1"/>
                </a:solidFill>
              </a:rPr>
              <a:t>______</a:t>
            </a:r>
            <a:r>
              <a:rPr lang="pt-PT" sz="1400" baseline="-25000" dirty="0">
                <a:solidFill>
                  <a:schemeClr val="bg1"/>
                </a:solidFill>
              </a:rPr>
              <a:t>■</a:t>
            </a:r>
            <a:r>
              <a:rPr lang="pt-PT" sz="1200" dirty="0">
                <a:solidFill>
                  <a:schemeClr val="bg1"/>
                </a:solidFill>
              </a:rPr>
              <a:t>________</a:t>
            </a:r>
          </a:p>
          <a:p>
            <a:pPr algn="ctr"/>
            <a:r>
              <a:rPr lang="pt-PT" sz="3200" b="1" dirty="0">
                <a:solidFill>
                  <a:schemeClr val="bg1"/>
                </a:solidFill>
              </a:rPr>
              <a:t>2021</a:t>
            </a:r>
          </a:p>
          <a:p>
            <a:pPr algn="ctr"/>
            <a:r>
              <a:rPr lang="pt-PT" b="1" dirty="0">
                <a:solidFill>
                  <a:schemeClr val="bg1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chemeClr val="bg1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chemeClr val="bg1"/>
                </a:solidFill>
              </a:rPr>
              <a:t>CABO VERDE</a:t>
            </a:r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5" descr="logFor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39565" cy="251333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15" y="5824220"/>
            <a:ext cx="677545" cy="561975"/>
          </a:xfrm>
          <a:prstGeom prst="rect">
            <a:avLst/>
          </a:prstGeom>
        </p:spPr>
      </p:pic>
      <p:pic>
        <p:nvPicPr>
          <p:cNvPr id="12" name="Imagem 1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145" y="30480"/>
            <a:ext cx="4163060" cy="913765"/>
          </a:xfrm>
          <a:prstGeom prst="rect">
            <a:avLst/>
          </a:prstGeom>
        </p:spPr>
      </p:pic>
      <p:sp>
        <p:nvSpPr>
          <p:cNvPr id="15" name="Caixa de Texto 14"/>
          <p:cNvSpPr txBox="1"/>
          <p:nvPr/>
        </p:nvSpPr>
        <p:spPr>
          <a:xfrm>
            <a:off x="10184130" y="977900"/>
            <a:ext cx="19627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i="1" dirty="0" smtClean="0">
                <a:solidFill>
                  <a:schemeClr val="accent5">
                    <a:lumMod val="90000"/>
                  </a:schemeClr>
                </a:solidFill>
                <a:latin typeface="Arial Narrow" panose="020B0606020202030204" pitchFamily="34" charset="0"/>
                <a:sym typeface="+mn-ea"/>
              </a:rPr>
              <a:t>www.atlanticbusinessforum.com</a:t>
            </a:r>
            <a:endParaRPr lang="pt-PT" altLang="en-US" sz="1200" i="1" dirty="0" smtClean="0">
              <a:solidFill>
                <a:schemeClr val="accent5">
                  <a:lumMod val="90000"/>
                </a:schemeClr>
              </a:solidFill>
              <a:latin typeface="Arial Narrow" panose="020B0606020202030204" pitchFamily="34" charset="0"/>
              <a:sym typeface="+mn-ea"/>
            </a:endParaRPr>
          </a:p>
        </p:txBody>
      </p:sp>
      <p:pic>
        <p:nvPicPr>
          <p:cNvPr id="16" name="Imagem 15" descr="ma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1460" y="1736725"/>
            <a:ext cx="4300220" cy="2305050"/>
          </a:xfrm>
          <a:prstGeom prst="rect">
            <a:avLst/>
          </a:prstGeom>
        </p:spPr>
      </p:pic>
      <p:pic>
        <p:nvPicPr>
          <p:cNvPr id="11" name="Imagem 10" descr="LOGO-Paises ecowa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420" y="172720"/>
            <a:ext cx="3897630" cy="385826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98905" y="4903470"/>
            <a:ext cx="8829040" cy="1530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alt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oportunidades de negócio </a:t>
            </a:r>
          </a:p>
          <a:p>
            <a:pPr algn="ctr">
              <a:defRPr/>
            </a:pPr>
            <a:r>
              <a:rPr lang="pt-PT" alt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e</a:t>
            </a:r>
          </a:p>
          <a:p>
            <a:pPr algn="ctr">
              <a:defRPr/>
            </a:pPr>
            <a:r>
              <a:rPr lang="pt-PT" altLang="pt-P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parcerias empresariais no espaço da cedeao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965" y="527050"/>
            <a:ext cx="3897630" cy="3858260"/>
          </a:xfrm>
          <a:prstGeom prst="rect">
            <a:avLst/>
          </a:prstGeom>
        </p:spPr>
      </p:pic>
      <p:sp>
        <p:nvSpPr>
          <p:cNvPr id="12" name="Triângulo Retângulo 11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65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0" y="71120"/>
            <a:ext cx="5207000" cy="1143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15" y="5615305"/>
            <a:ext cx="677545" cy="561975"/>
          </a:xfrm>
          <a:prstGeom prst="rect">
            <a:avLst/>
          </a:prstGeom>
        </p:spPr>
      </p:pic>
      <p:sp>
        <p:nvSpPr>
          <p:cNvPr id="19" name="Slide Number Placeholder 6"/>
          <p:cNvSpPr txBox="1"/>
          <p:nvPr/>
        </p:nvSpPr>
        <p:spPr bwMode="auto">
          <a:xfrm>
            <a:off x="6226206" y="6566214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10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8" name="CaixaDeTexto 67"/>
          <p:cNvSpPr txBox="1"/>
          <p:nvPr/>
        </p:nvSpPr>
        <p:spPr>
          <a:xfrm>
            <a:off x="9726930" y="3755390"/>
            <a:ext cx="246634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sp>
        <p:nvSpPr>
          <p:cNvPr id="107" name="Oval 106"/>
          <p:cNvSpPr/>
          <p:nvPr/>
        </p:nvSpPr>
        <p:spPr>
          <a:xfrm>
            <a:off x="1758875" y="1174047"/>
            <a:ext cx="5737225" cy="56657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400"/>
          </a:p>
        </p:txBody>
      </p:sp>
      <p:sp>
        <p:nvSpPr>
          <p:cNvPr id="108" name="Oval 107"/>
          <p:cNvSpPr/>
          <p:nvPr/>
        </p:nvSpPr>
        <p:spPr>
          <a:xfrm>
            <a:off x="2671688" y="1955452"/>
            <a:ext cx="3960812" cy="4044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400"/>
          </a:p>
        </p:txBody>
      </p:sp>
      <p:sp>
        <p:nvSpPr>
          <p:cNvPr id="109" name="Oval 108"/>
          <p:cNvSpPr/>
          <p:nvPr/>
        </p:nvSpPr>
        <p:spPr>
          <a:xfrm>
            <a:off x="3894063" y="2747614"/>
            <a:ext cx="1658937" cy="25923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b="1"/>
              <a:t>CEDEAO</a:t>
            </a:r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</p:txBody>
      </p:sp>
      <p:sp>
        <p:nvSpPr>
          <p:cNvPr id="143" name="CaixaDeTexto 142"/>
          <p:cNvSpPr txBox="1"/>
          <p:nvPr/>
        </p:nvSpPr>
        <p:spPr>
          <a:xfrm>
            <a:off x="2706613" y="3179959"/>
            <a:ext cx="13589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BAD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https://www.afdb.org/en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4" name="CaixaDeTexto 143"/>
          <p:cNvSpPr txBox="1"/>
          <p:nvPr/>
        </p:nvSpPr>
        <p:spPr>
          <a:xfrm>
            <a:off x="2744933" y="3979409"/>
            <a:ext cx="117792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SFI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https://www.ifc.org/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5" name="CaixaDeTexto 144"/>
          <p:cNvSpPr txBox="1"/>
          <p:nvPr/>
        </p:nvSpPr>
        <p:spPr>
          <a:xfrm>
            <a:off x="5364604" y="3141783"/>
            <a:ext cx="116654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AfD</a:t>
            </a:r>
            <a:endParaRPr lang="pt-PT" sz="14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https://www.afd.fr/pt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6" name="CaixaDeTexto 145"/>
          <p:cNvSpPr txBox="1"/>
          <p:nvPr/>
        </p:nvSpPr>
        <p:spPr>
          <a:xfrm>
            <a:off x="3691306" y="5381646"/>
            <a:ext cx="192240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AGF</a:t>
            </a: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http://www.africanguaranteefund.com/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7" name="CaixaDeTexto 146"/>
          <p:cNvSpPr txBox="1"/>
          <p:nvPr/>
        </p:nvSpPr>
        <p:spPr>
          <a:xfrm>
            <a:off x="3143176" y="4906614"/>
            <a:ext cx="121443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>
                <a:solidFill>
                  <a:schemeClr val="accent5">
                    <a:lumMod val="50000"/>
                  </a:schemeClr>
                </a:solidFill>
              </a:rPr>
              <a:t>ECOBANK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https://ecobank.com/</a:t>
            </a:r>
            <a:endParaRPr lang="pt-PT" sz="1000" b="1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8" name="CaixaDeTexto 147"/>
          <p:cNvSpPr txBox="1"/>
          <p:nvPr/>
        </p:nvSpPr>
        <p:spPr>
          <a:xfrm>
            <a:off x="5468921" y="3734657"/>
            <a:ext cx="118586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BOAD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https://www.boad.org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9" name="CaixaDeTexto 148"/>
          <p:cNvSpPr txBox="1"/>
          <p:nvPr/>
        </p:nvSpPr>
        <p:spPr>
          <a:xfrm rot="19320000">
            <a:off x="5172398" y="4758086"/>
            <a:ext cx="14128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>
                <a:solidFill>
                  <a:schemeClr val="accent5">
                    <a:lumMod val="50000"/>
                  </a:schemeClr>
                </a:solidFill>
              </a:rPr>
              <a:t>FAGACE</a:t>
            </a:r>
            <a:r>
              <a:rPr lang="pt-PT" sz="14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http://www.le-fagace.org/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0" name="CaixaDeTexto 149"/>
          <p:cNvSpPr txBox="1"/>
          <p:nvPr/>
        </p:nvSpPr>
        <p:spPr>
          <a:xfrm rot="20100000">
            <a:off x="2746300" y="1649064"/>
            <a:ext cx="151130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Organizações 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Empresariais</a:t>
            </a:r>
          </a:p>
        </p:txBody>
      </p:sp>
      <p:sp>
        <p:nvSpPr>
          <p:cNvPr id="151" name="CaixaDeTexto 150"/>
          <p:cNvSpPr txBox="1"/>
          <p:nvPr/>
        </p:nvSpPr>
        <p:spPr>
          <a:xfrm rot="18720000">
            <a:off x="2007483" y="2531714"/>
            <a:ext cx="12569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ROPPA</a:t>
            </a:r>
          </a:p>
          <a:p>
            <a:pPr algn="ctr">
              <a:lnSpc>
                <a:spcPts val="1200"/>
              </a:lnSpc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http://roppaafrique.org/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6" name="CaixaDeTexto 155"/>
          <p:cNvSpPr txBox="1"/>
          <p:nvPr/>
        </p:nvSpPr>
        <p:spPr>
          <a:xfrm rot="16380000">
            <a:off x="1585429" y="3709004"/>
            <a:ext cx="133851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FEWACCI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https://fewacci.com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3" name="CaixaDeTexto 182"/>
          <p:cNvSpPr txBox="1"/>
          <p:nvPr/>
        </p:nvSpPr>
        <p:spPr>
          <a:xfrm>
            <a:off x="3117775" y="5879180"/>
            <a:ext cx="15176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UPADI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https://www.upadi-agri.org/</a:t>
            </a:r>
          </a:p>
        </p:txBody>
      </p:sp>
      <p:sp>
        <p:nvSpPr>
          <p:cNvPr id="185" name="Oval 184"/>
          <p:cNvSpPr/>
          <p:nvPr/>
        </p:nvSpPr>
        <p:spPr>
          <a:xfrm>
            <a:off x="4222675" y="3971577"/>
            <a:ext cx="1084263" cy="11128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pt-PT" sz="1400" i="1">
                <a:solidFill>
                  <a:schemeClr val="accent5">
                    <a:lumMod val="75000"/>
                  </a:schemeClr>
                </a:solidFill>
              </a:rPr>
              <a:t>UEMOA</a:t>
            </a:r>
          </a:p>
        </p:txBody>
      </p:sp>
      <p:cxnSp>
        <p:nvCxnSpPr>
          <p:cNvPr id="186" name="Conexão recta 12"/>
          <p:cNvCxnSpPr>
            <a:stCxn id="108" idx="4"/>
          </p:cNvCxnSpPr>
          <p:nvPr/>
        </p:nvCxnSpPr>
        <p:spPr>
          <a:xfrm>
            <a:off x="4640823" y="6000402"/>
            <a:ext cx="0" cy="8286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xão recta 42"/>
          <p:cNvCxnSpPr/>
          <p:nvPr/>
        </p:nvCxnSpPr>
        <p:spPr>
          <a:xfrm>
            <a:off x="4635425" y="1177577"/>
            <a:ext cx="0" cy="77946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CaixaDeTexto 194"/>
          <p:cNvSpPr txBox="1"/>
          <p:nvPr/>
        </p:nvSpPr>
        <p:spPr>
          <a:xfrm>
            <a:off x="4777735" y="2562660"/>
            <a:ext cx="16555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AFREXIMBANK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www.afreximbank.com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66619" y="2552147"/>
            <a:ext cx="135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BIDC</a:t>
            </a:r>
          </a:p>
          <a:p>
            <a:pPr algn="ctr"/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http://www.bidc-ebid.org/</a:t>
            </a:r>
          </a:p>
        </p:txBody>
      </p:sp>
      <p:sp>
        <p:nvSpPr>
          <p:cNvPr id="196" name="CaixaDeTexto 195"/>
          <p:cNvSpPr txBox="1"/>
          <p:nvPr/>
        </p:nvSpPr>
        <p:spPr>
          <a:xfrm rot="2820000">
            <a:off x="1848106" y="5014645"/>
            <a:ext cx="1595438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chemeClr val="accent5">
                    <a:lumMod val="50000"/>
                  </a:schemeClr>
                </a:solidFill>
              </a:rPr>
              <a:t>FOPAO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</a:rPr>
              <a:t>https://www.fopao.net/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1944785" y="54091"/>
            <a:ext cx="606803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i="1" dirty="0" smtClean="0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ECOSSISTEMA </a:t>
            </a:r>
            <a:r>
              <a:rPr lang="pt-PT" sz="1600" i="1" dirty="0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DESENVOLVIMENTO </a:t>
            </a:r>
          </a:p>
          <a:p>
            <a:pPr algn="ctr" eaLnBrk="1" hangingPunct="1">
              <a:defRPr/>
            </a:pPr>
            <a:r>
              <a:rPr lang="pt-PT" sz="1600" i="1" dirty="0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</a:t>
            </a:r>
          </a:p>
          <a:p>
            <a:pPr algn="ctr" eaLnBrk="1" hangingPunct="1">
              <a:defRPr/>
            </a:pPr>
            <a:r>
              <a:rPr lang="pt-PT" sz="1600" i="1" dirty="0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SECTOR PRIVADO E AGROINDÚSTRIA NO ESPAÇO DA CEDEAO</a:t>
            </a:r>
          </a:p>
        </p:txBody>
      </p:sp>
      <p:sp>
        <p:nvSpPr>
          <p:cNvPr id="142" name="CaixaDeTexto 141"/>
          <p:cNvSpPr txBox="1"/>
          <p:nvPr/>
        </p:nvSpPr>
        <p:spPr>
          <a:xfrm>
            <a:off x="3762197" y="2200819"/>
            <a:ext cx="1861450" cy="29621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Instituições Financeiras</a:t>
            </a:r>
          </a:p>
        </p:txBody>
      </p:sp>
      <p:pic>
        <p:nvPicPr>
          <p:cNvPr id="4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065" y="644017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Marcador de Posição de Conteúdo 2" descr="logForum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-1270" y="-3810"/>
            <a:ext cx="3851910" cy="2338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6350"/>
            <a:ext cx="3336925" cy="3303270"/>
          </a:xfrm>
          <a:prstGeom prst="rect">
            <a:avLst/>
          </a:prstGeom>
        </p:spPr>
      </p:pic>
      <p:sp>
        <p:nvSpPr>
          <p:cNvPr id="12" name="Triângulo Retângulo 11"/>
          <p:cNvSpPr/>
          <p:nvPr/>
        </p:nvSpPr>
        <p:spPr>
          <a:xfrm>
            <a:off x="635" y="23431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3001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Marcador de Posição de Conteúdo 3" descr="logForum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0" y="71120"/>
            <a:ext cx="5207000" cy="1143000"/>
          </a:xfrm>
          <a:prstGeom prst="rect">
            <a:avLst/>
          </a:prstGeom>
        </p:spPr>
      </p:pic>
      <p:sp>
        <p:nvSpPr>
          <p:cNvPr id="1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11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4290261" y="2574923"/>
            <a:ext cx="667376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i="1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PROJECTOS REGIONAIS PARA O DESENVOLVIMENTO DE INFRAESTRUTURAS</a:t>
            </a:r>
          </a:p>
        </p:txBody>
      </p:sp>
      <p:grpSp>
        <p:nvGrpSpPr>
          <p:cNvPr id="102" name="Group 26"/>
          <p:cNvGrpSpPr/>
          <p:nvPr/>
        </p:nvGrpSpPr>
        <p:grpSpPr bwMode="auto">
          <a:xfrm>
            <a:off x="84493" y="2942352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Guiné-Conacri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Guiné-Bissau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Gâmbia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Serra Leoa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Libéria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Gana</a:t>
              </a:r>
            </a:p>
          </p:txBody>
        </p:sp>
      </p:grpSp>
      <p:sp>
        <p:nvSpPr>
          <p:cNvPr id="15" name="Retângulo 1"/>
          <p:cNvSpPr/>
          <p:nvPr/>
        </p:nvSpPr>
        <p:spPr>
          <a:xfrm>
            <a:off x="133270" y="3224391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16" name="Rectângulo arredondado 2"/>
          <p:cNvSpPr/>
          <p:nvPr/>
        </p:nvSpPr>
        <p:spPr>
          <a:xfrm>
            <a:off x="97262" y="2769632"/>
            <a:ext cx="3654915" cy="398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de Transmissão de Energia</a:t>
            </a:r>
          </a:p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 África Ocidental</a:t>
            </a:r>
          </a:p>
        </p:txBody>
      </p:sp>
      <p:grpSp>
        <p:nvGrpSpPr>
          <p:cNvPr id="69" name="Group 26"/>
          <p:cNvGrpSpPr/>
          <p:nvPr/>
        </p:nvGrpSpPr>
        <p:grpSpPr bwMode="auto">
          <a:xfrm>
            <a:off x="97039" y="5004336"/>
            <a:ext cx="3667684" cy="1614066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algn="just"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Rodovia </a:t>
              </a: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litoral ligando Lagos e Nouakchott via Dakar (4 560 km), rodovia </a:t>
              </a:r>
              <a:r>
                <a:rPr lang="pt-PT" sz="1200" dirty="0" err="1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trans-saheliano</a:t>
              </a: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Dakar-N '</a:t>
              </a:r>
              <a:r>
                <a:rPr lang="pt-PT" sz="1200" dirty="0" err="1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Djamena</a:t>
              </a: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(4 460 km), rodovia transnacional envolvendo a construção dos elos ao longo das rodovias acima mencionadas ou a reabilitação de estradas que ligam países sem litoral (Mali, Burkina Faso e Níger) aos portos marítimos.</a:t>
              </a:r>
            </a:p>
          </p:txBody>
        </p:sp>
      </p:grpSp>
      <p:sp>
        <p:nvSpPr>
          <p:cNvPr id="18" name="Retângulo 71"/>
          <p:cNvSpPr/>
          <p:nvPr/>
        </p:nvSpPr>
        <p:spPr>
          <a:xfrm>
            <a:off x="191196" y="5250206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22" name="Rectângulo arredondado 2"/>
          <p:cNvSpPr/>
          <p:nvPr/>
        </p:nvSpPr>
        <p:spPr>
          <a:xfrm>
            <a:off x="109808" y="4773958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Rodovia Litoral ligando Lagos</a:t>
            </a:r>
          </a:p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Nouakchott via Dakar</a:t>
            </a:r>
          </a:p>
        </p:txBody>
      </p:sp>
      <p:grpSp>
        <p:nvGrpSpPr>
          <p:cNvPr id="75" name="Group 26"/>
          <p:cNvGrpSpPr/>
          <p:nvPr/>
        </p:nvGrpSpPr>
        <p:grpSpPr bwMode="auto">
          <a:xfrm>
            <a:off x="4174176" y="2976414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Rounded Rectangle 4"/>
            <p:cNvSpPr/>
            <p:nvPr/>
          </p:nvSpPr>
          <p:spPr>
            <a:xfrm>
              <a:off x="1087047" y="4801003"/>
              <a:ext cx="1948029" cy="11429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Cabo Verde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Senegal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Guiné-Conacri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Guiné-Bissau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Gâmbia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Serra Leoa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Libéria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</a:t>
              </a:r>
            </a:p>
          </p:txBody>
        </p:sp>
      </p:grpSp>
      <p:sp>
        <p:nvSpPr>
          <p:cNvPr id="24" name="Retângulo 77"/>
          <p:cNvSpPr/>
          <p:nvPr/>
        </p:nvSpPr>
        <p:spPr>
          <a:xfrm>
            <a:off x="4222953" y="3236937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25" name="Rectângulo arredondado 2"/>
          <p:cNvSpPr/>
          <p:nvPr/>
        </p:nvSpPr>
        <p:spPr>
          <a:xfrm>
            <a:off x="4186945" y="2832561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Multimodal Praia – Dakar – Abidjan</a:t>
            </a:r>
          </a:p>
        </p:txBody>
      </p:sp>
      <p:grpSp>
        <p:nvGrpSpPr>
          <p:cNvPr id="80" name="Group 26"/>
          <p:cNvGrpSpPr/>
          <p:nvPr/>
        </p:nvGrpSpPr>
        <p:grpSpPr bwMode="auto">
          <a:xfrm>
            <a:off x="4186722" y="5016882"/>
            <a:ext cx="3667684" cy="1614066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6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 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Burkina Faso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Mali</a:t>
              </a:r>
            </a:p>
          </p:txBody>
        </p:sp>
      </p:grpSp>
      <p:sp>
        <p:nvSpPr>
          <p:cNvPr id="27" name="Retângulo 82"/>
          <p:cNvSpPr/>
          <p:nvPr/>
        </p:nvSpPr>
        <p:spPr>
          <a:xfrm>
            <a:off x="4280879" y="5262752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28" name="Rectângulo arredondado 2"/>
          <p:cNvSpPr/>
          <p:nvPr/>
        </p:nvSpPr>
        <p:spPr>
          <a:xfrm>
            <a:off x="4199491" y="4786504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Abidjan – Ouagadougou - Bamaco</a:t>
            </a:r>
          </a:p>
        </p:txBody>
      </p:sp>
      <p:grpSp>
        <p:nvGrpSpPr>
          <p:cNvPr id="88" name="Group 26"/>
          <p:cNvGrpSpPr/>
          <p:nvPr/>
        </p:nvGrpSpPr>
        <p:grpSpPr bwMode="auto">
          <a:xfrm>
            <a:off x="8253123" y="2978202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9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Rounded Rectangle 4"/>
            <p:cNvSpPr/>
            <p:nvPr/>
          </p:nvSpPr>
          <p:spPr>
            <a:xfrm>
              <a:off x="1087047" y="4801003"/>
              <a:ext cx="1948029" cy="11429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Senegal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Mali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Burkina Faso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Níger</a:t>
              </a:r>
            </a:p>
          </p:txBody>
        </p:sp>
      </p:grpSp>
      <p:sp>
        <p:nvSpPr>
          <p:cNvPr id="30" name="Retângulo 90"/>
          <p:cNvSpPr/>
          <p:nvPr/>
        </p:nvSpPr>
        <p:spPr>
          <a:xfrm>
            <a:off x="8301900" y="3238725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31" name="Rectângulo arredondado 2"/>
          <p:cNvSpPr/>
          <p:nvPr/>
        </p:nvSpPr>
        <p:spPr>
          <a:xfrm>
            <a:off x="8265892" y="2834349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Multimodal Dakar-Niamey</a:t>
            </a:r>
          </a:p>
        </p:txBody>
      </p:sp>
      <p:sp>
        <p:nvSpPr>
          <p:cNvPr id="32" name="Rounded Rectangle 52"/>
          <p:cNvSpPr/>
          <p:nvPr/>
        </p:nvSpPr>
        <p:spPr bwMode="auto">
          <a:xfrm>
            <a:off x="8265669" y="5018670"/>
            <a:ext cx="3667684" cy="1614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tângulo 99"/>
          <p:cNvSpPr/>
          <p:nvPr/>
        </p:nvSpPr>
        <p:spPr>
          <a:xfrm>
            <a:off x="8359826" y="5264540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34" name="Rectângulo arredondado 2"/>
          <p:cNvSpPr/>
          <p:nvPr/>
        </p:nvSpPr>
        <p:spPr>
          <a:xfrm>
            <a:off x="8278438" y="4788292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Criação de um </a:t>
            </a:r>
            <a:r>
              <a:rPr lang="pt-PT" sz="1300" i="1" err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Hub</a:t>
            </a: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envolvendo</a:t>
            </a:r>
          </a:p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Portos e Ferrovia na África Ocidental</a:t>
            </a:r>
          </a:p>
        </p:txBody>
      </p:sp>
      <p:sp>
        <p:nvSpPr>
          <p:cNvPr id="40" name="Rounded Rectangle 4"/>
          <p:cNvSpPr/>
          <p:nvPr/>
        </p:nvSpPr>
        <p:spPr bwMode="auto">
          <a:xfrm>
            <a:off x="8344960" y="5453494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Gambia</a:t>
            </a:r>
          </a:p>
        </p:txBody>
      </p:sp>
      <p:sp>
        <p:nvSpPr>
          <p:cNvPr id="41" name="Rounded Rectangle 4"/>
          <p:cNvSpPr/>
          <p:nvPr/>
        </p:nvSpPr>
        <p:spPr bwMode="auto">
          <a:xfrm>
            <a:off x="9497837" y="5444528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</a:p>
        </p:txBody>
      </p:sp>
      <p:sp>
        <p:nvSpPr>
          <p:cNvPr id="42" name="Rounded Rectangle 4"/>
          <p:cNvSpPr/>
          <p:nvPr/>
        </p:nvSpPr>
        <p:spPr bwMode="auto">
          <a:xfrm>
            <a:off x="10639947" y="5446316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20" y="6350"/>
            <a:ext cx="3336925" cy="3303270"/>
          </a:xfrm>
          <a:prstGeom prst="rect">
            <a:avLst/>
          </a:prstGeom>
        </p:spPr>
      </p:pic>
      <p:sp>
        <p:nvSpPr>
          <p:cNvPr id="12" name="Triângulo Retângulo 11"/>
          <p:cNvSpPr/>
          <p:nvPr/>
        </p:nvSpPr>
        <p:spPr>
          <a:xfrm>
            <a:off x="635" y="23431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Marcador de Posição de Conteúdo 4" descr="logForum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7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3001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0" y="71120"/>
            <a:ext cx="5207000" cy="1143000"/>
          </a:xfrm>
          <a:prstGeom prst="rect">
            <a:avLst/>
          </a:prstGeom>
        </p:spPr>
      </p:pic>
      <p:sp>
        <p:nvSpPr>
          <p:cNvPr id="1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12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grpSp>
        <p:nvGrpSpPr>
          <p:cNvPr id="102" name="Group 26"/>
          <p:cNvGrpSpPr/>
          <p:nvPr/>
        </p:nvGrpSpPr>
        <p:grpSpPr bwMode="auto">
          <a:xfrm>
            <a:off x="84493" y="2963942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3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Rounded Rectangle 4"/>
            <p:cNvSpPr/>
            <p:nvPr/>
          </p:nvSpPr>
          <p:spPr>
            <a:xfrm>
              <a:off x="1069260" y="4937555"/>
              <a:ext cx="666663" cy="9949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Benim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Burkina Faso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Cabo Verde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Gâmbia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133270" y="3245981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101" name="Rectângulo arredondado 2"/>
          <p:cNvSpPr/>
          <p:nvPr/>
        </p:nvSpPr>
        <p:spPr>
          <a:xfrm>
            <a:off x="97262" y="2791222"/>
            <a:ext cx="3654915" cy="398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Centro para as Energias Renováveis e Eficiência Energética da </a:t>
            </a: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CEDEAO (CEREEC)</a:t>
            </a:r>
            <a:endParaRPr lang="pt-PT" sz="13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26"/>
          <p:cNvGrpSpPr/>
          <p:nvPr/>
        </p:nvGrpSpPr>
        <p:grpSpPr bwMode="auto">
          <a:xfrm>
            <a:off x="97039" y="5025926"/>
            <a:ext cx="3667684" cy="1614066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0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Nigéria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Benim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Togo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Marfim,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Gana</a:t>
              </a:r>
            </a:p>
          </p:txBody>
        </p:sp>
      </p:grpSp>
      <p:sp>
        <p:nvSpPr>
          <p:cNvPr id="72" name="Retângulo 71"/>
          <p:cNvSpPr/>
          <p:nvPr/>
        </p:nvSpPr>
        <p:spPr>
          <a:xfrm>
            <a:off x="191196" y="5271796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73" name="Rectângulo arredondado 2"/>
          <p:cNvSpPr/>
          <p:nvPr/>
        </p:nvSpPr>
        <p:spPr>
          <a:xfrm>
            <a:off x="109808" y="4795548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Abidjan - Lagos</a:t>
            </a:r>
          </a:p>
        </p:txBody>
      </p:sp>
      <p:sp>
        <p:nvSpPr>
          <p:cNvPr id="76" name="Rounded Rectangle 52"/>
          <p:cNvSpPr/>
          <p:nvPr/>
        </p:nvSpPr>
        <p:spPr bwMode="auto">
          <a:xfrm>
            <a:off x="4174176" y="2998004"/>
            <a:ext cx="3667684" cy="16465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Retângulo 77"/>
          <p:cNvSpPr/>
          <p:nvPr/>
        </p:nvSpPr>
        <p:spPr>
          <a:xfrm>
            <a:off x="4222953" y="3258527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79" name="Rectângulo arredondado 2"/>
          <p:cNvSpPr/>
          <p:nvPr/>
        </p:nvSpPr>
        <p:spPr>
          <a:xfrm>
            <a:off x="4186945" y="2854151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Programa Regional de Investimento Agrícola da </a:t>
            </a: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CEDEAO / CAADP (RAIP)</a:t>
            </a:r>
          </a:p>
        </p:txBody>
      </p:sp>
      <p:sp>
        <p:nvSpPr>
          <p:cNvPr id="81" name="Rounded Rectangle 52"/>
          <p:cNvSpPr/>
          <p:nvPr/>
        </p:nvSpPr>
        <p:spPr bwMode="auto">
          <a:xfrm>
            <a:off x="4186722" y="5038472"/>
            <a:ext cx="3667684" cy="1614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Retângulo 82"/>
          <p:cNvSpPr/>
          <p:nvPr/>
        </p:nvSpPr>
        <p:spPr>
          <a:xfrm>
            <a:off x="4280879" y="5268988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84" name="Rectângulo arredondado 2"/>
          <p:cNvSpPr/>
          <p:nvPr/>
        </p:nvSpPr>
        <p:spPr>
          <a:xfrm>
            <a:off x="4199491" y="4808094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4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Transportes Marítimos Comum aos Países Membros</a:t>
            </a:r>
          </a:p>
        </p:txBody>
      </p:sp>
      <p:sp>
        <p:nvSpPr>
          <p:cNvPr id="89" name="Rounded Rectangle 52"/>
          <p:cNvSpPr/>
          <p:nvPr/>
        </p:nvSpPr>
        <p:spPr bwMode="auto">
          <a:xfrm>
            <a:off x="8253123" y="2999792"/>
            <a:ext cx="3667684" cy="16465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1" name="Retângulo 90"/>
          <p:cNvSpPr/>
          <p:nvPr/>
        </p:nvSpPr>
        <p:spPr>
          <a:xfrm>
            <a:off x="8301900" y="3260315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92" name="Rectângulo arredondado 2"/>
          <p:cNvSpPr/>
          <p:nvPr/>
        </p:nvSpPr>
        <p:spPr>
          <a:xfrm>
            <a:off x="8265892" y="2855939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Política Industrial Comum da África Ocidental - </a:t>
            </a: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</a:rPr>
              <a:t>PICAO</a:t>
            </a: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4" name="Rounded Rectangle 52"/>
          <p:cNvSpPr/>
          <p:nvPr/>
        </p:nvSpPr>
        <p:spPr bwMode="auto">
          <a:xfrm>
            <a:off x="8265669" y="5040260"/>
            <a:ext cx="3667684" cy="1614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0" name="Retângulo 99"/>
          <p:cNvSpPr/>
          <p:nvPr/>
        </p:nvSpPr>
        <p:spPr>
          <a:xfrm>
            <a:off x="8359826" y="5278179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105" name="Rectângulo arredondado 2"/>
          <p:cNvSpPr/>
          <p:nvPr/>
        </p:nvSpPr>
        <p:spPr>
          <a:xfrm>
            <a:off x="8278438" y="4809882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Transporte aéreo África Ocidental</a:t>
            </a:r>
          </a:p>
        </p:txBody>
      </p:sp>
      <p:sp>
        <p:nvSpPr>
          <p:cNvPr id="38" name="Rounded Rectangle 4"/>
          <p:cNvSpPr/>
          <p:nvPr/>
        </p:nvSpPr>
        <p:spPr bwMode="auto">
          <a:xfrm>
            <a:off x="1298728" y="3431130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</a:p>
        </p:txBody>
      </p:sp>
      <p:sp>
        <p:nvSpPr>
          <p:cNvPr id="39" name="Rounded Rectangle 4"/>
          <p:cNvSpPr/>
          <p:nvPr/>
        </p:nvSpPr>
        <p:spPr bwMode="auto">
          <a:xfrm>
            <a:off x="2440838" y="3432918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</a:p>
        </p:txBody>
      </p:sp>
      <p:sp>
        <p:nvSpPr>
          <p:cNvPr id="40" name="Rounded Rectangle 4"/>
          <p:cNvSpPr/>
          <p:nvPr/>
        </p:nvSpPr>
        <p:spPr bwMode="auto">
          <a:xfrm>
            <a:off x="4214030" y="3441888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</a:p>
        </p:txBody>
      </p:sp>
      <p:sp>
        <p:nvSpPr>
          <p:cNvPr id="41" name="Rounded Rectangle 4"/>
          <p:cNvSpPr/>
          <p:nvPr/>
        </p:nvSpPr>
        <p:spPr bwMode="auto">
          <a:xfrm>
            <a:off x="5366907" y="3432922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</a:p>
        </p:txBody>
      </p:sp>
      <p:sp>
        <p:nvSpPr>
          <p:cNvPr id="42" name="Rounded Rectangle 4"/>
          <p:cNvSpPr/>
          <p:nvPr/>
        </p:nvSpPr>
        <p:spPr bwMode="auto">
          <a:xfrm>
            <a:off x="6509017" y="3434710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</a:p>
        </p:txBody>
      </p:sp>
      <p:sp>
        <p:nvSpPr>
          <p:cNvPr id="43" name="Rounded Rectangle 4"/>
          <p:cNvSpPr/>
          <p:nvPr/>
        </p:nvSpPr>
        <p:spPr bwMode="auto">
          <a:xfrm>
            <a:off x="8335996" y="3443679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</a:p>
        </p:txBody>
      </p:sp>
      <p:sp>
        <p:nvSpPr>
          <p:cNvPr id="44" name="Rounded Rectangle 4"/>
          <p:cNvSpPr/>
          <p:nvPr/>
        </p:nvSpPr>
        <p:spPr bwMode="auto">
          <a:xfrm>
            <a:off x="9488873" y="3434713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 Conacri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</a:p>
        </p:txBody>
      </p:sp>
      <p:sp>
        <p:nvSpPr>
          <p:cNvPr id="45" name="Rounded Rectangle 4"/>
          <p:cNvSpPr/>
          <p:nvPr/>
        </p:nvSpPr>
        <p:spPr bwMode="auto">
          <a:xfrm>
            <a:off x="10630983" y="3436501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</a:p>
        </p:txBody>
      </p:sp>
      <p:sp>
        <p:nvSpPr>
          <p:cNvPr id="49" name="Rounded Rectangle 4"/>
          <p:cNvSpPr/>
          <p:nvPr/>
        </p:nvSpPr>
        <p:spPr bwMode="auto">
          <a:xfrm>
            <a:off x="8346758" y="5466124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</a:p>
        </p:txBody>
      </p:sp>
      <p:sp>
        <p:nvSpPr>
          <p:cNvPr id="50" name="Rounded Rectangle 4"/>
          <p:cNvSpPr/>
          <p:nvPr/>
        </p:nvSpPr>
        <p:spPr bwMode="auto">
          <a:xfrm>
            <a:off x="9499635" y="5457158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 Conacri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</a:p>
        </p:txBody>
      </p:sp>
      <p:sp>
        <p:nvSpPr>
          <p:cNvPr id="51" name="Rounded Rectangle 4"/>
          <p:cNvSpPr/>
          <p:nvPr/>
        </p:nvSpPr>
        <p:spPr bwMode="auto">
          <a:xfrm>
            <a:off x="10641745" y="5458946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5326581" y="2584578"/>
            <a:ext cx="667376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i="1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PROJECTOS REGIONAIS PARA O DESENVOLVIMENTO DE INFRAESTRUTURAS</a:t>
            </a:r>
          </a:p>
        </p:txBody>
      </p:sp>
      <p:sp>
        <p:nvSpPr>
          <p:cNvPr id="56" name="Rounded Rectangle 4"/>
          <p:cNvSpPr/>
          <p:nvPr/>
        </p:nvSpPr>
        <p:spPr bwMode="auto">
          <a:xfrm>
            <a:off x="4292860" y="5454621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</a:p>
        </p:txBody>
      </p:sp>
      <p:sp>
        <p:nvSpPr>
          <p:cNvPr id="57" name="Rounded Rectangle 4"/>
          <p:cNvSpPr/>
          <p:nvPr/>
        </p:nvSpPr>
        <p:spPr bwMode="auto">
          <a:xfrm>
            <a:off x="5445737" y="5445655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</a:p>
        </p:txBody>
      </p:sp>
      <p:sp>
        <p:nvSpPr>
          <p:cNvPr id="58" name="Rounded Rectangle 4"/>
          <p:cNvSpPr/>
          <p:nvPr/>
        </p:nvSpPr>
        <p:spPr bwMode="auto">
          <a:xfrm>
            <a:off x="6587847" y="5447443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635" y="24447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4" name="Imagem 3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520" y="1214120"/>
            <a:ext cx="3897630" cy="3858260"/>
          </a:xfrm>
          <a:prstGeom prst="rect">
            <a:avLst/>
          </a:prstGeom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97" name="TextBox 6"/>
          <p:cNvSpPr txBox="1"/>
          <p:nvPr/>
        </p:nvSpPr>
        <p:spPr>
          <a:xfrm>
            <a:off x="5321750" y="331292"/>
            <a:ext cx="3342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Porto-Novo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112.622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11,801,595 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3,801,758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secundário:14%;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8,3%;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5%;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Algodão: 15%.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50%;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Indústrias têxteis;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Materiais de construção;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Cimento;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Agronegócio;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Turismo. </a:t>
            </a:r>
          </a:p>
        </p:txBody>
      </p:sp>
      <p:sp>
        <p:nvSpPr>
          <p:cNvPr id="102" name="TextBox 6"/>
          <p:cNvSpPr txBox="1"/>
          <p:nvPr/>
        </p:nvSpPr>
        <p:spPr>
          <a:xfrm>
            <a:off x="5359621" y="3688825"/>
            <a:ext cx="31898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Ouagadougou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274.200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20,321,560 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3,704,265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secundário:18%;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9%;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5%;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Algodão: 15%.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60%</a:t>
            </a:r>
          </a:p>
          <a:p>
            <a:pPr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Algodão;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Bebidas;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Agro-indústria;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Sabão;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Cigarros;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Têxteis;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Ouro.; </a:t>
            </a:r>
          </a:p>
        </p:txBody>
      </p:sp>
      <p:pic>
        <p:nvPicPr>
          <p:cNvPr id="1026" name="Picture 2" descr="https://www.ecowas.int/wp-content/uploads/2014/11/bj-150x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5348" y="44285"/>
            <a:ext cx="327705" cy="2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cowas.int/wp-content/uploads/2014/11/bf-150x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31" y="3434060"/>
            <a:ext cx="342032" cy="2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6"/>
          <p:cNvSpPr txBox="1"/>
          <p:nvPr/>
        </p:nvSpPr>
        <p:spPr>
          <a:xfrm>
            <a:off x="8775482" y="325533"/>
            <a:ext cx="333699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Praia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4.033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560,349 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Internet:352,120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Português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Escudo Cabo-verdiano (ECV)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secundário:18%;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12%;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4%;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50%;</a:t>
            </a:r>
          </a:p>
          <a:p>
            <a:pPr marL="0" lvl="1" algn="just" defTabSz="0">
              <a:lnSpc>
                <a:spcPts val="1200"/>
              </a:lnSpc>
            </a:pP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Energias renováveis;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Economia do mar;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pt-PT" sz="1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TICs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criativa;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Parceria Público – Privado (PPP).</a:t>
            </a:r>
          </a:p>
        </p:txBody>
      </p:sp>
      <p:sp>
        <p:nvSpPr>
          <p:cNvPr id="111" name="TextBox 6"/>
          <p:cNvSpPr txBox="1"/>
          <p:nvPr/>
        </p:nvSpPr>
        <p:spPr>
          <a:xfrm>
            <a:off x="8780738" y="3683571"/>
            <a:ext cx="332863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</a:t>
            </a:r>
            <a:r>
              <a:rPr lang="pt-PT" sz="1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Yamoussoukro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322.463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10,531,083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11,953,653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secundário:22%;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18%;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 e Exploração mineira: 4%;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80%;. </a:t>
            </a:r>
          </a:p>
          <a:p>
            <a:pPr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têxtil;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alimentar;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Materiais de construção;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Turismo.</a:t>
            </a:r>
          </a:p>
        </p:txBody>
      </p:sp>
      <p:pic>
        <p:nvPicPr>
          <p:cNvPr id="1030" name="Picture 6" descr="https://www.ecowas.int/wp-content/uploads/2014/11/cv-150x1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94" y="62227"/>
            <a:ext cx="342032" cy="2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ecowas.int/wp-content/uploads/2014/11/ci-150x1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644" y="3449828"/>
            <a:ext cx="369824" cy="2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5808947" y="3434061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BURKINA FASO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793185" y="44491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BENIM</a:t>
            </a:r>
          </a:p>
        </p:txBody>
      </p:sp>
      <p:sp>
        <p:nvSpPr>
          <p:cNvPr id="2" name="Retângulo 19"/>
          <p:cNvSpPr/>
          <p:nvPr/>
        </p:nvSpPr>
        <p:spPr>
          <a:xfrm>
            <a:off x="9235318" y="60253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CABO VERDE</a:t>
            </a:r>
          </a:p>
        </p:txBody>
      </p:sp>
      <p:sp>
        <p:nvSpPr>
          <p:cNvPr id="3" name="Retângulo 20"/>
          <p:cNvSpPr/>
          <p:nvPr/>
        </p:nvSpPr>
        <p:spPr>
          <a:xfrm>
            <a:off x="9261598" y="3449828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COSTA DO MARFIM</a:t>
            </a:r>
          </a:p>
        </p:txBody>
      </p:sp>
      <p:sp>
        <p:nvSpPr>
          <p:cNvPr id="9" name="Slide Number Placeholder 6"/>
          <p:cNvSpPr txBox="1"/>
          <p:nvPr/>
        </p:nvSpPr>
        <p:spPr bwMode="auto">
          <a:xfrm>
            <a:off x="639892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13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6" name="Imagem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CaixaDeTexto 25"/>
          <p:cNvSpPr txBox="1"/>
          <p:nvPr/>
        </p:nvSpPr>
        <p:spPr>
          <a:xfrm>
            <a:off x="3166318" y="5717626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CEDEAO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OPORTUNIDADES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PAÍS POR PAÍS</a:t>
            </a:r>
          </a:p>
        </p:txBody>
      </p:sp>
      <p:sp>
        <p:nvSpPr>
          <p:cNvPr id="8" name="Triângulo Isósceles 7"/>
          <p:cNvSpPr/>
          <p:nvPr/>
        </p:nvSpPr>
        <p:spPr>
          <a:xfrm rot="5400000">
            <a:off x="4536098" y="5888623"/>
            <a:ext cx="1155117" cy="449112"/>
          </a:xfrm>
          <a:prstGeom prst="triangle">
            <a:avLst/>
          </a:prstGeom>
          <a:solidFill>
            <a:srgbClr val="008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635" y="24447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8" name="Imagem 7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35" y="1070610"/>
            <a:ext cx="3897630" cy="3858260"/>
          </a:xfrm>
          <a:prstGeom prst="rect">
            <a:avLst/>
          </a:prstGeom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97" name="TextBox 6"/>
          <p:cNvSpPr txBox="1"/>
          <p:nvPr/>
        </p:nvSpPr>
        <p:spPr>
          <a:xfrm>
            <a:off x="5375955" y="257196"/>
            <a:ext cx="334203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Banjul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10.689 Km2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2,228,075 habitantes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442,050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Dalasi (GMD)</a:t>
            </a:r>
          </a:p>
          <a:p>
            <a:pPr fontAlgn="base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secundário:9%;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4%;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2%;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e BPT: 2,3%.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40%;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»Agricultura;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»Metalurgia;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»Indústria aeroespacial;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»Indústria aeronáutica;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»Aquacultura;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»Indústria mineira;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»Energia;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»Turismo. </a:t>
            </a:r>
          </a:p>
        </p:txBody>
      </p:sp>
      <p:sp>
        <p:nvSpPr>
          <p:cNvPr id="102" name="TextBox 6"/>
          <p:cNvSpPr txBox="1"/>
          <p:nvPr/>
        </p:nvSpPr>
        <p:spPr>
          <a:xfrm>
            <a:off x="5381211" y="3531164"/>
            <a:ext cx="3336774" cy="333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Acra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238.535 Km2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30,096,970 habitantes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11,737,818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Cedi do Gana (GH₵) (GHS) </a:t>
            </a:r>
          </a:p>
          <a:p>
            <a:pPr fontAlgn="base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secundário:23,4%;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8,3%;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7%;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4,2%.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4%.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90%;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têxtil;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alimentar;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Saúde;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horticultura;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»Cimento;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»Turismo.</a:t>
            </a:r>
          </a:p>
        </p:txBody>
      </p:sp>
      <p:sp>
        <p:nvSpPr>
          <p:cNvPr id="110" name="TextBox 6"/>
          <p:cNvSpPr txBox="1"/>
          <p:nvPr/>
        </p:nvSpPr>
        <p:spPr>
          <a:xfrm>
            <a:off x="8797072" y="262456"/>
            <a:ext cx="330442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Conacri 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245.836 Km2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13,398,180 habitantes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2,411,672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Guiné (GNF)</a:t>
            </a:r>
          </a:p>
          <a:p>
            <a:pPr fontAlgn="base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secundário:31%;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4%;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17%;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1%.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9%.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40%;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Saúde;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Telecomunicações;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Turismo. </a:t>
            </a:r>
          </a:p>
        </p:txBody>
      </p:sp>
      <p:sp>
        <p:nvSpPr>
          <p:cNvPr id="111" name="TextBox 6"/>
          <p:cNvSpPr txBox="1"/>
          <p:nvPr/>
        </p:nvSpPr>
        <p:spPr>
          <a:xfrm>
            <a:off x="8802328" y="3536424"/>
            <a:ext cx="329916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Bissau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36.110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Km2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1,953,723 habitantes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150,000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Português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</a:p>
          <a:p>
            <a:pPr fontAlgn="base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secundário:10%;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5%;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1,1%;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1,9%.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2%.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30%;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Pesca;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Obras Públicas;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Materiais de construção;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Turismo.</a:t>
            </a:r>
          </a:p>
        </p:txBody>
      </p:sp>
      <p:pic>
        <p:nvPicPr>
          <p:cNvPr id="2050" name="Picture 2" descr="https://www.ecowas.int/wp-content/uploads/2014/11/gm-150x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74" y="9519"/>
            <a:ext cx="310938" cy="2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ecowas.int/wp-content/uploads/2014/11/gh-150x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02" y="3291454"/>
            <a:ext cx="282671" cy="2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ecowas.int/wp-content/uploads/2014/11/gn-150x1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622" y="20027"/>
            <a:ext cx="310938" cy="2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ecowas.int/wp-content/uploads/2014/11/gw-150x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092" y="3302679"/>
            <a:ext cx="362404" cy="2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5788374" y="3297428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GANA</a:t>
            </a:r>
          </a:p>
        </p:txBody>
      </p:sp>
      <p:sp>
        <p:nvSpPr>
          <p:cNvPr id="2" name="Retângulo 19"/>
          <p:cNvSpPr/>
          <p:nvPr/>
        </p:nvSpPr>
        <p:spPr>
          <a:xfrm>
            <a:off x="9262728" y="3302679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GUINÉ BISSAU</a:t>
            </a:r>
          </a:p>
        </p:txBody>
      </p:sp>
      <p:sp>
        <p:nvSpPr>
          <p:cNvPr id="3" name="Retângulo 20"/>
          <p:cNvSpPr/>
          <p:nvPr/>
        </p:nvSpPr>
        <p:spPr>
          <a:xfrm>
            <a:off x="9235603" y="18197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GUINÉ CONACRI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825569" y="23454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GAMBIA</a:t>
            </a:r>
          </a:p>
        </p:txBody>
      </p:sp>
      <p:sp>
        <p:nvSpPr>
          <p:cNvPr id="5" name="CaixaDeTexto 25"/>
          <p:cNvSpPr txBox="1"/>
          <p:nvPr/>
        </p:nvSpPr>
        <p:spPr>
          <a:xfrm>
            <a:off x="3166318" y="5717626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CEDEAO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OPORTUNIDADES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PAÍS POR PAÍS</a:t>
            </a:r>
          </a:p>
        </p:txBody>
      </p:sp>
      <p:sp>
        <p:nvSpPr>
          <p:cNvPr id="27" name="Triângulo Isósceles 26"/>
          <p:cNvSpPr/>
          <p:nvPr/>
        </p:nvSpPr>
        <p:spPr>
          <a:xfrm rot="5400000">
            <a:off x="4536098" y="5888623"/>
            <a:ext cx="1155117" cy="449112"/>
          </a:xfrm>
          <a:prstGeom prst="triangle">
            <a:avLst/>
          </a:prstGeom>
          <a:solidFill>
            <a:srgbClr val="008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Slide Number Placeholder 6"/>
          <p:cNvSpPr txBox="1"/>
          <p:nvPr/>
        </p:nvSpPr>
        <p:spPr bwMode="auto">
          <a:xfrm>
            <a:off x="642051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14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6" name="Imagem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9987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635" y="23431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8" name="Imagem 7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75" y="928370"/>
            <a:ext cx="3897630" cy="3858260"/>
          </a:xfrm>
          <a:prstGeom prst="rect">
            <a:avLst/>
          </a:prstGeom>
        </p:spPr>
      </p:pic>
      <p:pic>
        <p:nvPicPr>
          <p:cNvPr id="3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760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97" name="TextBox 6"/>
          <p:cNvSpPr txBox="1"/>
          <p:nvPr/>
        </p:nvSpPr>
        <p:spPr>
          <a:xfrm>
            <a:off x="5419135" y="236174"/>
            <a:ext cx="3342030" cy="308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Monróvia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111.369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4,977,720 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4,028,418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Dólar liberiano (LRD)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secundário:10%;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5%;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1%.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5%.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30%.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Agronegócio;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Serviços financeiros. </a:t>
            </a:r>
          </a:p>
        </p:txBody>
      </p:sp>
      <p:sp>
        <p:nvSpPr>
          <p:cNvPr id="102" name="TextBox 6"/>
          <p:cNvSpPr txBox="1"/>
          <p:nvPr/>
        </p:nvSpPr>
        <p:spPr>
          <a:xfrm>
            <a:off x="5424391" y="3384008"/>
            <a:ext cx="3336774" cy="329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Bamaco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1.240.192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19,689,140 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12,480,176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secundário:20%;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6,5%;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10%;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1,5%.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2%.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60%.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agronegócio;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telecomunicações;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produção de energia;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urbanização;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formação técnica. </a:t>
            </a:r>
          </a:p>
        </p:txBody>
      </p:sp>
      <p:sp>
        <p:nvSpPr>
          <p:cNvPr id="110" name="TextBox 6"/>
          <p:cNvSpPr txBox="1"/>
          <p:nvPr/>
        </p:nvSpPr>
        <p:spPr>
          <a:xfrm>
            <a:off x="8840251" y="241434"/>
            <a:ext cx="337903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Niamey 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1.267.000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23,176,691 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2,368,658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 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secundário:16%;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5,5%;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9%;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1,5%.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50%.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Saúde;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alimentar;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Turismo. </a:t>
            </a:r>
          </a:p>
        </p:txBody>
      </p:sp>
      <p:sp>
        <p:nvSpPr>
          <p:cNvPr id="111" name="TextBox 6"/>
          <p:cNvSpPr txBox="1"/>
          <p:nvPr/>
        </p:nvSpPr>
        <p:spPr>
          <a:xfrm>
            <a:off x="8803468" y="3389278"/>
            <a:ext cx="3373774" cy="349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Abuja 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923.768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200,962,417 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Internet:122,292,079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Naira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secundário:40%;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6%;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10%;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20%.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4%.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50%.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Agro-alimentar;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de materiais;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imobiliário;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imobiliário;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Serviço financeiro;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infra-estruturas.</a:t>
            </a:r>
          </a:p>
        </p:txBody>
      </p:sp>
      <p:pic>
        <p:nvPicPr>
          <p:cNvPr id="4" name="Picture 2" descr="https://www.ecowas.int/wp-content/uploads/2014/11/lr-150x1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21" y="27052"/>
            <a:ext cx="342032" cy="2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ecowas.int/wp-content/uploads/2014/11/ml-150x1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92" y="3175143"/>
            <a:ext cx="282671" cy="2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www.ecowas.int/wp-content/uploads/2014/11/ne-150x1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747" y="15969"/>
            <a:ext cx="256974" cy="2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www.ecowas.int/wp-content/uploads/2014/11/ng-150x1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687" y="3188571"/>
            <a:ext cx="455245" cy="26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21"/>
          <p:cNvSpPr/>
          <p:nvPr/>
        </p:nvSpPr>
        <p:spPr>
          <a:xfrm>
            <a:off x="5842000" y="3181350"/>
            <a:ext cx="2555240" cy="244475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MALI</a:t>
            </a:r>
          </a:p>
        </p:txBody>
      </p:sp>
      <p:sp>
        <p:nvSpPr>
          <p:cNvPr id="17" name="Retângulo 22"/>
          <p:cNvSpPr/>
          <p:nvPr/>
        </p:nvSpPr>
        <p:spPr>
          <a:xfrm>
            <a:off x="9400495" y="3197592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NIGÉRIA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9205595" y="11430"/>
            <a:ext cx="2555240" cy="290830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NIGER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890049" y="22910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LIBÉRIA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209498" y="5612521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CEDEAO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OPORTUNIDADES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PAÍS POR PAÍS</a:t>
            </a:r>
          </a:p>
        </p:txBody>
      </p:sp>
      <p:sp>
        <p:nvSpPr>
          <p:cNvPr id="27" name="Triângulo Isósceles 26"/>
          <p:cNvSpPr/>
          <p:nvPr/>
        </p:nvSpPr>
        <p:spPr>
          <a:xfrm rot="5400000">
            <a:off x="4579278" y="5783518"/>
            <a:ext cx="1155117" cy="449112"/>
          </a:xfrm>
          <a:prstGeom prst="triangle">
            <a:avLst/>
          </a:prstGeom>
          <a:solidFill>
            <a:srgbClr val="008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8" name="Slide Number Placeholder 6"/>
          <p:cNvSpPr txBox="1"/>
          <p:nvPr/>
        </p:nvSpPr>
        <p:spPr bwMode="auto">
          <a:xfrm>
            <a:off x="646369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15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635" y="23431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10" name="Imagem 9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215" y="745490"/>
            <a:ext cx="3897630" cy="3858260"/>
          </a:xfrm>
          <a:prstGeom prst="rect">
            <a:avLst/>
          </a:prstGeom>
        </p:spPr>
      </p:pic>
      <p:sp>
        <p:nvSpPr>
          <p:cNvPr id="27" name="Triângulo isósceles 25"/>
          <p:cNvSpPr/>
          <p:nvPr/>
        </p:nvSpPr>
        <p:spPr>
          <a:xfrm rot="5400000">
            <a:off x="4707250" y="5751378"/>
            <a:ext cx="1155117" cy="449112"/>
          </a:xfrm>
          <a:prstGeom prst="triangle">
            <a:avLst/>
          </a:prstGeom>
          <a:solidFill>
            <a:srgbClr val="3EA4BA"/>
          </a:solidFill>
          <a:ln>
            <a:solidFill>
              <a:srgbClr val="3EA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97" name="TextBox 6"/>
          <p:cNvSpPr txBox="1"/>
          <p:nvPr/>
        </p:nvSpPr>
        <p:spPr>
          <a:xfrm>
            <a:off x="5483904" y="267710"/>
            <a:ext cx="3285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Dakar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Área: 196.712 Km2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16,743,859 habitantes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9,749,527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</a:p>
          <a:p>
            <a:pPr fontAlgn="base"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secundário:22%;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15%;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2%;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BPT: 4%;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80%.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Agronegócio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Telecomunicações;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Materiais de construção. </a:t>
            </a:r>
          </a:p>
        </p:txBody>
      </p:sp>
      <p:sp>
        <p:nvSpPr>
          <p:cNvPr id="102" name="TextBox 6"/>
          <p:cNvSpPr txBox="1"/>
          <p:nvPr/>
        </p:nvSpPr>
        <p:spPr>
          <a:xfrm>
            <a:off x="5489160" y="3720340"/>
            <a:ext cx="33843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Freetown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Área : 71.740 Km2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7,883,123 habitantes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1,043,710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Divisa: Leone (SLL)</a:t>
            </a:r>
          </a:p>
          <a:p>
            <a:pPr fontAlgn="base"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secundário:9,6%;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5,2%;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2,2%;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0,2%;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BPT: 2%;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30%.</a:t>
            </a:r>
          </a:p>
          <a:p>
            <a:pPr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têxtil;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Serviços financeiros. </a:t>
            </a:r>
          </a:p>
        </p:txBody>
      </p:sp>
      <p:sp>
        <p:nvSpPr>
          <p:cNvPr id="110" name="TextBox 6"/>
          <p:cNvSpPr txBox="1"/>
          <p:nvPr/>
        </p:nvSpPr>
        <p:spPr>
          <a:xfrm>
            <a:off x="8873492" y="272970"/>
            <a:ext cx="32949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Lomé 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Área: 56.785 Km2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8,186,384 habitantes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1,011,837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 </a:t>
            </a:r>
          </a:p>
          <a:p>
            <a:pPr fontAlgn="base"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secundário:17%;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8%;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4%;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2,8%;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BPT: 2,2%;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50%.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Mineração de fosfato;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Agro-indústria;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Cimento;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Artesanato;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Têxteis;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Bebidas. </a:t>
            </a:r>
          </a:p>
        </p:txBody>
      </p:sp>
      <p:pic>
        <p:nvPicPr>
          <p:cNvPr id="3" name="Picture 2" descr="https://www.ecowas.int/wp-content/uploads/2014/11/sn-150x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19" y="41047"/>
            <a:ext cx="310938" cy="2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ecowas.int/wp-content/uploads/2014/11/sl-150x1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02" y="3400624"/>
            <a:ext cx="310938" cy="2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ecowas.int/wp-content/uploads/2014/11/tg-150x1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042" y="51919"/>
            <a:ext cx="310938" cy="2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01" y="3412574"/>
            <a:ext cx="275905" cy="27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6"/>
          <p:cNvSpPr txBox="1"/>
          <p:nvPr/>
        </p:nvSpPr>
        <p:spPr>
          <a:xfrm>
            <a:off x="8976427" y="3784200"/>
            <a:ext cx="31920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Indústrias alimentares;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Agro-química;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Máquinas agrícolas;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de materiais de construção;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das comunicações;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electrónica;;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farmacêutica.;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siderúrgica;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de construção de automóveis;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de acessórios para automóveis.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9324340" y="51435"/>
            <a:ext cx="2555240" cy="276225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TOGO</a:t>
            </a:r>
          </a:p>
        </p:txBody>
      </p:sp>
      <p:sp>
        <p:nvSpPr>
          <p:cNvPr id="8" name="Retângulo 20"/>
          <p:cNvSpPr/>
          <p:nvPr/>
        </p:nvSpPr>
        <p:spPr>
          <a:xfrm>
            <a:off x="5926455" y="53975"/>
            <a:ext cx="2555240" cy="273685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SENEGAL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917752" y="3402243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SERRA LEOA</a:t>
            </a:r>
          </a:p>
        </p:txBody>
      </p:sp>
      <p:sp>
        <p:nvSpPr>
          <p:cNvPr id="9" name="Retângulo 24"/>
          <p:cNvSpPr/>
          <p:nvPr/>
        </p:nvSpPr>
        <p:spPr>
          <a:xfrm>
            <a:off x="9317554" y="3418293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Projectos de Vocação Regional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274268" y="5517931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CEDEAO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OPORTUNIDADES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PAÍS POR PAÍS</a:t>
            </a:r>
          </a:p>
        </p:txBody>
      </p:sp>
      <p:sp>
        <p:nvSpPr>
          <p:cNvPr id="13" name="Slide Number Placeholder 6"/>
          <p:cNvSpPr txBox="1"/>
          <p:nvPr/>
        </p:nvSpPr>
        <p:spPr bwMode="auto">
          <a:xfrm>
            <a:off x="692851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16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635" y="23431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10" name="Imagem 9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75" y="836930"/>
            <a:ext cx="3897630" cy="3858260"/>
          </a:xfrm>
          <a:prstGeom prst="rect">
            <a:avLst/>
          </a:prstGeom>
        </p:spPr>
      </p:pic>
      <p:pic>
        <p:nvPicPr>
          <p:cNvPr id="7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8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17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02011" y="6244084"/>
            <a:ext cx="6994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latin typeface="Arial Narrow" panose="020B0606020202030204" pitchFamily="34" charset="0"/>
              </a:rPr>
              <a:t>Fonte</a:t>
            </a:r>
            <a:r>
              <a:rPr lang="en-US" sz="1000" i="1" dirty="0">
                <a:latin typeface="Arial Narrow" panose="020B0606020202030204" pitchFamily="34" charset="0"/>
              </a:rPr>
              <a:t>: World Development Indicators (WDI), 2011. </a:t>
            </a:r>
            <a:endParaRPr lang="pt-PT" sz="10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841281" y="1310604"/>
          <a:ext cx="7066945" cy="4884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4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47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47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47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47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7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47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3733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 dirty="0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PRINCIPAIS INDICADORES DO SECTOR AGRÍCOLA  DA CEDEAO</a:t>
                      </a:r>
                      <a:endParaRPr lang="pt-PT" sz="14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73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PAÍS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Área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Agricultura de valor acrescentado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Rendimento de cereais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Kg de fertilizante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Géneros alimentares no total das importações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Produção agrícola per capita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 População Rural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[ km2 ]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 (%)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por </a:t>
                      </a:r>
                      <a:r>
                        <a:rPr lang="pt-PT" sz="1100" b="0" u="none" strike="noStrike" dirty="0" err="1">
                          <a:solidFill>
                            <a:srgbClr val="008CBA"/>
                          </a:solidFill>
                          <a:effectLst/>
                        </a:rPr>
                        <a:t>ha</a:t>
                      </a:r>
                      <a:endParaRPr lang="pt-PT" sz="1100" b="0" i="0" u="none" strike="noStrike" dirty="0" err="1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 (%)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Kg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[%]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Benim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114 763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33,7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1157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10,1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59,9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Burkina Faso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274 200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33,8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1006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241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81,6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169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Cabo Verde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4 033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329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29,6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42,7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Costa do Marfim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322 463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24,1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1757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23,6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19,3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53,2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Gâmbia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10 689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10,7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1434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35,7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46,3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Gana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238 535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35,0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1489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15,5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52,2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Guiné-Conacri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245 836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21,8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1342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20,2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66,9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Guiné-Bissau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 </a:t>
                      </a: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55,0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1180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12,9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50,8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70,3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04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Libéria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111 369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1140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Mali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1 240 192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37,4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15,1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283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69,4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Níger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1 267 000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39,3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1383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275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83,6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594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Nigéria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923 768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37,2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981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solidFill>
                            <a:srgbClr val="008CBA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53,8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Senegal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196 712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1193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10,7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58,3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Serra Leoa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71 740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49,4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1141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27,6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63,1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Togo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56 785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38,6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1247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60,1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CEDEAO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5 114 210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35,3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1 247,0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169,0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África Subsaariana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15,8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1 203,0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138,0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65,0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Sul da Ásia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19,9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2 548,0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133,3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218,0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71,3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40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Mundo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3 307,0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347,0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51,4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13" name="Imagem 12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35" y="766445"/>
            <a:ext cx="3897630" cy="3858260"/>
          </a:xfrm>
          <a:prstGeom prst="rect">
            <a:avLst/>
          </a:prstGeom>
        </p:spPr>
      </p:pic>
      <p:pic>
        <p:nvPicPr>
          <p:cNvPr id="7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14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18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708533" y="1291543"/>
          <a:ext cx="7332336" cy="5143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6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65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65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65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65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65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919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PT" sz="1200" b="0" u="none" strike="noStrike" dirty="0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EVOLUÇÃO DA POPULAÇÃO E DE UTILIZADORES DA INTERNET NA CEDEAO </a:t>
                      </a:r>
                      <a:endParaRPr lang="pt-PT" sz="12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1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PAÍS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Área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Utilizadores de Internet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Penetração de Internet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Internet</a:t>
                      </a:r>
                      <a:endParaRPr lang="pt-PT" sz="12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GNI</a:t>
                      </a:r>
                      <a:endParaRPr lang="pt-PT" sz="12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Taxa de Crescimento %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[ per capita ]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[ km2 ]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[2019]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31/Dez/00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30/Jun/19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[ % da População ]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2000 - 2019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30/Jun/17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49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Benim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114 763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11 801 595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15 000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3 801 758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10245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$2 260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Burkina Faso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274 200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20 321 560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3 704 265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36943%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$1 810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Cabo Verde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4 033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560 349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352 120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62,8%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4302%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$6 570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Costa do Marfim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322 463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 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531 083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11 953 653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46,8%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29784%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$3 820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302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Gâmbia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10 689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2 228 075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442 050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19,8%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10951%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$483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Gana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238 535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30 096 970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11 737 818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39,0%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39026%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$1 641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Guiné-Conacri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245 836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13 398 180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2 411 672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18,0%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30046%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810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Guiné 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Bissau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 </a:t>
                      </a:r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1 953 723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1 500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7,7%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9900%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$723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Libéria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111 369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4 977 720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4 028 418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80,9%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805584%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$456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Mali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1 240 192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19 689 140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18 800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12 480 176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63,4%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66284%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$2 160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Níger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1 267 000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23 176 691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2 368 658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47273%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$378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Nigéria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923 768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200 962 417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122 292 079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60,9%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61046%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$2 100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Senegal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196 712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16 743 859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9 749 527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58,2%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24274%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$2 620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Serra Leoa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71 740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7 883 123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1 043 </a:t>
                      </a:r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710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20775%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$1 480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Togo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56 785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8 186 384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1 011 837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12,4%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912%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$1 620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CEDEAO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5 114 210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387 510 869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485 800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187 527 756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48,4%</a:t>
                      </a:r>
                      <a:endParaRPr lang="pt-PT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38502%</a:t>
                      </a:r>
                      <a:endParaRPr lang="pt-PT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Valor médio </a:t>
                      </a:r>
                      <a:endParaRPr lang="pt-PT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ÁFRICA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30 370 000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1 320 038 716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4 514 400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521 614 944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39,5%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8,503.1 %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$1 930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cxnSp>
        <p:nvCxnSpPr>
          <p:cNvPr id="162" name="Conexão Reta 161"/>
          <p:cNvCxnSpPr/>
          <p:nvPr/>
        </p:nvCxnSpPr>
        <p:spPr>
          <a:xfrm>
            <a:off x="864870" y="1166495"/>
            <a:ext cx="5080" cy="54057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209"/>
          <p:cNvSpPr/>
          <p:nvPr/>
        </p:nvSpPr>
        <p:spPr>
          <a:xfrm>
            <a:off x="6559550" y="1481455"/>
            <a:ext cx="1003300" cy="45656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en-GB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70" name="TextBox 210"/>
          <p:cNvSpPr/>
          <p:nvPr/>
        </p:nvSpPr>
        <p:spPr>
          <a:xfrm>
            <a:off x="6588760" y="1727200"/>
            <a:ext cx="950595" cy="198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sp>
        <p:nvSpPr>
          <p:cNvPr id="126" name="Linha2"/>
          <p:cNvSpPr/>
          <p:nvPr/>
        </p:nvSpPr>
        <p:spPr>
          <a:xfrm>
            <a:off x="2856865" y="3259455"/>
            <a:ext cx="22098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grpSp>
        <p:nvGrpSpPr>
          <p:cNvPr id="39" name="Agrupar 38"/>
          <p:cNvGrpSpPr/>
          <p:nvPr/>
        </p:nvGrpSpPr>
        <p:grpSpPr>
          <a:xfrm>
            <a:off x="2605405" y="2346325"/>
            <a:ext cx="1153160" cy="1165860"/>
            <a:chOff x="3447" y="3520"/>
            <a:chExt cx="1816" cy="1836"/>
          </a:xfrm>
        </p:grpSpPr>
        <p:sp>
          <p:nvSpPr>
            <p:cNvPr id="50" name="Oval 47"/>
            <p:cNvSpPr/>
            <p:nvPr/>
          </p:nvSpPr>
          <p:spPr>
            <a:xfrm>
              <a:off x="3447" y="3520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 defTabSz="899795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Oportunidade</a:t>
              </a:r>
              <a:r>
                <a:rPr sz="10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negócios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51" name="TextBox 110"/>
            <p:cNvSpPr/>
            <p:nvPr/>
          </p:nvSpPr>
          <p:spPr>
            <a:xfrm>
              <a:off x="3614" y="4935"/>
              <a:ext cx="1482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08:30 – 10:30</a:t>
              </a:r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5176520" y="2356485"/>
            <a:ext cx="1153160" cy="1165860"/>
            <a:chOff x="8101" y="3527"/>
            <a:chExt cx="1816" cy="1836"/>
          </a:xfrm>
        </p:grpSpPr>
        <p:sp>
          <p:nvSpPr>
            <p:cNvPr id="128" name="Oval 61"/>
            <p:cNvSpPr/>
            <p:nvPr/>
          </p:nvSpPr>
          <p:spPr>
            <a:xfrm>
              <a:off x="8101" y="3527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Oportunidade</a:t>
              </a:r>
              <a:r>
                <a:rPr sz="10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negócios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29" name="TextBox 124"/>
            <p:cNvSpPr/>
            <p:nvPr/>
          </p:nvSpPr>
          <p:spPr>
            <a:xfrm>
              <a:off x="8301" y="4909"/>
              <a:ext cx="1375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14:30 – 16:30</a:t>
              </a:r>
            </a:p>
          </p:txBody>
        </p:sp>
      </p:grpSp>
      <p:sp>
        <p:nvSpPr>
          <p:cNvPr id="131" name="Rectangle: Rounded Corners 125"/>
          <p:cNvSpPr/>
          <p:nvPr/>
        </p:nvSpPr>
        <p:spPr>
          <a:xfrm>
            <a:off x="4959350" y="899160"/>
            <a:ext cx="156718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PRESENTAÇÕES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Nigéria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Mali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Burkina Faso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Níger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Serra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Leoa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8" name="Rectangle: Rounded Corners 137"/>
          <p:cNvSpPr/>
          <p:nvPr/>
        </p:nvSpPr>
        <p:spPr>
          <a:xfrm>
            <a:off x="1581150" y="2930525"/>
            <a:ext cx="1007745" cy="52959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9" name="TextBox 138"/>
          <p:cNvSpPr/>
          <p:nvPr/>
        </p:nvSpPr>
        <p:spPr>
          <a:xfrm>
            <a:off x="1557655" y="319722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10:30 – 11:00</a:t>
            </a:r>
          </a:p>
        </p:txBody>
      </p:sp>
      <p:grpSp>
        <p:nvGrpSpPr>
          <p:cNvPr id="38" name="Agrupar 37"/>
          <p:cNvGrpSpPr/>
          <p:nvPr/>
        </p:nvGrpSpPr>
        <p:grpSpPr>
          <a:xfrm>
            <a:off x="2609215" y="3863340"/>
            <a:ext cx="1153160" cy="1165860"/>
            <a:chOff x="3453" y="5909"/>
            <a:chExt cx="1816" cy="1836"/>
          </a:xfrm>
        </p:grpSpPr>
        <p:sp>
          <p:nvSpPr>
            <p:cNvPr id="63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 defTabSz="899795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Oportunidade</a:t>
              </a:r>
              <a:r>
                <a:rPr sz="10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negócios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64" name="TextBox 167"/>
            <p:cNvSpPr/>
            <p:nvPr/>
          </p:nvSpPr>
          <p:spPr>
            <a:xfrm>
              <a:off x="3671" y="7261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11:00 -13:00 </a:t>
              </a:r>
            </a:p>
          </p:txBody>
        </p:sp>
      </p:grpSp>
      <p:sp>
        <p:nvSpPr>
          <p:cNvPr id="65" name="Forma automática5"/>
          <p:cNvSpPr/>
          <p:nvPr/>
        </p:nvSpPr>
        <p:spPr>
          <a:xfrm>
            <a:off x="1578610" y="4249627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Almoço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66" name="TextBox 206"/>
          <p:cNvSpPr/>
          <p:nvPr/>
        </p:nvSpPr>
        <p:spPr>
          <a:xfrm>
            <a:off x="1555115" y="4495372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</a:p>
        </p:txBody>
      </p:sp>
      <p:sp>
        <p:nvSpPr>
          <p:cNvPr id="67" name="CaixaDeTexto 118"/>
          <p:cNvSpPr/>
          <p:nvPr/>
        </p:nvSpPr>
        <p:spPr>
          <a:xfrm>
            <a:off x="4135120" y="215265"/>
            <a:ext cx="2066925" cy="334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dirty="0" smtClean="0">
                <a:solidFill>
                  <a:srgbClr val="3EA4BA"/>
                </a:solidFill>
              </a:rPr>
              <a:t>PROGRAMA</a:t>
            </a:r>
          </a:p>
        </p:txBody>
      </p:sp>
      <p:sp>
        <p:nvSpPr>
          <p:cNvPr id="69" name="Forma automática3"/>
          <p:cNvSpPr/>
          <p:nvPr/>
        </p:nvSpPr>
        <p:spPr>
          <a:xfrm>
            <a:off x="8452485" y="340995"/>
            <a:ext cx="3644265" cy="141224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en-US" sz="1400" b="1" i="1" dirty="0">
                <a:solidFill>
                  <a:srgbClr val="008CBA"/>
                </a:solidFill>
                <a:sym typeface="+mn-ea"/>
              </a:rPr>
              <a:t>WORKSHOP ECONÓMICO </a:t>
            </a:r>
            <a:r>
              <a:rPr altLang="en-US" sz="1400" b="1" i="1" dirty="0">
                <a:solidFill>
                  <a:srgbClr val="008CBA"/>
                </a:solidFill>
                <a:sym typeface="+mn-ea"/>
              </a:rPr>
              <a:t>E FINANCEIRA</a:t>
            </a:r>
            <a:r>
              <a:rPr lang="en-US" sz="1400" b="1" i="1" dirty="0">
                <a:solidFill>
                  <a:srgbClr val="008CBA"/>
                </a:solidFill>
                <a:sym typeface="+mn-ea"/>
              </a:rPr>
              <a:t> </a:t>
            </a: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pt-PT" sz="1100" b="1" dirty="0">
                <a:solidFill>
                  <a:srgbClr val="008CBA"/>
                </a:solidFill>
                <a:sym typeface="+mn-ea"/>
              </a:rPr>
              <a:t>Painel </a:t>
            </a:r>
            <a:r>
              <a:rPr lang="pt-PT" sz="1100" b="1" dirty="0" smtClean="0">
                <a:solidFill>
                  <a:srgbClr val="008CBA"/>
                </a:solidFill>
                <a:sym typeface="+mn-ea"/>
              </a:rPr>
              <a:t>II</a:t>
            </a:r>
            <a:endParaRPr lang="pt-PT" sz="1100" b="1" dirty="0" smtClean="0">
              <a:solidFill>
                <a:srgbClr val="008CBA"/>
              </a:solidFill>
            </a:endParaRP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altLang="fr-FR" sz="1100" i="1" dirty="0" smtClean="0">
                <a:solidFill>
                  <a:schemeClr val="tx1"/>
                </a:solidFill>
                <a:sym typeface="+mn-ea"/>
              </a:rPr>
              <a:t>«</a:t>
            </a:r>
            <a:r>
              <a:rPr lang="en-US" sz="1100" i="1" dirty="0">
                <a:solidFill>
                  <a:schemeClr val="tx1"/>
                </a:solidFill>
                <a:sym typeface="+mn-ea"/>
              </a:rPr>
              <a:t>FINANCIAMENTO DO SECTOR PRIVADO NA CEDEAO</a:t>
            </a:r>
            <a:r>
              <a:rPr altLang="fr-FR" sz="1100" i="1" dirty="0" smtClean="0">
                <a:solidFill>
                  <a:schemeClr val="tx1"/>
                </a:solidFill>
                <a:sym typeface="+mn-ea"/>
              </a:rPr>
              <a:t>»</a:t>
            </a:r>
            <a:endParaRPr lang="pt-PT" sz="1100" i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endParaRPr lang="pt-PT" sz="1100" i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1" name="Forma automática4"/>
          <p:cNvSpPr/>
          <p:nvPr/>
        </p:nvSpPr>
        <p:spPr>
          <a:xfrm>
            <a:off x="4131945" y="22517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2" name="Retângulo10"/>
          <p:cNvSpPr/>
          <p:nvPr/>
        </p:nvSpPr>
        <p:spPr>
          <a:xfrm>
            <a:off x="4117975" y="249809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</a:p>
        </p:txBody>
      </p:sp>
      <p:sp>
        <p:nvSpPr>
          <p:cNvPr id="176" name="Linha7"/>
          <p:cNvSpPr/>
          <p:nvPr/>
        </p:nvSpPr>
        <p:spPr>
          <a:xfrm rot="16200000">
            <a:off x="2770505" y="375221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grpSp>
        <p:nvGrpSpPr>
          <p:cNvPr id="48" name="Agrupar 47"/>
          <p:cNvGrpSpPr/>
          <p:nvPr/>
        </p:nvGrpSpPr>
        <p:grpSpPr>
          <a:xfrm>
            <a:off x="7372350" y="340995"/>
            <a:ext cx="1214120" cy="1211580"/>
            <a:chOff x="11307" y="281"/>
            <a:chExt cx="1912" cy="1908"/>
          </a:xfrm>
          <a:solidFill>
            <a:srgbClr val="C7F3F3"/>
          </a:solidFill>
        </p:grpSpPr>
        <p:sp>
          <p:nvSpPr>
            <p:cNvPr id="178" name="Oval 112"/>
            <p:cNvSpPr/>
            <p:nvPr/>
          </p:nvSpPr>
          <p:spPr>
            <a:xfrm>
              <a:off x="11307" y="281"/>
              <a:ext cx="1912" cy="1908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6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</a:t>
              </a:r>
              <a:r>
                <a:rPr lang="pt-PT" alt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nel</a:t>
              </a:r>
              <a:r>
                <a:rPr lang="en-US" sz="12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en-US" sz="12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  <a:endParaRPr lang="en-US" sz="12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79" name="TextBox 176"/>
            <p:cNvSpPr/>
            <p:nvPr/>
          </p:nvSpPr>
          <p:spPr>
            <a:xfrm>
              <a:off x="11528" y="1689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8: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10: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sp>
        <p:nvSpPr>
          <p:cNvPr id="184" name="Rectangle: Rounded Corners 205"/>
          <p:cNvSpPr/>
          <p:nvPr/>
        </p:nvSpPr>
        <p:spPr>
          <a:xfrm>
            <a:off x="4182110" y="375920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Tempo livre</a:t>
            </a: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en-GB" sz="1200" dirty="0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85" name="Retângulo6"/>
          <p:cNvSpPr/>
          <p:nvPr/>
        </p:nvSpPr>
        <p:spPr>
          <a:xfrm>
            <a:off x="4144010" y="4025265"/>
            <a:ext cx="104584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&gt; 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8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3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Rectangle: Rounded Corners 177"/>
          <p:cNvSpPr/>
          <p:nvPr/>
        </p:nvSpPr>
        <p:spPr>
          <a:xfrm>
            <a:off x="8451850" y="3243580"/>
            <a:ext cx="3654425" cy="154559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en-US" sz="1400" b="1" i="1" dirty="0">
                <a:solidFill>
                  <a:srgbClr val="008CBA"/>
                </a:solidFill>
                <a:sym typeface="+mn-ea"/>
              </a:rPr>
              <a:t>WORKSHOP ECONÓMICO </a:t>
            </a:r>
            <a:r>
              <a:rPr altLang="en-US" sz="1400" b="1" i="1" dirty="0">
                <a:solidFill>
                  <a:srgbClr val="008CBA"/>
                </a:solidFill>
                <a:sym typeface="+mn-ea"/>
              </a:rPr>
              <a:t>E FINANCEIRA</a:t>
            </a: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it-IT" b="1" dirty="0">
                <a:solidFill>
                  <a:srgbClr val="008CBA"/>
                </a:solidFill>
                <a:sym typeface="+mn-ea"/>
              </a:rPr>
              <a:t>Pa</a:t>
            </a:r>
            <a:r>
              <a:rPr altLang="it-IT" b="1" dirty="0">
                <a:solidFill>
                  <a:srgbClr val="008CBA"/>
                </a:solidFill>
                <a:sym typeface="+mn-ea"/>
              </a:rPr>
              <a:t>i</a:t>
            </a:r>
            <a:r>
              <a:rPr lang="it-IT" b="1" dirty="0">
                <a:solidFill>
                  <a:srgbClr val="008CBA"/>
                </a:solidFill>
                <a:sym typeface="+mn-ea"/>
              </a:rPr>
              <a:t>nel I</a:t>
            </a:r>
            <a:r>
              <a:rPr altLang="it-IT" b="1" dirty="0" smtClean="0">
                <a:solidFill>
                  <a:srgbClr val="008CBA"/>
                </a:solidFill>
                <a:sym typeface="+mn-ea"/>
              </a:rPr>
              <a:t>II</a:t>
            </a:r>
            <a:r>
              <a:rPr lang="it-IT" b="1" dirty="0" smtClean="0">
                <a:solidFill>
                  <a:srgbClr val="008CBA"/>
                </a:solidFill>
                <a:sym typeface="+mn-ea"/>
              </a:rPr>
              <a:t> </a:t>
            </a:r>
            <a:r>
              <a:rPr lang="it-IT" dirty="0">
                <a:solidFill>
                  <a:schemeClr val="tx1"/>
                </a:solidFill>
                <a:sym typeface="+mn-ea"/>
              </a:rPr>
              <a:t>- </a:t>
            </a:r>
            <a:r>
              <a:rPr altLang="it-IT" dirty="0">
                <a:solidFill>
                  <a:schemeClr val="tx1"/>
                </a:solidFill>
                <a:sym typeface="+mn-ea"/>
              </a:rPr>
              <a:t>«</a:t>
            </a:r>
            <a:r>
              <a:rPr i="1" dirty="0" smtClean="0">
                <a:solidFill>
                  <a:schemeClr val="tx1"/>
                </a:solidFill>
                <a:cs typeface="Arial Narrow" panose="020B0606020202030204" pitchFamily="34" charset="0"/>
                <a:sym typeface="+mn-ea"/>
              </a:rPr>
              <a:t>DESENVOLVIMENTO DA ECONOMIA DIGITAL EM ÁFRICA</a:t>
            </a:r>
            <a:r>
              <a:rPr lang="it-IT" b="1" i="1" dirty="0">
                <a:solidFill>
                  <a:schemeClr val="tx1"/>
                </a:solidFill>
                <a:cs typeface="Arial Narrow" panose="020B0606020202030204" pitchFamily="34" charset="0"/>
                <a:sym typeface="+mn-ea"/>
              </a:rPr>
              <a:t>: </a:t>
            </a:r>
            <a:r>
              <a:rPr altLang="it-IT" i="1" dirty="0">
                <a:solidFill>
                  <a:schemeClr val="tx1"/>
                </a:solidFill>
                <a:cs typeface="Arial Narrow" panose="020B0606020202030204" pitchFamily="34" charset="0"/>
                <a:sym typeface="+mn-ea"/>
              </a:rPr>
              <a:t>A importância das Start-Ups na Inovação de Mercado</a:t>
            </a:r>
            <a:r>
              <a:rPr i="1" dirty="0">
                <a:solidFill>
                  <a:schemeClr val="tx1"/>
                </a:solidFill>
                <a:cs typeface="Arial Narrow" panose="020B0606020202030204" pitchFamily="34" charset="0"/>
                <a:sym typeface="+mn-ea"/>
              </a:rPr>
              <a:t>s</a:t>
            </a:r>
            <a:r>
              <a:rPr altLang="it-IT" i="1" dirty="0">
                <a:solidFill>
                  <a:schemeClr val="tx1"/>
                </a:solidFill>
                <a:cs typeface="Arial Narrow" panose="020B0606020202030204" pitchFamily="34" charset="0"/>
                <a:sym typeface="+mn-ea"/>
              </a:rPr>
              <a:t> e Empreendedorismo Jovem</a:t>
            </a:r>
            <a:r>
              <a:rPr altLang="it-IT" dirty="0">
                <a:solidFill>
                  <a:schemeClr val="tx1"/>
                </a:solidFill>
                <a:sym typeface="+mn-ea"/>
              </a:rPr>
              <a:t>»</a:t>
            </a:r>
            <a:endParaRPr lang="fr-FR" dirty="0">
              <a:solidFill>
                <a:schemeClr val="tx1"/>
              </a:solidFill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4" name="Rectangle: Rounded Corners 198"/>
          <p:cNvSpPr/>
          <p:nvPr/>
        </p:nvSpPr>
        <p:spPr>
          <a:xfrm>
            <a:off x="8450580" y="2019300"/>
            <a:ext cx="3647440" cy="85280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Conferência II </a:t>
            </a: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PREFERÊNCIAL DOS EUA</a:t>
            </a:r>
            <a:r>
              <a:rPr lang="pt-PT" altLang="en-US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94" name="Rectangle: Rounded Corners 125"/>
          <p:cNvSpPr/>
          <p:nvPr/>
        </p:nvSpPr>
        <p:spPr>
          <a:xfrm>
            <a:off x="8459470" y="5186680"/>
            <a:ext cx="3630930" cy="83947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Conferência III </a:t>
            </a:r>
            <a:endParaRPr lang="pt-PT" altLang="en-US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PREFERÊNCIAL DA UNIÃO EUROPEIA</a:t>
            </a:r>
            <a:r>
              <a:rPr lang="pt-PT" altLang="en-US" sz="1000" b="1" i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3EA4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endParaRPr lang="en-US" altLang="en-US" sz="1000" i="1" dirty="0">
              <a:ln>
                <a:noFill/>
              </a:ln>
              <a:solidFill>
                <a:srgbClr val="3EA4BA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</p:txBody>
      </p:sp>
      <p:sp>
        <p:nvSpPr>
          <p:cNvPr id="5" name="Rectangle: Rounded Corners 198"/>
          <p:cNvSpPr/>
          <p:nvPr/>
        </p:nvSpPr>
        <p:spPr>
          <a:xfrm>
            <a:off x="4081780" y="5330825"/>
            <a:ext cx="3158490" cy="126365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Conferência I </a:t>
            </a: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0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PREFERÊNCIAL DA </a:t>
            </a:r>
            <a:r>
              <a:rPr sz="10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05" name="Rectangle: Rounded Corners 209"/>
          <p:cNvSpPr/>
          <p:nvPr/>
        </p:nvSpPr>
        <p:spPr>
          <a:xfrm>
            <a:off x="8505190" y="6084570"/>
            <a:ext cx="1647825" cy="72961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Junho</a:t>
            </a:r>
            <a:endParaRPr lang="pt-PT" altLang="en-US" sz="1200" dirty="0" err="1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fr-FR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Sess</a:t>
            </a:r>
            <a:r>
              <a:rPr lang="pt-PT" altLang="fr-FR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ão</a:t>
            </a:r>
            <a:r>
              <a:rPr lang="fr-FR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altLang="fr-FR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encerramento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en-US" altLang="en-GB" sz="1200" b="1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6" name="TextBox 210"/>
          <p:cNvSpPr/>
          <p:nvPr/>
        </p:nvSpPr>
        <p:spPr>
          <a:xfrm>
            <a:off x="8569325" y="657860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sp>
        <p:nvSpPr>
          <p:cNvPr id="207" name="Rectangle: Rounded Corners 209"/>
          <p:cNvSpPr/>
          <p:nvPr/>
        </p:nvSpPr>
        <p:spPr>
          <a:xfrm>
            <a:off x="10499725" y="6086475"/>
            <a:ext cx="1592580" cy="74104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Junho</a:t>
            </a:r>
            <a:endParaRPr lang="pt-PT" altLang="en-US" sz="1400" dirty="0" err="1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JANTAR DE GALA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pt-PT" altLang="en-GB" sz="12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8" name="TextBox 210"/>
          <p:cNvSpPr/>
          <p:nvPr/>
        </p:nvSpPr>
        <p:spPr>
          <a:xfrm>
            <a:off x="10573385" y="660654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pic>
        <p:nvPicPr>
          <p:cNvPr id="4" name="Imagem 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92075"/>
            <a:ext cx="3107055" cy="681990"/>
          </a:xfrm>
          <a:prstGeom prst="rect">
            <a:avLst/>
          </a:prstGeom>
        </p:spPr>
      </p:pic>
      <p:sp>
        <p:nvSpPr>
          <p:cNvPr id="9" name="Slide Number Placeholder 6"/>
          <p:cNvSpPr txBox="1"/>
          <p:nvPr/>
        </p:nvSpPr>
        <p:spPr bwMode="auto">
          <a:xfrm>
            <a:off x="660212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19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10" name="Caixa de Texto 9"/>
          <p:cNvSpPr txBox="1"/>
          <p:nvPr/>
        </p:nvSpPr>
        <p:spPr>
          <a:xfrm>
            <a:off x="8630285" y="852805"/>
            <a:ext cx="346202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defRPr lang="en-US"/>
            </a:pP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Oradores</a:t>
            </a:r>
            <a:r>
              <a:rPr lang="pt-PT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6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Banco de Investimento e de Desenvolvimento da CEDEAO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undo 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African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Garanti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 de Coopera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ção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Econ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ómica</a:t>
            </a:r>
            <a:endParaRPr sz="10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Ban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frican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Desenvolvimento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BAD</a:t>
            </a:r>
            <a:endParaRPr sz="10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oci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edade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inanc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eira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nternational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SFI</a:t>
            </a:r>
          </a:p>
        </p:txBody>
      </p:sp>
      <p:sp>
        <p:nvSpPr>
          <p:cNvPr id="215" name="Caixa de Texto 214"/>
          <p:cNvSpPr txBox="1"/>
          <p:nvPr/>
        </p:nvSpPr>
        <p:spPr>
          <a:xfrm>
            <a:off x="8505190" y="3876040"/>
            <a:ext cx="3462020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defRPr lang="en-US"/>
            </a:pP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 smtClean="0">
                <a:latin typeface="Arial Narrow" panose="020B0606020202030204" pitchFamily="34" charset="0"/>
                <a:sym typeface="+mn-ea"/>
              </a:rPr>
              <a:t>Oradores</a:t>
            </a:r>
            <a:r>
              <a:rPr lang="pt-PT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altLang="en-US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Commissão da </a:t>
            </a:r>
            <a:r>
              <a:rPr lang="pt-PT" altLang="en-US" sz="10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endParaRPr lang="pt-PT" altLang="en-US" sz="10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000" dirty="0" smtClean="0">
                <a:latin typeface="Arial Narrow" panose="020B0606020202030204" pitchFamily="34" charset="0"/>
              </a:rPr>
              <a:t>ANPROTEC</a:t>
            </a:r>
            <a:r>
              <a:rPr lang="pt-PT" sz="1000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lang="pt-PT" sz="10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Brasil 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ência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Français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D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esenvolvimento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</a:t>
            </a:r>
            <a:r>
              <a:rPr sz="10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AFD</a:t>
            </a:r>
          </a:p>
        </p:txBody>
      </p:sp>
      <p:sp>
        <p:nvSpPr>
          <p:cNvPr id="14" name="Caixa de Texto 13"/>
          <p:cNvSpPr txBox="1"/>
          <p:nvPr/>
        </p:nvSpPr>
        <p:spPr>
          <a:xfrm>
            <a:off x="8978265" y="2398395"/>
            <a:ext cx="19450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USA / AGOA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5" name="Caixa de Texto 14"/>
          <p:cNvSpPr txBox="1"/>
          <p:nvPr/>
        </p:nvSpPr>
        <p:spPr>
          <a:xfrm>
            <a:off x="4185920" y="5994400"/>
            <a:ext cx="178371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Moderador: Cabo Verde</a:t>
            </a: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CEDEAO</a:t>
            </a:r>
            <a:endParaRPr lang="pt-PT" altLang="en-US" sz="12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97" name="Caixa de Texto 196"/>
          <p:cNvSpPr txBox="1"/>
          <p:nvPr/>
        </p:nvSpPr>
        <p:spPr>
          <a:xfrm>
            <a:off x="8524875" y="5598795"/>
            <a:ext cx="19469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UE / SPG +</a:t>
            </a:r>
            <a:r>
              <a:rPr lang="pt-PT" sz="12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3" name="Linha7"/>
          <p:cNvSpPr/>
          <p:nvPr/>
        </p:nvSpPr>
        <p:spPr>
          <a:xfrm rot="16200000">
            <a:off x="2785745" y="243649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24" name="Linha7"/>
          <p:cNvSpPr/>
          <p:nvPr/>
        </p:nvSpPr>
        <p:spPr>
          <a:xfrm rot="16200000">
            <a:off x="2765425" y="506285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6" name="Linha7"/>
          <p:cNvSpPr/>
          <p:nvPr/>
        </p:nvSpPr>
        <p:spPr>
          <a:xfrm>
            <a:off x="2076450" y="5201285"/>
            <a:ext cx="1090295" cy="571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7" name="Linha7"/>
          <p:cNvSpPr/>
          <p:nvPr/>
        </p:nvSpPr>
        <p:spPr>
          <a:xfrm flipV="1">
            <a:off x="2077085" y="3660775"/>
            <a:ext cx="1101090" cy="1397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8" name="Straight Connector 144"/>
          <p:cNvSpPr/>
          <p:nvPr/>
        </p:nvSpPr>
        <p:spPr>
          <a:xfrm flipH="1">
            <a:off x="2082165" y="3484880"/>
            <a:ext cx="5715" cy="18923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9" name="Straight Connector 144"/>
          <p:cNvSpPr/>
          <p:nvPr/>
        </p:nvSpPr>
        <p:spPr>
          <a:xfrm flipH="1">
            <a:off x="2077085" y="4810446"/>
            <a:ext cx="5080" cy="39326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30" name="Linha7"/>
          <p:cNvSpPr/>
          <p:nvPr/>
        </p:nvSpPr>
        <p:spPr>
          <a:xfrm rot="16200000">
            <a:off x="5342890" y="243586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31" name="Linha7"/>
          <p:cNvSpPr/>
          <p:nvPr/>
        </p:nvSpPr>
        <p:spPr>
          <a:xfrm rot="16200000">
            <a:off x="5347970" y="348361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32" name="Linha7"/>
          <p:cNvSpPr/>
          <p:nvPr/>
        </p:nvSpPr>
        <p:spPr>
          <a:xfrm rot="16200000">
            <a:off x="5353050" y="490093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34" name="Straight Connector 144"/>
          <p:cNvSpPr/>
          <p:nvPr/>
        </p:nvSpPr>
        <p:spPr>
          <a:xfrm flipH="1">
            <a:off x="4648835" y="2825115"/>
            <a:ext cx="10795" cy="81788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36" name="Straight Connector 144"/>
          <p:cNvSpPr/>
          <p:nvPr/>
        </p:nvSpPr>
        <p:spPr>
          <a:xfrm>
            <a:off x="4676775" y="4324985"/>
            <a:ext cx="6985" cy="80772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42" name="Oval 41"/>
          <p:cNvSpPr/>
          <p:nvPr/>
        </p:nvSpPr>
        <p:spPr>
          <a:xfrm>
            <a:off x="3123565" y="361569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62" name="Oval 61"/>
          <p:cNvSpPr/>
          <p:nvPr/>
        </p:nvSpPr>
        <p:spPr>
          <a:xfrm>
            <a:off x="3109595" y="515937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96" name="Oval 95"/>
          <p:cNvSpPr/>
          <p:nvPr/>
        </p:nvSpPr>
        <p:spPr>
          <a:xfrm>
            <a:off x="5693410" y="359664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99" name="Oval 98"/>
          <p:cNvSpPr/>
          <p:nvPr/>
        </p:nvSpPr>
        <p:spPr>
          <a:xfrm>
            <a:off x="5695950" y="506285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cxnSp>
        <p:nvCxnSpPr>
          <p:cNvPr id="139" name="Conexão Reta 138"/>
          <p:cNvCxnSpPr>
            <a:stCxn id="138" idx="0"/>
          </p:cNvCxnSpPr>
          <p:nvPr/>
        </p:nvCxnSpPr>
        <p:spPr>
          <a:xfrm>
            <a:off x="4636770" y="3647440"/>
            <a:ext cx="1113790" cy="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xão Reta 139"/>
          <p:cNvCxnSpPr/>
          <p:nvPr/>
        </p:nvCxnSpPr>
        <p:spPr>
          <a:xfrm>
            <a:off x="4671695" y="5123180"/>
            <a:ext cx="1073785" cy="254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orma automática5"/>
          <p:cNvSpPr/>
          <p:nvPr/>
        </p:nvSpPr>
        <p:spPr>
          <a:xfrm>
            <a:off x="6556375" y="298132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Almoço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45" name="TextBox 206"/>
          <p:cNvSpPr/>
          <p:nvPr/>
        </p:nvSpPr>
        <p:spPr>
          <a:xfrm>
            <a:off x="6532880" y="322707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</a:p>
        </p:txBody>
      </p:sp>
      <p:grpSp>
        <p:nvGrpSpPr>
          <p:cNvPr id="47" name="Agrupar 46"/>
          <p:cNvGrpSpPr/>
          <p:nvPr/>
        </p:nvGrpSpPr>
        <p:grpSpPr>
          <a:xfrm>
            <a:off x="7251065" y="1816100"/>
            <a:ext cx="1325880" cy="1231900"/>
            <a:chOff x="11299" y="3259"/>
            <a:chExt cx="1904" cy="1836"/>
          </a:xfrm>
        </p:grpSpPr>
        <p:sp>
          <p:nvSpPr>
            <p:cNvPr id="156" name="Oval 112"/>
            <p:cNvSpPr/>
            <p:nvPr/>
          </p:nvSpPr>
          <p:spPr>
            <a:xfrm>
              <a:off x="11299" y="3259"/>
              <a:ext cx="1904" cy="1836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Conferência II</a:t>
              </a:r>
              <a:endParaRPr lang="pt-PT" alt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7" name="TextBox 176"/>
            <p:cNvSpPr/>
            <p:nvPr/>
          </p:nvSpPr>
          <p:spPr>
            <a:xfrm>
              <a:off x="11520" y="4595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7362825" y="3550920"/>
            <a:ext cx="1214120" cy="1175385"/>
            <a:chOff x="11291" y="6236"/>
            <a:chExt cx="1912" cy="1851"/>
          </a:xfrm>
        </p:grpSpPr>
        <p:sp>
          <p:nvSpPr>
            <p:cNvPr id="158" name="Oval 112"/>
            <p:cNvSpPr/>
            <p:nvPr/>
          </p:nvSpPr>
          <p:spPr>
            <a:xfrm>
              <a:off x="11291" y="6236"/>
              <a:ext cx="1912" cy="1851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</a:t>
              </a: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nel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0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  <a:endParaRPr 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9" name="TextBox 176"/>
            <p:cNvSpPr/>
            <p:nvPr/>
          </p:nvSpPr>
          <p:spPr>
            <a:xfrm>
              <a:off x="11494" y="7623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6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grpSp>
        <p:nvGrpSpPr>
          <p:cNvPr id="53" name="Agrupar 52"/>
          <p:cNvGrpSpPr/>
          <p:nvPr/>
        </p:nvGrpSpPr>
        <p:grpSpPr>
          <a:xfrm>
            <a:off x="7250430" y="5019040"/>
            <a:ext cx="1325880" cy="1285240"/>
            <a:chOff x="11204" y="8642"/>
            <a:chExt cx="1913" cy="1875"/>
          </a:xfrm>
        </p:grpSpPr>
        <p:sp>
          <p:nvSpPr>
            <p:cNvPr id="160" name="Oval 112"/>
            <p:cNvSpPr/>
            <p:nvPr/>
          </p:nvSpPr>
          <p:spPr>
            <a:xfrm>
              <a:off x="11204" y="8642"/>
              <a:ext cx="1913" cy="1875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Conferência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III</a:t>
              </a:r>
            </a:p>
          </p:txBody>
        </p:sp>
        <p:sp>
          <p:nvSpPr>
            <p:cNvPr id="161" name="TextBox 176"/>
            <p:cNvSpPr/>
            <p:nvPr/>
          </p:nvSpPr>
          <p:spPr>
            <a:xfrm>
              <a:off x="11504" y="9863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sp>
        <p:nvSpPr>
          <p:cNvPr id="102" name="Rectangle: Rounded Corners 137"/>
          <p:cNvSpPr/>
          <p:nvPr/>
        </p:nvSpPr>
        <p:spPr>
          <a:xfrm>
            <a:off x="31750" y="1240155"/>
            <a:ext cx="2132330" cy="25273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Acreditação</a:t>
            </a:r>
            <a:r>
              <a:rPr lang="pt-PT" sz="1200" b="1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 - </a:t>
            </a: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  <a:sym typeface="+mn-ea"/>
              </a:rPr>
              <a:t>08:00 – 08:15</a:t>
            </a:r>
            <a:endParaRPr lang="pt-PT" sz="12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9" name="Cortar Retângulo de Canto Simples 18"/>
          <p:cNvSpPr/>
          <p:nvPr/>
        </p:nvSpPr>
        <p:spPr>
          <a:xfrm>
            <a:off x="24765" y="735965"/>
            <a:ext cx="1676400" cy="23177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/>
              <a:t>1º DIA - </a:t>
            </a:r>
            <a:r>
              <a:rPr lang="pt-PT" altLang="en-US" sz="1200" b="1">
                <a:solidFill>
                  <a:srgbClr val="FFFF00"/>
                </a:solidFill>
              </a:rPr>
              <a:t>9 JUNHO</a:t>
            </a:r>
          </a:p>
        </p:txBody>
      </p:sp>
      <p:sp>
        <p:nvSpPr>
          <p:cNvPr id="20" name="Cortar Retângulo de Canto Simples 19"/>
          <p:cNvSpPr/>
          <p:nvPr/>
        </p:nvSpPr>
        <p:spPr>
          <a:xfrm>
            <a:off x="3446780" y="605155"/>
            <a:ext cx="183007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ym typeface="+mn-ea"/>
              </a:rPr>
              <a:t>2º DIA -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10 JUNHO</a:t>
            </a:r>
          </a:p>
        </p:txBody>
      </p:sp>
      <p:grpSp>
        <p:nvGrpSpPr>
          <p:cNvPr id="21" name="Agrupar 20"/>
          <p:cNvGrpSpPr/>
          <p:nvPr/>
        </p:nvGrpSpPr>
        <p:grpSpPr>
          <a:xfrm>
            <a:off x="5172710" y="3853180"/>
            <a:ext cx="1153160" cy="1169670"/>
            <a:chOff x="3453" y="5909"/>
            <a:chExt cx="1816" cy="1842"/>
          </a:xfrm>
        </p:grpSpPr>
        <p:sp>
          <p:nvSpPr>
            <p:cNvPr id="22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Oportunidade</a:t>
              </a:r>
              <a:r>
                <a:rPr sz="1000" dirty="0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 de </a:t>
              </a:r>
              <a:r>
                <a:rPr lang="pt-PT" altLang="en-US" sz="1000" dirty="0" err="1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mercados</a:t>
              </a:r>
              <a:endParaRPr lang="pt-PT" altLang="en-US" sz="10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endParaRPr lang="pt-PT" altLang="en-US" sz="10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endParaRPr>
            </a:p>
          </p:txBody>
        </p:sp>
        <p:sp>
          <p:nvSpPr>
            <p:cNvPr id="33" name="TextBox 167"/>
            <p:cNvSpPr/>
            <p:nvPr/>
          </p:nvSpPr>
          <p:spPr>
            <a:xfrm>
              <a:off x="3671" y="7363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17:00 -18:30 </a:t>
              </a:r>
            </a:p>
          </p:txBody>
        </p:sp>
      </p:grpSp>
      <p:sp>
        <p:nvSpPr>
          <p:cNvPr id="68" name="Forma automática5"/>
          <p:cNvSpPr/>
          <p:nvPr/>
        </p:nvSpPr>
        <p:spPr>
          <a:xfrm>
            <a:off x="6557010" y="46012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75" name="TextBox 206"/>
          <p:cNvSpPr/>
          <p:nvPr/>
        </p:nvSpPr>
        <p:spPr>
          <a:xfrm>
            <a:off x="6533515" y="4846955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</a:p>
        </p:txBody>
      </p:sp>
      <p:sp>
        <p:nvSpPr>
          <p:cNvPr id="78" name="Cortar Retângulo de Canto Simples 77"/>
          <p:cNvSpPr/>
          <p:nvPr/>
        </p:nvSpPr>
        <p:spPr>
          <a:xfrm>
            <a:off x="9522460" y="92075"/>
            <a:ext cx="1918335" cy="25400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ym typeface="+mn-ea"/>
              </a:rPr>
              <a:t>3º DIA -</a:t>
            </a:r>
            <a:r>
              <a:rPr lang="pt-PT" altLang="en-US" sz="1200" b="1">
                <a:sym typeface="+mn-ea"/>
              </a:rPr>
              <a:t>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11 JUNHO</a:t>
            </a:r>
          </a:p>
        </p:txBody>
      </p:sp>
      <p:grpSp>
        <p:nvGrpSpPr>
          <p:cNvPr id="84" name="Agrupar 83"/>
          <p:cNvGrpSpPr/>
          <p:nvPr/>
        </p:nvGrpSpPr>
        <p:grpSpPr>
          <a:xfrm>
            <a:off x="7581900" y="1647825"/>
            <a:ext cx="451485" cy="105410"/>
            <a:chOff x="11977" y="2442"/>
            <a:chExt cx="1031" cy="166"/>
          </a:xfrm>
        </p:grpSpPr>
        <p:sp>
          <p:nvSpPr>
            <p:cNvPr id="60" name="Oval 59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81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87" name="Agrupar 86"/>
          <p:cNvGrpSpPr/>
          <p:nvPr/>
        </p:nvGrpSpPr>
        <p:grpSpPr>
          <a:xfrm>
            <a:off x="7590155" y="3199765"/>
            <a:ext cx="451485" cy="105410"/>
            <a:chOff x="11977" y="2442"/>
            <a:chExt cx="1031" cy="166"/>
          </a:xfrm>
        </p:grpSpPr>
        <p:sp>
          <p:nvSpPr>
            <p:cNvPr id="90" name="Oval 89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91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92" name="Agrupar 91"/>
          <p:cNvGrpSpPr/>
          <p:nvPr/>
        </p:nvGrpSpPr>
        <p:grpSpPr>
          <a:xfrm>
            <a:off x="7576820" y="4848860"/>
            <a:ext cx="451485" cy="105410"/>
            <a:chOff x="11977" y="2442"/>
            <a:chExt cx="1031" cy="166"/>
          </a:xfrm>
        </p:grpSpPr>
        <p:sp>
          <p:nvSpPr>
            <p:cNvPr id="93" name="Oval 92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94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sp>
        <p:nvSpPr>
          <p:cNvPr id="97" name="CaixaDeTexto 13"/>
          <p:cNvSpPr txBox="1"/>
          <p:nvPr/>
        </p:nvSpPr>
        <p:spPr>
          <a:xfrm>
            <a:off x="2251075" y="6575425"/>
            <a:ext cx="3723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i="1" dirty="0" smtClean="0">
                <a:sym typeface="+mn-ea"/>
              </a:rPr>
              <a:t>Nota:</a:t>
            </a:r>
            <a:endParaRPr lang="pt-PT" sz="800" i="1" dirty="0" smtClean="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i="1" dirty="0" smtClean="0">
                <a:sym typeface="+mn-ea"/>
              </a:rPr>
              <a:t>Alguns dos nomes mencionados ainda estão em processo de confirmação.</a:t>
            </a:r>
            <a:endParaRPr lang="pt-PT" sz="800" i="1" dirty="0" smtClean="0">
              <a:solidFill>
                <a:schemeClr val="tx1"/>
              </a:solidFill>
            </a:endParaRPr>
          </a:p>
        </p:txBody>
      </p:sp>
      <p:sp>
        <p:nvSpPr>
          <p:cNvPr id="2" name="Triângulo Isósceles 1"/>
          <p:cNvSpPr/>
          <p:nvPr/>
        </p:nvSpPr>
        <p:spPr>
          <a:xfrm rot="5400000">
            <a:off x="8321040" y="861695"/>
            <a:ext cx="297815" cy="1930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37" name="Triângulo Isósceles 36"/>
          <p:cNvSpPr/>
          <p:nvPr/>
        </p:nvSpPr>
        <p:spPr>
          <a:xfrm rot="5400000">
            <a:off x="8318500" y="2327275"/>
            <a:ext cx="297815" cy="1930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43" name="Triângulo Isósceles 42"/>
          <p:cNvSpPr/>
          <p:nvPr/>
        </p:nvSpPr>
        <p:spPr>
          <a:xfrm rot="5400000">
            <a:off x="8315960" y="4041140"/>
            <a:ext cx="297815" cy="1930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44" name="Triângulo Isósceles 43"/>
          <p:cNvSpPr/>
          <p:nvPr/>
        </p:nvSpPr>
        <p:spPr>
          <a:xfrm rot="5400000">
            <a:off x="8324215" y="5571490"/>
            <a:ext cx="297815" cy="1930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3" name="Rectangle: Rounded Corners 137"/>
          <p:cNvSpPr/>
          <p:nvPr/>
        </p:nvSpPr>
        <p:spPr>
          <a:xfrm>
            <a:off x="190500" y="1515745"/>
            <a:ext cx="1374775" cy="4222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8" name="Rectangle: Rounded Corners 137"/>
          <p:cNvSpPr/>
          <p:nvPr/>
        </p:nvSpPr>
        <p:spPr>
          <a:xfrm>
            <a:off x="184150" y="1986280"/>
            <a:ext cx="1382395" cy="43624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5" name="Rectangle: Rounded Corners 137"/>
          <p:cNvSpPr/>
          <p:nvPr/>
        </p:nvSpPr>
        <p:spPr>
          <a:xfrm>
            <a:off x="189230" y="2477135"/>
            <a:ext cx="1376045" cy="45339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35" name="Rectangle: Rounded Corners 137"/>
          <p:cNvSpPr/>
          <p:nvPr/>
        </p:nvSpPr>
        <p:spPr>
          <a:xfrm>
            <a:off x="191770" y="2969895"/>
            <a:ext cx="1373505" cy="44005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Almoço</a:t>
            </a:r>
            <a:endParaRPr lang="pt-PT" sz="1200" b="1" dirty="0" err="1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45" name="Rectangle: Rounded Corners 137"/>
          <p:cNvSpPr/>
          <p:nvPr/>
        </p:nvSpPr>
        <p:spPr>
          <a:xfrm>
            <a:off x="187960" y="3440430"/>
            <a:ext cx="1378585" cy="43942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64" name="TextBox 138"/>
          <p:cNvSpPr/>
          <p:nvPr/>
        </p:nvSpPr>
        <p:spPr>
          <a:xfrm>
            <a:off x="161925" y="2679700"/>
            <a:ext cx="140335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10:45 – 12:30</a:t>
            </a:r>
          </a:p>
        </p:txBody>
      </p:sp>
      <p:sp>
        <p:nvSpPr>
          <p:cNvPr id="167" name="TextBox 138"/>
          <p:cNvSpPr/>
          <p:nvPr/>
        </p:nvSpPr>
        <p:spPr>
          <a:xfrm>
            <a:off x="161925" y="3168015"/>
            <a:ext cx="14135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12:30 – 14:00</a:t>
            </a:r>
          </a:p>
        </p:txBody>
      </p:sp>
      <p:sp>
        <p:nvSpPr>
          <p:cNvPr id="171" name="TextBox 138"/>
          <p:cNvSpPr/>
          <p:nvPr/>
        </p:nvSpPr>
        <p:spPr>
          <a:xfrm>
            <a:off x="126365" y="3640455"/>
            <a:ext cx="14389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 dirty="0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14:00 – </a:t>
            </a:r>
            <a:r>
              <a:rPr lang="pt-PT" sz="1200" b="1" dirty="0" smtClean="0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15:30</a:t>
            </a:r>
            <a:endParaRPr lang="pt-PT" sz="1200" b="1" dirty="0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83" name="TextBox 138"/>
          <p:cNvSpPr/>
          <p:nvPr/>
        </p:nvSpPr>
        <p:spPr>
          <a:xfrm>
            <a:off x="143510" y="1704975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08:15 – 10:15</a:t>
            </a:r>
          </a:p>
        </p:txBody>
      </p:sp>
      <p:sp>
        <p:nvSpPr>
          <p:cNvPr id="188" name="TextBox 138"/>
          <p:cNvSpPr/>
          <p:nvPr/>
        </p:nvSpPr>
        <p:spPr>
          <a:xfrm>
            <a:off x="144145" y="2176780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10:15 – 10:45</a:t>
            </a:r>
          </a:p>
        </p:txBody>
      </p:sp>
      <p:sp>
        <p:nvSpPr>
          <p:cNvPr id="89" name="Rectangle: Rounded Corners 117"/>
          <p:cNvSpPr/>
          <p:nvPr/>
        </p:nvSpPr>
        <p:spPr>
          <a:xfrm>
            <a:off x="2262505" y="5499100"/>
            <a:ext cx="1797050" cy="107696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PRESENTAÇÕES</a:t>
            </a: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Gana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Togo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Guiné-Conacri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Guiné-Bissau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Libéria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0" name="Cortar Retângulo de Canto Simples 69"/>
          <p:cNvSpPr/>
          <p:nvPr/>
        </p:nvSpPr>
        <p:spPr>
          <a:xfrm>
            <a:off x="19685" y="988695"/>
            <a:ext cx="171450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en-GB" sz="1200" b="1" dirty="0">
                <a:latin typeface="Arial Narrow" panose="020B0606020202030204" pitchFamily="3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BUSINES</a:t>
            </a:r>
            <a:r>
              <a:rPr lang="pt-PT" altLang="en-GB" sz="1200" b="1" dirty="0">
                <a:latin typeface="Arial Narrow" panose="020B0606020202030204" pitchFamily="3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GB" sz="1200" b="1" dirty="0">
                <a:latin typeface="Arial Narrow" panose="020B0606020202030204" pitchFamily="3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ROUND</a:t>
            </a:r>
            <a:endParaRPr lang="pt-PT" altLang="en-US" sz="1200" b="1" dirty="0" smtClean="0">
              <a:solidFill>
                <a:srgbClr val="FFFFFF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52" name="Rectangle: Rounded Corners 111"/>
          <p:cNvSpPr/>
          <p:nvPr/>
        </p:nvSpPr>
        <p:spPr>
          <a:xfrm>
            <a:off x="2283460" y="899473"/>
            <a:ext cx="179705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PRESENTAÇÕES</a:t>
            </a:r>
            <a:endParaRPr lang="en-US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Cabo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Verde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Senegal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â</a:t>
            </a:r>
            <a:r>
              <a:rPr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mbia</a:t>
            </a:r>
            <a:endParaRPr lang="en-US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Costa do Marfim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Benin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grpSp>
        <p:nvGrpSpPr>
          <p:cNvPr id="40" name="Agrupar 39"/>
          <p:cNvGrpSpPr/>
          <p:nvPr/>
        </p:nvGrpSpPr>
        <p:grpSpPr>
          <a:xfrm>
            <a:off x="66576" y="4403211"/>
            <a:ext cx="1625213" cy="1528118"/>
            <a:chOff x="-64" y="4644"/>
            <a:chExt cx="2556" cy="2057"/>
          </a:xfrm>
          <a:solidFill>
            <a:srgbClr val="C7F3F3"/>
          </a:solidFill>
        </p:grpSpPr>
        <p:sp>
          <p:nvSpPr>
            <p:cNvPr id="153" name="Oval 38"/>
            <p:cNvSpPr/>
            <p:nvPr/>
          </p:nvSpPr>
          <p:spPr>
            <a:xfrm>
              <a:off x="-64" y="4644"/>
              <a:ext cx="2556" cy="2057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3EA4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3EA4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1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 de Junho</a:t>
              </a: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100" dirty="0" err="1">
                  <a:solidFill>
                    <a:schemeClr val="tx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Sessão</a:t>
              </a:r>
              <a:r>
                <a:rPr sz="1100" dirty="0">
                  <a:solidFill>
                    <a:schemeClr val="tx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100" dirty="0" err="1">
                  <a:solidFill>
                    <a:schemeClr val="tx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Abertura </a:t>
              </a:r>
              <a:r>
                <a:rPr lang="pt-PT" altLang="en-US" sz="1100" dirty="0" err="1">
                  <a:solidFill>
                    <a:schemeClr val="tx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do Fórum</a:t>
              </a: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100" dirty="0" err="1">
                  <a:solidFill>
                    <a:schemeClr val="tx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Empresarial</a:t>
              </a:r>
            </a:p>
          </p:txBody>
        </p:sp>
        <p:sp>
          <p:nvSpPr>
            <p:cNvPr id="85" name="TextBox 101"/>
            <p:cNvSpPr/>
            <p:nvPr/>
          </p:nvSpPr>
          <p:spPr>
            <a:xfrm>
              <a:off x="357" y="6145"/>
              <a:ext cx="169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sz="12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</a:t>
              </a:r>
              <a:r>
                <a:rPr lang="en-US" sz="12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– </a:t>
              </a:r>
              <a:r>
                <a:rPr lang="pt-PT" alt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15</a:t>
              </a:r>
              <a:endParaRPr lang="en-US" sz="1200" b="1" dirty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163" name="Rectangle: Rounded Corners 137"/>
          <p:cNvSpPr/>
          <p:nvPr/>
        </p:nvSpPr>
        <p:spPr>
          <a:xfrm>
            <a:off x="2540" y="6045406"/>
            <a:ext cx="2259330" cy="72343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  <a:p>
            <a:pPr algn="ctr" fontAlgn="auto">
              <a:lnSpc>
                <a:spcPts val="1100"/>
              </a:lnSpc>
              <a:defRPr lang="en-US">
                <a:solidFill>
                  <a:srgbClr val="0099CC"/>
                </a:solidFill>
              </a:defRPr>
            </a:pPr>
            <a:r>
              <a:rPr lang="pt-PT" sz="1200" b="1" i="1" dirty="0">
                <a:latin typeface="Arial Narrow" panose="020B0606020202030204" pitchFamily="34" charset="0"/>
                <a:sym typeface="+mn-ea"/>
              </a:rPr>
              <a:t>Painel </a:t>
            </a:r>
            <a:r>
              <a:rPr lang="pt-PT" sz="1200" b="1" dirty="0">
                <a:latin typeface="Arial Narrow" panose="020B0606020202030204" pitchFamily="34" charset="0"/>
                <a:sym typeface="+mn-ea"/>
              </a:rPr>
              <a:t>I: </a:t>
            </a:r>
          </a:p>
          <a:p>
            <a:pPr algn="ctr" fontAlgn="auto">
              <a:lnSpc>
                <a:spcPts val="1100"/>
              </a:lnSpc>
              <a:defRPr lang="en-US">
                <a:solidFill>
                  <a:srgbClr val="0099CC"/>
                </a:solidFill>
              </a:defRPr>
            </a:pPr>
            <a:r>
              <a:rPr lang="pt-PT" sz="1100" dirty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100" b="1" i="1" dirty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BRASIL</a:t>
            </a:r>
            <a:r>
              <a:rPr lang="pt-PT" sz="1100" dirty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:</a:t>
            </a:r>
            <a:r>
              <a:rPr lang="pt-PT" sz="11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000" dirty="0">
                <a:latin typeface="Arial Narrow" panose="020B0606020202030204" pitchFamily="34" charset="0"/>
                <a:sym typeface="+mn-ea"/>
              </a:rPr>
              <a:t>O Potencial e Oportunidade de Cooperação Técnica e Empresarial»</a:t>
            </a:r>
          </a:p>
        </p:txBody>
      </p:sp>
      <p:sp>
        <p:nvSpPr>
          <p:cNvPr id="16" name="TextBox 138"/>
          <p:cNvSpPr/>
          <p:nvPr/>
        </p:nvSpPr>
        <p:spPr>
          <a:xfrm>
            <a:off x="76200" y="6064456"/>
            <a:ext cx="1916430" cy="2994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 dirty="0" smtClean="0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17:15 </a:t>
            </a:r>
            <a:r>
              <a:rPr lang="pt-PT" sz="1200" b="1" dirty="0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– </a:t>
            </a:r>
            <a:r>
              <a:rPr lang="pt-PT" sz="1200" b="1" dirty="0" smtClean="0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19:15</a:t>
            </a:r>
            <a:endParaRPr lang="pt-PT" sz="1200" b="1" dirty="0">
              <a:ln>
                <a:noFill/>
              </a:ln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56" name="Cortar Retângulo de Canto Simples 55"/>
          <p:cNvSpPr/>
          <p:nvPr/>
        </p:nvSpPr>
        <p:spPr>
          <a:xfrm>
            <a:off x="-10160" y="5862527"/>
            <a:ext cx="2272665" cy="271574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FFFFFF"/>
                </a:solidFill>
                <a:latin typeface="Arial Narrow" panose="020B0606020202030204" pitchFamily="34" charset="0"/>
                <a:sym typeface="+mn-ea"/>
              </a:rPr>
              <a:t>WORKSHOP ECONÓMICO</a:t>
            </a:r>
            <a:endParaRPr lang="pt-PT" altLang="en-US" sz="1200" b="1" dirty="0" smtClean="0">
              <a:solidFill>
                <a:srgbClr val="FFFFFF"/>
              </a:solidFill>
              <a:latin typeface="Arial Narrow" panose="020B0606020202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-18415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10" name="Imagem 9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40" y="478155"/>
            <a:ext cx="3897630" cy="3858260"/>
          </a:xfrm>
          <a:prstGeom prst="rect">
            <a:avLst/>
          </a:prstGeom>
        </p:spPr>
      </p:pic>
      <p:graphicFrame>
        <p:nvGraphicFramePr>
          <p:cNvPr id="3" name="Tabela 2"/>
          <p:cNvGraphicFramePr/>
          <p:nvPr/>
        </p:nvGraphicFramePr>
        <p:xfrm>
          <a:off x="1738630" y="3757295"/>
          <a:ext cx="8641080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4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2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pt-PT" altLang="en-US" sz="1200" b="1" dirty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Index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P</a:t>
                      </a:r>
                      <a:r>
                        <a:rPr lang="pt-PT" alt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a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g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pt-PT" alt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Index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P</a:t>
                      </a:r>
                      <a:r>
                        <a:rPr lang="pt-PT" alt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a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g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Sumário do </a:t>
                      </a:r>
                      <a:r>
                        <a:rPr lang="pt-PT" alt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Atlantic Business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alt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F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orum</a:t>
                      </a:r>
                      <a:endParaRPr lang="pt-PT" alt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3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-4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Evolução da população e de utilizadores da internet</a:t>
                      </a:r>
                      <a:endParaRPr lang="en-US" altLang="en-US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8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em número</a:t>
                      </a:r>
                      <a:endParaRPr lang="pt-PT" sz="12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5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Programa do </a:t>
                      </a:r>
                      <a:r>
                        <a:rPr lang="pt-PT" alt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Atlantic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Business Forum</a:t>
                      </a:r>
                      <a:endParaRPr lang="en-US" altLang="en-US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19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Integração monetária na 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en-US" sz="1200" b="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6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Ronda / Rodada de Negócios</a:t>
                      </a:r>
                      <a:endParaRPr lang="pt-PT" altLang="en-US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– um espaço de oportunidades</a:t>
                      </a:r>
                      <a:endParaRPr lang="en-US" altLang="en-US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7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-8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Prazos para a manifestação de interesse e inscrições</a:t>
                      </a:r>
                      <a:endParaRPr lang="en-US" altLang="en-US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Etapas de integração regional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9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Como participar</a:t>
                      </a:r>
                      <a:endParaRPr lang="pt-PT" altLang="en-US" sz="1200" b="0" dirty="0" err="1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Ecosistema do desenvolvimento do sector privado</a:t>
                      </a:r>
                      <a:endParaRPr lang="en-US" altLang="en-US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10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Agendas dos Eventos</a:t>
                      </a:r>
                      <a:endParaRPr lang="pt-PT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3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Oportunidade </a:t>
                      </a:r>
                      <a:r>
                        <a:rPr lang="pt-PT" alt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de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projectos regionais</a:t>
                      </a:r>
                      <a:endParaRPr lang="pt-PT" sz="12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11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-12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Tempo de viagem marítima entre Cabo Verde e sub-região</a:t>
                      </a:r>
                      <a:endParaRPr lang="pt-PT" altLang="en-US" sz="1200" b="0" i="1" dirty="0" err="1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4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Oportunidades País por País na </a:t>
                      </a:r>
                      <a:r>
                        <a:rPr lang="en-US" sz="1200" i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en-US" sz="1200" b="0" i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3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-1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6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Contactos</a:t>
                      </a:r>
                      <a:endParaRPr lang="pt-PT" sz="1200" b="0" dirty="0" err="1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25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Principais indicadores do sector agrícola da 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pt-PT" sz="1200" b="0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17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pt-PT" sz="1200" b="0" dirty="0" err="1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l" rtl="0" fontAlgn="ctr"/>
                      <a:endParaRPr lang="pt-PT" sz="12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7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5" descr="logForu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39565" cy="2513330"/>
          </a:xfrm>
          <a:prstGeom prst="rect">
            <a:avLst/>
          </a:prstGeom>
        </p:spPr>
      </p:pic>
      <p:sp>
        <p:nvSpPr>
          <p:cNvPr id="153" name="CaixaDeTexto 67"/>
          <p:cNvSpPr txBox="1"/>
          <p:nvPr/>
        </p:nvSpPr>
        <p:spPr>
          <a:xfrm>
            <a:off x="9474200" y="1642745"/>
            <a:ext cx="269875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3EA4BA"/>
                </a:solidFill>
              </a:rPr>
              <a:t>09 -11 JUNHO</a:t>
            </a:r>
          </a:p>
          <a:p>
            <a:pPr algn="ctr"/>
            <a:r>
              <a:rPr lang="pt-PT" sz="1200" dirty="0"/>
              <a:t>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/>
              <a:t>________</a:t>
            </a:r>
          </a:p>
          <a:p>
            <a:pPr algn="ctr"/>
            <a:r>
              <a:rPr lang="pt-PT" sz="3200" dirty="0">
                <a:solidFill>
                  <a:srgbClr val="3EA4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3EA4BA"/>
                </a:solidFill>
              </a:rPr>
              <a:t>PRAIA</a:t>
            </a:r>
            <a:endParaRPr lang="pt-PT" b="1" dirty="0">
              <a:solidFill>
                <a:srgbClr val="3EA4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65" y="3747135"/>
            <a:ext cx="677545" cy="561975"/>
          </a:xfrm>
          <a:prstGeom prst="rect">
            <a:avLst/>
          </a:prstGeom>
        </p:spPr>
      </p:pic>
      <p:pic>
        <p:nvPicPr>
          <p:cNvPr id="11" name="Imagem 10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940" y="43815"/>
            <a:ext cx="4163060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80" y="2066290"/>
            <a:ext cx="2093595" cy="2072640"/>
          </a:xfrm>
          <a:prstGeom prst="rect">
            <a:avLst/>
          </a:prstGeom>
        </p:spPr>
      </p:pic>
      <p:sp>
        <p:nvSpPr>
          <p:cNvPr id="122" name="Triângulo Retângulo 121"/>
          <p:cNvSpPr/>
          <p:nvPr/>
        </p:nvSpPr>
        <p:spPr>
          <a:xfrm>
            <a:off x="0" y="22796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30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1" name="Imagem 3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035" y="24765"/>
            <a:ext cx="3529965" cy="774700"/>
          </a:xfrm>
          <a:prstGeom prst="rect">
            <a:avLst/>
          </a:prstGeom>
        </p:spPr>
      </p:pic>
      <p:sp>
        <p:nvSpPr>
          <p:cNvPr id="32" name="AutoShape 3"/>
          <p:cNvSpPr>
            <a:spLocks noChangeArrowheads="1"/>
          </p:cNvSpPr>
          <p:nvPr/>
        </p:nvSpPr>
        <p:spPr bwMode="auto">
          <a:xfrm rot="10800000" flipV="1">
            <a:off x="3531235" y="489585"/>
            <a:ext cx="2484120" cy="5166360"/>
          </a:xfrm>
          <a:prstGeom prst="curvedRightArrow">
            <a:avLst>
              <a:gd name="adj1" fmla="val 37647"/>
              <a:gd name="adj2" fmla="val 75294"/>
              <a:gd name="adj3" fmla="val 33333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844550" y="490220"/>
            <a:ext cx="2687320" cy="5239385"/>
          </a:xfrm>
          <a:prstGeom prst="curvedRightArrow">
            <a:avLst>
              <a:gd name="adj1" fmla="val 37647"/>
              <a:gd name="adj2" fmla="val 75294"/>
              <a:gd name="adj3" fmla="val 33333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5" name="AutoShape 3"/>
          <p:cNvCxnSpPr>
            <a:cxnSpLocks noChangeShapeType="1"/>
          </p:cNvCxnSpPr>
          <p:nvPr/>
        </p:nvCxnSpPr>
        <p:spPr bwMode="auto">
          <a:xfrm flipV="1">
            <a:off x="5810603" y="3151402"/>
            <a:ext cx="3581400" cy="24384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4"/>
          <p:cNvCxnSpPr>
            <a:cxnSpLocks noChangeShapeType="1"/>
          </p:cNvCxnSpPr>
          <p:nvPr/>
        </p:nvCxnSpPr>
        <p:spPr bwMode="auto">
          <a:xfrm>
            <a:off x="9315803" y="3145087"/>
            <a:ext cx="2819400" cy="0"/>
          </a:xfrm>
          <a:prstGeom prst="straightConnector1">
            <a:avLst/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661229" y="5597426"/>
            <a:ext cx="987207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pt-BR" sz="1200" b="1" dirty="0" smtClean="0">
                <a:solidFill>
                  <a:srgbClr val="008CBA"/>
                </a:solidFill>
                <a:latin typeface="Century" panose="02040604050505020304" pitchFamily="18" charset="0"/>
              </a:rPr>
              <a:t>CEDEAO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 rot="19986363">
            <a:off x="7649210" y="3395345"/>
            <a:ext cx="190944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sz="1800" b="1" dirty="0" smtClean="0">
                <a:solidFill>
                  <a:srgbClr val="008CBA"/>
                </a:solidFill>
                <a:latin typeface="Century" panose="02040604050505020304" pitchFamily="18" charset="0"/>
                <a:sym typeface="+mn-ea"/>
              </a:rPr>
              <a:t>Consolidação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10154285" y="3154045"/>
            <a:ext cx="15246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sz="1800" b="1" dirty="0" smtClean="0">
                <a:solidFill>
                  <a:srgbClr val="008CBA"/>
                </a:solidFill>
                <a:latin typeface="Century" panose="02040604050505020304" pitchFamily="18" charset="0"/>
                <a:sym typeface="+mn-ea"/>
              </a:rPr>
              <a:t>Estabilidade</a:t>
            </a:r>
            <a:endParaRPr lang="pt-PT" sz="1800" b="1" dirty="0">
              <a:solidFill>
                <a:srgbClr val="008CBA"/>
              </a:solidFill>
              <a:latin typeface="Century" panose="02040604050505020304" pitchFamily="18" charset="0"/>
            </a:endParaRPr>
          </a:p>
          <a:p>
            <a:endParaRPr lang="pt-PT" sz="1800" b="1" dirty="0">
              <a:solidFill>
                <a:srgbClr val="008CBA"/>
              </a:solidFill>
              <a:latin typeface="Century" panose="02040604050505020304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765235" y="5520845"/>
            <a:ext cx="144016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2" name="Oval 81"/>
          <p:cNvSpPr/>
          <p:nvPr/>
        </p:nvSpPr>
        <p:spPr>
          <a:xfrm>
            <a:off x="8145691" y="3423088"/>
            <a:ext cx="144016" cy="144016"/>
          </a:xfrm>
          <a:prstGeom prst="ellipse">
            <a:avLst/>
          </a:prstGeom>
          <a:solidFill>
            <a:srgbClr val="3EA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830947" y="3082098"/>
            <a:ext cx="144016" cy="144016"/>
          </a:xfrm>
          <a:prstGeom prst="ellipse">
            <a:avLst/>
          </a:prstGeom>
          <a:solidFill>
            <a:srgbClr val="3EA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pic>
        <p:nvPicPr>
          <p:cNvPr id="91" name="Imagem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285" y="1733550"/>
            <a:ext cx="2992120" cy="2531745"/>
          </a:xfrm>
          <a:prstGeom prst="rect">
            <a:avLst/>
          </a:prstGeom>
        </p:spPr>
      </p:pic>
      <p:sp>
        <p:nvSpPr>
          <p:cNvPr id="92" name="Anel 91"/>
          <p:cNvSpPr/>
          <p:nvPr/>
        </p:nvSpPr>
        <p:spPr>
          <a:xfrm>
            <a:off x="951865" y="594360"/>
            <a:ext cx="4690110" cy="4630420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3" name="Line 5"/>
          <p:cNvSpPr>
            <a:spLocks noChangeShapeType="1"/>
          </p:cNvSpPr>
          <p:nvPr/>
        </p:nvSpPr>
        <p:spPr bwMode="auto">
          <a:xfrm>
            <a:off x="3239135" y="782320"/>
            <a:ext cx="3175" cy="653415"/>
          </a:xfrm>
          <a:prstGeom prst="line">
            <a:avLst/>
          </a:prstGeom>
          <a:noFill/>
          <a:ln w="76200">
            <a:solidFill>
              <a:srgbClr val="008CB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" name="Oval 93"/>
          <p:cNvSpPr/>
          <p:nvPr/>
        </p:nvSpPr>
        <p:spPr>
          <a:xfrm>
            <a:off x="7087235" y="5021580"/>
            <a:ext cx="141605" cy="143510"/>
          </a:xfrm>
          <a:prstGeom prst="ellipse">
            <a:avLst/>
          </a:prstGeom>
          <a:solidFill>
            <a:srgbClr val="3EA4BA"/>
          </a:solidFill>
          <a:ln>
            <a:solidFill>
              <a:srgbClr val="3EA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5" name="TextBox 1"/>
          <p:cNvSpPr txBox="1"/>
          <p:nvPr/>
        </p:nvSpPr>
        <p:spPr>
          <a:xfrm>
            <a:off x="2361565" y="1916430"/>
            <a:ext cx="18110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en-GB" sz="1400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DE</a:t>
            </a:r>
            <a:endParaRPr lang="en-GB" sz="1400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400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CA</a:t>
            </a:r>
            <a:r>
              <a:rPr lang="pt-PT" altLang="en-US" sz="1400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BO</a:t>
            </a:r>
            <a:r>
              <a:rPr lang="en-US" sz="1400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 </a:t>
            </a:r>
            <a:r>
              <a:rPr lang="en-US" sz="1400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VERDE</a:t>
            </a:r>
            <a:endParaRPr lang="en-US" sz="1400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PT" altLang="en-US" sz="1400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PARA O MUNDO</a:t>
            </a:r>
            <a:endParaRPr lang="en-US" sz="1400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6" name="Picture 8" descr="Resultado de imagem para cabo verde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90" y="3062605"/>
            <a:ext cx="362585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810" y="6458585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99" name="AutoShape 2"/>
          <p:cNvCxnSpPr>
            <a:cxnSpLocks noChangeShapeType="1"/>
            <a:stCxn id="107" idx="6"/>
          </p:cNvCxnSpPr>
          <p:nvPr/>
        </p:nvCxnSpPr>
        <p:spPr bwMode="auto">
          <a:xfrm>
            <a:off x="2489835" y="5549900"/>
            <a:ext cx="3279140" cy="55245"/>
          </a:xfrm>
          <a:prstGeom prst="straightConnector1">
            <a:avLst/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Oval 99"/>
          <p:cNvSpPr/>
          <p:nvPr/>
        </p:nvSpPr>
        <p:spPr>
          <a:xfrm>
            <a:off x="5759450" y="5523230"/>
            <a:ext cx="144145" cy="144145"/>
          </a:xfrm>
          <a:prstGeom prst="ellipse">
            <a:avLst/>
          </a:prstGeom>
          <a:solidFill>
            <a:srgbClr val="3EA4BA"/>
          </a:solidFill>
          <a:ln>
            <a:solidFill>
              <a:srgbClr val="3EA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cxnSp>
        <p:nvCxnSpPr>
          <p:cNvPr id="101" name="AutoShape 2"/>
          <p:cNvCxnSpPr>
            <a:cxnSpLocks noChangeShapeType="1"/>
          </p:cNvCxnSpPr>
          <p:nvPr/>
        </p:nvCxnSpPr>
        <p:spPr bwMode="auto">
          <a:xfrm>
            <a:off x="1995805" y="5527675"/>
            <a:ext cx="485775" cy="1270"/>
          </a:xfrm>
          <a:prstGeom prst="straightConnector1">
            <a:avLst/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Text Box 13"/>
          <p:cNvSpPr txBox="1">
            <a:spLocks noChangeArrowheads="1"/>
          </p:cNvSpPr>
          <p:nvPr/>
        </p:nvSpPr>
        <p:spPr bwMode="auto">
          <a:xfrm>
            <a:off x="1898650" y="5544185"/>
            <a:ext cx="1174115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pt-BR" sz="1200" b="1" dirty="0" smtClean="0">
                <a:solidFill>
                  <a:srgbClr val="008CBA"/>
                </a:solidFill>
                <a:latin typeface="Century" panose="02040604050505020304" pitchFamily="18" charset="0"/>
              </a:rPr>
              <a:t>NETWORK</a:t>
            </a:r>
          </a:p>
        </p:txBody>
      </p:sp>
      <p:sp>
        <p:nvSpPr>
          <p:cNvPr id="107" name="Oval 106"/>
          <p:cNvSpPr/>
          <p:nvPr/>
        </p:nvSpPr>
        <p:spPr>
          <a:xfrm>
            <a:off x="2345690" y="5477510"/>
            <a:ext cx="144145" cy="144145"/>
          </a:xfrm>
          <a:prstGeom prst="ellipse">
            <a:avLst/>
          </a:prstGeom>
          <a:solidFill>
            <a:srgbClr val="3EA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sp>
        <p:nvSpPr>
          <p:cNvPr id="109" name="Slide Number Placeholder 6"/>
          <p:cNvSpPr txBox="1"/>
          <p:nvPr/>
        </p:nvSpPr>
        <p:spPr bwMode="auto">
          <a:xfrm>
            <a:off x="6842791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20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110" name="Imagem 109" descr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5" y="77470"/>
            <a:ext cx="3048635" cy="669290"/>
          </a:xfrm>
          <a:prstGeom prst="rect">
            <a:avLst/>
          </a:prstGeom>
        </p:spPr>
      </p:pic>
      <p:sp>
        <p:nvSpPr>
          <p:cNvPr id="111" name="Retângulo Arredondado 110"/>
          <p:cNvSpPr/>
          <p:nvPr/>
        </p:nvSpPr>
        <p:spPr>
          <a:xfrm>
            <a:off x="3819525" y="773430"/>
            <a:ext cx="1886585" cy="58547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SUSTENTABILIDADE 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E 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RESILIÊNCIA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2" name="Retângulo Arredondado 111"/>
          <p:cNvSpPr/>
          <p:nvPr/>
        </p:nvSpPr>
        <p:spPr>
          <a:xfrm>
            <a:off x="4528820" y="160782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IMPORTAR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E EXPORTAR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3" name="Retângulo Arredondado 112"/>
          <p:cNvSpPr/>
          <p:nvPr/>
        </p:nvSpPr>
        <p:spPr>
          <a:xfrm>
            <a:off x="4936490" y="266319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PROMOVER</a:t>
            </a:r>
            <a:endParaRPr lang="pt-PT" sz="1200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E DIFUNDIR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114" name="Retângulo Arredondado 113"/>
          <p:cNvSpPr/>
          <p:nvPr/>
        </p:nvSpPr>
        <p:spPr>
          <a:xfrm>
            <a:off x="4588510" y="354584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HOSPITALIDADE E </a:t>
            </a:r>
            <a:endParaRPr lang="pt-PT" sz="1200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VALOR ACRESCENTADO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115" name="Retângulo Arredondado 114"/>
          <p:cNvSpPr/>
          <p:nvPr/>
        </p:nvSpPr>
        <p:spPr>
          <a:xfrm>
            <a:off x="3657600" y="432054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ECONOMIA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DIGITAL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6" name="Retângulo Arredondado 115"/>
          <p:cNvSpPr/>
          <p:nvPr/>
        </p:nvSpPr>
        <p:spPr>
          <a:xfrm>
            <a:off x="1183005" y="4316730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INOVAR  NOS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PROCESSOS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7" name="Retângulo Arredondado 116"/>
          <p:cNvSpPr/>
          <p:nvPr/>
        </p:nvSpPr>
        <p:spPr>
          <a:xfrm>
            <a:off x="403225" y="3536950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INOVAR NOS</a:t>
            </a:r>
            <a:b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</a:br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PRODUTOS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8" name="Retângulo Arredondado 117"/>
          <p:cNvSpPr/>
          <p:nvPr/>
        </p:nvSpPr>
        <p:spPr>
          <a:xfrm>
            <a:off x="12065" y="2649220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PARCERIAS E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COMPROMISSOS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9" name="Retângulo Arredondado 118"/>
          <p:cNvSpPr/>
          <p:nvPr/>
        </p:nvSpPr>
        <p:spPr>
          <a:xfrm>
            <a:off x="185420" y="1578610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GARANTIA E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OPORTUNIDADE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20" name="Retângulo Arredondado 119"/>
          <p:cNvSpPr/>
          <p:nvPr/>
        </p:nvSpPr>
        <p:spPr>
          <a:xfrm>
            <a:off x="200025" y="798830"/>
            <a:ext cx="257683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PONTE PARA MERCADOS,</a:t>
            </a:r>
            <a:endParaRPr lang="pt-PT" sz="1200" dirty="0" smtClean="0">
              <a:solidFill>
                <a:srgbClr val="008CBA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PRODUTOS E SERVIÇOS</a:t>
            </a:r>
            <a:endParaRPr lang="pt-PT" altLang="en-US" sz="1200" i="1" dirty="0" smtClean="0">
              <a:solidFill>
                <a:srgbClr val="008CBA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+mn-ea"/>
            </a:endParaRPr>
          </a:p>
        </p:txBody>
      </p:sp>
      <p:pic>
        <p:nvPicPr>
          <p:cNvPr id="121" name="Imagem 1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160" y="5572760"/>
            <a:ext cx="677545" cy="561975"/>
          </a:xfrm>
          <a:prstGeom prst="rect">
            <a:avLst/>
          </a:prstGeom>
        </p:spPr>
      </p:pic>
      <p:pic>
        <p:nvPicPr>
          <p:cNvPr id="124" name="Imagem 1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230" y="779145"/>
            <a:ext cx="2413000" cy="1356995"/>
          </a:xfrm>
          <a:prstGeom prst="rect">
            <a:avLst/>
          </a:prstGeom>
        </p:spPr>
      </p:pic>
      <p:sp>
        <p:nvSpPr>
          <p:cNvPr id="125" name="CaixaDeTexto 67"/>
          <p:cNvSpPr txBox="1"/>
          <p:nvPr/>
        </p:nvSpPr>
        <p:spPr>
          <a:xfrm>
            <a:off x="9726930" y="1205230"/>
            <a:ext cx="246634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grpSp>
        <p:nvGrpSpPr>
          <p:cNvPr id="3" name="Group 19"/>
          <p:cNvGrpSpPr/>
          <p:nvPr/>
        </p:nvGrpSpPr>
        <p:grpSpPr bwMode="auto">
          <a:xfrm>
            <a:off x="1871345" y="5703570"/>
            <a:ext cx="1887855" cy="825500"/>
            <a:chOff x="144" y="1788"/>
            <a:chExt cx="1189" cy="520"/>
          </a:xfrm>
        </p:grpSpPr>
        <p:sp>
          <p:nvSpPr>
            <p:cNvPr id="4" name="Text Box 20"/>
            <p:cNvSpPr txBox="1">
              <a:spLocks noChangeArrowheads="1"/>
            </p:cNvSpPr>
            <p:nvPr/>
          </p:nvSpPr>
          <p:spPr bwMode="auto">
            <a:xfrm>
              <a:off x="147" y="1788"/>
              <a:ext cx="10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PT" altLang="pt-BR" sz="1600" dirty="0">
                  <a:solidFill>
                    <a:schemeClr val="tx1"/>
                  </a:solidFill>
                </a:rPr>
                <a:t>Partilhar</a:t>
              </a:r>
            </a:p>
          </p:txBody>
        </p:sp>
        <p:sp>
          <p:nvSpPr>
            <p:cNvPr id="89" name="Text Box 21"/>
            <p:cNvSpPr txBox="1">
              <a:spLocks noChangeArrowheads="1"/>
            </p:cNvSpPr>
            <p:nvPr/>
          </p:nvSpPr>
          <p:spPr bwMode="auto">
            <a:xfrm>
              <a:off x="147" y="1956"/>
              <a:ext cx="1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</a:rPr>
                <a:t>S</a:t>
              </a:r>
              <a:r>
                <a:rPr lang="pt-PT" altLang="pt-BR" sz="1600" dirty="0">
                  <a:solidFill>
                    <a:schemeClr val="tx1"/>
                  </a:solidFill>
                </a:rPr>
                <a:t>i</a:t>
              </a:r>
              <a:r>
                <a:rPr lang="pt-BR" sz="1600" dirty="0">
                  <a:solidFill>
                    <a:schemeClr val="tx1"/>
                  </a:solidFill>
                </a:rPr>
                <a:t>nergi</a:t>
              </a:r>
              <a:r>
                <a:rPr lang="pt-PT" altLang="pt-BR" sz="1600" dirty="0">
                  <a:solidFill>
                    <a:schemeClr val="tx1"/>
                  </a:solidFill>
                </a:rPr>
                <a:t>a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>
              <a:off x="144" y="2096"/>
              <a:ext cx="11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  <a:sym typeface="+mn-ea"/>
                </a:rPr>
                <a:t>Oportuni</a:t>
              </a:r>
              <a:r>
                <a:rPr lang="pt-PT" altLang="pt-BR" sz="1600" dirty="0">
                  <a:solidFill>
                    <a:schemeClr val="tx1"/>
                  </a:solidFill>
                  <a:sym typeface="+mn-ea"/>
                </a:rPr>
                <a:t>dade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896110" y="6436995"/>
            <a:ext cx="362331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</a:rPr>
              <a:t>Um mercado com </a:t>
            </a:r>
            <a:r>
              <a:rPr lang="pt-PT" altLang="pt-BR" sz="1600" dirty="0">
                <a:solidFill>
                  <a:schemeClr val="tx1"/>
                </a:solidFill>
              </a:rPr>
              <a:t>elevado</a:t>
            </a:r>
            <a:r>
              <a:rPr lang="pt-BR" sz="1600" dirty="0">
                <a:solidFill>
                  <a:schemeClr val="tx1"/>
                </a:solidFill>
              </a:rPr>
              <a:t> potencial</a:t>
            </a:r>
          </a:p>
        </p:txBody>
      </p:sp>
      <p:grpSp>
        <p:nvGrpSpPr>
          <p:cNvPr id="6" name="Group 19"/>
          <p:cNvGrpSpPr/>
          <p:nvPr/>
        </p:nvGrpSpPr>
        <p:grpSpPr bwMode="auto">
          <a:xfrm>
            <a:off x="5630545" y="5749290"/>
            <a:ext cx="1887855" cy="825500"/>
            <a:chOff x="144" y="1788"/>
            <a:chExt cx="1189" cy="520"/>
          </a:xfrm>
        </p:grpSpPr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47" y="1788"/>
              <a:ext cx="10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  <a:sym typeface="+mn-ea"/>
                </a:rPr>
                <a:t>15 pa</a:t>
              </a:r>
              <a:r>
                <a:rPr lang="pt-PT" altLang="pt-BR" sz="1600" dirty="0">
                  <a:solidFill>
                    <a:schemeClr val="tx1"/>
                  </a:solidFill>
                  <a:sym typeface="+mn-ea"/>
                </a:rPr>
                <a:t>íses</a:t>
              </a:r>
              <a:endParaRPr lang="pt-BR" sz="1600" dirty="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147" y="1956"/>
              <a:ext cx="1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PT" sz="1600" dirty="0" smtClean="0">
                  <a:solidFill>
                    <a:schemeClr val="tx1"/>
                  </a:solidFill>
                  <a:sym typeface="+mn-ea"/>
                </a:rPr>
                <a:t>Sustentabilidade</a:t>
              </a: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144" y="2096"/>
              <a:ext cx="11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</a:rPr>
                <a:t>Simplicité</a:t>
              </a:r>
            </a:p>
          </p:txBody>
        </p:sp>
      </p:grp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5622925" y="6482715"/>
            <a:ext cx="175260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Resiliência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19116543">
            <a:off x="7110730" y="4960620"/>
            <a:ext cx="16764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Mobilizar</a:t>
            </a:r>
            <a:endParaRPr lang="pt-PT" sz="16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Empreender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Expandir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 rot="20049445">
            <a:off x="7957185" y="3571875"/>
            <a:ext cx="17526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Competência</a:t>
            </a:r>
            <a:endParaRPr lang="pt-PT" sz="1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Eficiência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Excelência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9987280" y="3376295"/>
            <a:ext cx="17526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Garantia</a:t>
            </a:r>
            <a:endParaRPr lang="pt-PT" sz="1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Transparência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Confiança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 rot="18956045">
            <a:off x="6577540" y="482563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sz="1800" b="1" dirty="0" smtClean="0">
                <a:solidFill>
                  <a:srgbClr val="008CBA"/>
                </a:solidFill>
                <a:latin typeface="Century" panose="02040604050505020304" pitchFamily="18" charset="0"/>
              </a:rPr>
              <a:t>Crescimento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 rot="21600000">
            <a:off x="9579772" y="4591026"/>
            <a:ext cx="2243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600" smtClean="0">
                <a:solidFill>
                  <a:srgbClr val="008CBA"/>
                </a:solidFill>
              </a:rPr>
              <a:t>Cabo Verde, o lugar onde a partida e o destino convergem</a:t>
            </a:r>
          </a:p>
        </p:txBody>
      </p:sp>
      <p:sp>
        <p:nvSpPr>
          <p:cNvPr id="123" name="CaixaDeTexto 84"/>
          <p:cNvSpPr txBox="1"/>
          <p:nvPr/>
        </p:nvSpPr>
        <p:spPr>
          <a:xfrm>
            <a:off x="8206740" y="594995"/>
            <a:ext cx="21380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BUSINESS </a:t>
            </a:r>
          </a:p>
          <a:p>
            <a:pPr algn="ctr">
              <a:lnSpc>
                <a:spcPct val="100000"/>
              </a:lnSpc>
            </a:pPr>
            <a:r>
              <a:rPr lang="en-GB" sz="2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ROUND</a:t>
            </a:r>
            <a:endParaRPr lang="pt-PT" altLang="en-GB" sz="2400" b="1" i="1" dirty="0">
              <a:solidFill>
                <a:schemeClr val="accent6">
                  <a:lumMod val="20000"/>
                  <a:lumOff val="8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ângulo Retângulo 24"/>
          <p:cNvSpPr/>
          <p:nvPr/>
        </p:nvSpPr>
        <p:spPr>
          <a:xfrm>
            <a:off x="-4445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113" name="Imagem 112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15" y="2859405"/>
            <a:ext cx="3897630" cy="3858260"/>
          </a:xfrm>
          <a:prstGeom prst="rect">
            <a:avLst/>
          </a:prstGeom>
        </p:spPr>
      </p:pic>
      <p:cxnSp>
        <p:nvCxnSpPr>
          <p:cNvPr id="17" name="Straight Connector 149"/>
          <p:cNvCxnSpPr/>
          <p:nvPr/>
        </p:nvCxnSpPr>
        <p:spPr>
          <a:xfrm>
            <a:off x="6317875" y="22884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2"/>
          <p:cNvCxnSpPr/>
          <p:nvPr/>
        </p:nvCxnSpPr>
        <p:spPr>
          <a:xfrm>
            <a:off x="9458245" y="5100699"/>
            <a:ext cx="0" cy="299446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8"/>
          <p:cNvCxnSpPr/>
          <p:nvPr/>
        </p:nvCxnSpPr>
        <p:spPr>
          <a:xfrm>
            <a:off x="1044191" y="3143651"/>
            <a:ext cx="2899882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74316" y="2553223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2020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01</a:t>
            </a: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Agosto</a:t>
            </a:r>
          </a:p>
        </p:txBody>
      </p:sp>
      <p:sp>
        <p:nvSpPr>
          <p:cNvPr id="8" name="Rectangle: Rounded Corners 103"/>
          <p:cNvSpPr/>
          <p:nvPr/>
        </p:nvSpPr>
        <p:spPr>
          <a:xfrm>
            <a:off x="131712" y="5361245"/>
            <a:ext cx="2056531" cy="11515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tx1"/>
                </a:solidFill>
                <a:sym typeface="+mn-ea"/>
              </a:rPr>
              <a:t>Abertura de inscrições </a:t>
            </a:r>
            <a:r>
              <a:rPr lang="pt-PT" sz="1200" dirty="0" smtClean="0">
                <a:solidFill>
                  <a:schemeClr val="tx1"/>
                </a:solidFill>
                <a:sym typeface="+mn-ea"/>
              </a:rPr>
              <a:t>para manifestação</a:t>
            </a:r>
            <a:endParaRPr lang="pt-PT" sz="1200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PT" sz="1200" dirty="0" smtClean="0">
                <a:solidFill>
                  <a:schemeClr val="tx1"/>
                </a:solidFill>
                <a:sym typeface="+mn-ea"/>
              </a:rPr>
              <a:t>de interesse e participação no Fórum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9" name="Rectangle: Rounded Corners 111"/>
          <p:cNvSpPr/>
          <p:nvPr/>
        </p:nvSpPr>
        <p:spPr>
          <a:xfrm>
            <a:off x="5242751" y="1082688"/>
            <a:ext cx="2173915" cy="10844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tx1"/>
                </a:solidFill>
                <a:sym typeface="+mn-ea"/>
              </a:rPr>
              <a:t>Prazo limite de inscrição para participar na </a:t>
            </a:r>
            <a:r>
              <a:rPr lang="pt-PT" sz="1200" dirty="0" smtClean="0">
                <a:solidFill>
                  <a:schemeClr val="tx1"/>
                </a:solidFill>
                <a:sym typeface="+mn-ea"/>
              </a:rPr>
              <a:t>rodada / ronda de negócios</a:t>
            </a:r>
          </a:p>
        </p:txBody>
      </p:sp>
      <p:sp>
        <p:nvSpPr>
          <p:cNvPr id="10" name="Isosceles Triangle 145"/>
          <p:cNvSpPr/>
          <p:nvPr/>
        </p:nvSpPr>
        <p:spPr>
          <a:xfrm flipV="1">
            <a:off x="6223262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Straight Connector 150"/>
          <p:cNvCxnSpPr/>
          <p:nvPr/>
        </p:nvCxnSpPr>
        <p:spPr>
          <a:xfrm>
            <a:off x="3790533" y="3140722"/>
            <a:ext cx="3859743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8"/>
          <p:cNvCxnSpPr/>
          <p:nvPr/>
        </p:nvCxnSpPr>
        <p:spPr>
          <a:xfrm>
            <a:off x="845047" y="3723227"/>
            <a:ext cx="0" cy="1250862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59"/>
          <p:cNvCxnSpPr/>
          <p:nvPr/>
        </p:nvCxnSpPr>
        <p:spPr>
          <a:xfrm>
            <a:off x="831952" y="4982506"/>
            <a:ext cx="3396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60"/>
          <p:cNvCxnSpPr/>
          <p:nvPr/>
        </p:nvCxnSpPr>
        <p:spPr>
          <a:xfrm>
            <a:off x="1175986" y="4978357"/>
            <a:ext cx="0" cy="185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Isosceles Triangle 161"/>
          <p:cNvSpPr/>
          <p:nvPr/>
        </p:nvSpPr>
        <p:spPr>
          <a:xfrm>
            <a:off x="1080898" y="5118846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8" name="Oval 87"/>
          <p:cNvSpPr/>
          <p:nvPr/>
        </p:nvSpPr>
        <p:spPr>
          <a:xfrm>
            <a:off x="5704296" y="2557239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30</a:t>
            </a: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Abril</a:t>
            </a:r>
          </a:p>
        </p:txBody>
      </p:sp>
      <p:cxnSp>
        <p:nvCxnSpPr>
          <p:cNvPr id="89" name="Straight Connector 192"/>
          <p:cNvCxnSpPr/>
          <p:nvPr/>
        </p:nvCxnSpPr>
        <p:spPr>
          <a:xfrm>
            <a:off x="7652428" y="5100728"/>
            <a:ext cx="0" cy="854356"/>
          </a:xfrm>
          <a:prstGeom prst="line">
            <a:avLst/>
          </a:prstGeom>
          <a:ln w="1905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Isosceles Triangle 193"/>
          <p:cNvSpPr/>
          <p:nvPr/>
        </p:nvSpPr>
        <p:spPr>
          <a:xfrm>
            <a:off x="7556031" y="5885812"/>
            <a:ext cx="186224" cy="22105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1" name="Rectangle: Rounded Corners 198"/>
          <p:cNvSpPr/>
          <p:nvPr/>
        </p:nvSpPr>
        <p:spPr>
          <a:xfrm>
            <a:off x="6663399" y="6123445"/>
            <a:ext cx="1982128" cy="6215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en-GB" sz="1400" b="1" dirty="0">
                <a:latin typeface="Arial Narrow" panose="020B0606020202030204" pitchFamily="3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BUSINESS ROUND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2" name="Straight Connector 211"/>
          <p:cNvCxnSpPr/>
          <p:nvPr/>
        </p:nvCxnSpPr>
        <p:spPr>
          <a:xfrm flipV="1">
            <a:off x="7633335" y="3585210"/>
            <a:ext cx="3630295" cy="1079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7038513" y="3927456"/>
            <a:ext cx="1200053" cy="11544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09</a:t>
            </a:r>
          </a:p>
          <a:p>
            <a:pPr algn="ctr"/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Junho</a:t>
            </a:r>
            <a:endParaRPr lang="pt-PT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4" name="Straight Connector 144"/>
          <p:cNvCxnSpPr/>
          <p:nvPr/>
        </p:nvCxnSpPr>
        <p:spPr>
          <a:xfrm>
            <a:off x="7641120" y="3136193"/>
            <a:ext cx="0" cy="482260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44"/>
          <p:cNvCxnSpPr/>
          <p:nvPr/>
        </p:nvCxnSpPr>
        <p:spPr>
          <a:xfrm>
            <a:off x="7653145" y="3610684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: Rounded Corners 111"/>
          <p:cNvSpPr/>
          <p:nvPr/>
        </p:nvSpPr>
        <p:spPr>
          <a:xfrm>
            <a:off x="2323325" y="1059071"/>
            <a:ext cx="2161434" cy="11126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tx1"/>
                </a:solidFill>
                <a:sym typeface="+mn-ea"/>
              </a:rPr>
              <a:t>Prazo limite de inscrição para participar </a:t>
            </a:r>
            <a:r>
              <a:rPr lang="pt-PT" sz="1200" dirty="0" smtClean="0">
                <a:solidFill>
                  <a:schemeClr val="tx1"/>
                </a:solidFill>
                <a:sym typeface="+mn-ea"/>
              </a:rPr>
              <a:t>no Fórum Empresarial e </a:t>
            </a:r>
            <a:r>
              <a:rPr lang="pt-PT" sz="1200" dirty="0">
                <a:solidFill>
                  <a:schemeClr val="tx1"/>
                </a:solidFill>
                <a:sym typeface="+mn-ea"/>
              </a:rPr>
              <a:t>nos encontros institucionais</a:t>
            </a:r>
            <a:endParaRPr lang="pt-PT" sz="12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774950" y="2566670"/>
            <a:ext cx="1242060" cy="115189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31</a:t>
            </a: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Janeiro</a:t>
            </a:r>
          </a:p>
        </p:txBody>
      </p:sp>
      <p:cxnSp>
        <p:nvCxnSpPr>
          <p:cNvPr id="100" name="Straight Connector 212"/>
          <p:cNvCxnSpPr/>
          <p:nvPr/>
        </p:nvCxnSpPr>
        <p:spPr>
          <a:xfrm>
            <a:off x="11268281" y="2816747"/>
            <a:ext cx="0" cy="1513543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8854681" y="3936413"/>
            <a:ext cx="1200053" cy="11544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10 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</a:t>
            </a:r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11</a:t>
            </a:r>
          </a:p>
          <a:p>
            <a:pPr algn="ctr"/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Junho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Rectangle: Rounded Corners 198"/>
          <p:cNvSpPr/>
          <p:nvPr/>
        </p:nvSpPr>
        <p:spPr>
          <a:xfrm>
            <a:off x="8526551" y="5570544"/>
            <a:ext cx="1889494" cy="4607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BUSINESS FORUM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Isosceles Triangle 193"/>
          <p:cNvSpPr/>
          <p:nvPr/>
        </p:nvSpPr>
        <p:spPr>
          <a:xfrm>
            <a:off x="9357100" y="5343929"/>
            <a:ext cx="195724" cy="2210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9" name="Straight Connector 149"/>
          <p:cNvCxnSpPr/>
          <p:nvPr/>
        </p:nvCxnSpPr>
        <p:spPr>
          <a:xfrm>
            <a:off x="9457950" y="36092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ixaDeTexto 118"/>
          <p:cNvSpPr/>
          <p:nvPr/>
        </p:nvSpPr>
        <p:spPr>
          <a:xfrm>
            <a:off x="4277824" y="146982"/>
            <a:ext cx="4628081" cy="52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PRAZOS PARA A MANIFESTAÇÃO DE INTERESSE E INSCRIÇÕES</a:t>
            </a:r>
            <a:endParaRPr lang="en-US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sym typeface="+mn-ea"/>
            </a:endParaRPr>
          </a:p>
        </p:txBody>
      </p:sp>
      <p:pic>
        <p:nvPicPr>
          <p:cNvPr id="13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810" y="6458585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" name="Imagem 25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150" y="70485"/>
            <a:ext cx="3107055" cy="681990"/>
          </a:xfrm>
          <a:prstGeom prst="rect">
            <a:avLst/>
          </a:prstGeom>
        </p:spPr>
      </p:pic>
      <p:cxnSp>
        <p:nvCxnSpPr>
          <p:cNvPr id="18" name="Straight Connector 149"/>
          <p:cNvCxnSpPr/>
          <p:nvPr/>
        </p:nvCxnSpPr>
        <p:spPr>
          <a:xfrm>
            <a:off x="3406400" y="2288447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Isosceles Triangle 145"/>
          <p:cNvSpPr/>
          <p:nvPr/>
        </p:nvSpPr>
        <p:spPr>
          <a:xfrm flipV="1">
            <a:off x="3312644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2" name="Imagem 11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270"/>
            <a:ext cx="2891155" cy="635000"/>
          </a:xfrm>
          <a:prstGeom prst="rect">
            <a:avLst/>
          </a:prstGeom>
        </p:spPr>
      </p:pic>
      <p:sp>
        <p:nvSpPr>
          <p:cNvPr id="20" name="Slide Number Placeholder 6"/>
          <p:cNvSpPr txBox="1"/>
          <p:nvPr/>
        </p:nvSpPr>
        <p:spPr bwMode="auto">
          <a:xfrm>
            <a:off x="609412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21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0410190" y="3815080"/>
            <a:ext cx="1739900" cy="17062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 Junho</a:t>
            </a:r>
          </a:p>
          <a:p>
            <a:pPr algn="ctr"/>
            <a:endParaRPr lang="pt-PT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sz="105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 MERCADOS PREFERENCIAIS</a:t>
            </a:r>
          </a:p>
        </p:txBody>
      </p:sp>
      <p:sp>
        <p:nvSpPr>
          <p:cNvPr id="3" name="Oval 2"/>
          <p:cNvSpPr/>
          <p:nvPr/>
        </p:nvSpPr>
        <p:spPr>
          <a:xfrm>
            <a:off x="10347325" y="1104900"/>
            <a:ext cx="1835150" cy="18249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 Junho</a:t>
            </a:r>
            <a:endParaRPr lang="pt-PT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sz="105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APRESENTAÇÃO DE OPORTUNIDADES NA CEDEAO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ângulo Retângulo 24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13" name="Imagem 12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915" y="816610"/>
            <a:ext cx="3897630" cy="3858260"/>
          </a:xfrm>
          <a:prstGeom prst="rect">
            <a:avLst/>
          </a:prstGeom>
        </p:spPr>
      </p:pic>
      <p:pic>
        <p:nvPicPr>
          <p:cNvPr id="10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4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22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11" name="CaixaDeTexto 67"/>
          <p:cNvSpPr txBox="1"/>
          <p:nvPr/>
        </p:nvSpPr>
        <p:spPr>
          <a:xfrm>
            <a:off x="9726930" y="3755390"/>
            <a:ext cx="246634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09 - 11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20" y="5633085"/>
            <a:ext cx="677545" cy="561975"/>
          </a:xfrm>
          <a:prstGeom prst="rect">
            <a:avLst/>
          </a:prstGeom>
        </p:spPr>
      </p:pic>
      <p:sp>
        <p:nvSpPr>
          <p:cNvPr id="5" name="CaixaDeTexto 1"/>
          <p:cNvSpPr txBox="1"/>
          <p:nvPr/>
        </p:nvSpPr>
        <p:spPr>
          <a:xfrm>
            <a:off x="5267039" y="331373"/>
            <a:ext cx="2609574" cy="37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rgbClr val="008CBA"/>
                </a:solidFill>
                <a:latin typeface="Arial Narrow" panose="020B0606020202030204" pitchFamily="34" charset="0"/>
              </a:rPr>
              <a:t>COMO PARTICIPAR</a:t>
            </a:r>
          </a:p>
        </p:txBody>
      </p:sp>
      <p:sp>
        <p:nvSpPr>
          <p:cNvPr id="6" name="CaixaDeTexto 2"/>
          <p:cNvSpPr txBox="1"/>
          <p:nvPr/>
        </p:nvSpPr>
        <p:spPr>
          <a:xfrm>
            <a:off x="5706854" y="729323"/>
            <a:ext cx="6106511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solidFill>
                  <a:schemeClr val="tx1"/>
                </a:solidFill>
                <a:latin typeface="Arial Narrow" panose="020B0606020202030204" pitchFamily="34" charset="0"/>
              </a:rPr>
              <a:t>Todos os interessados estão convidados a participar no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ATLANTIC BUSINESS FORUM</a:t>
            </a:r>
            <a:r>
              <a:rPr lang="pt-PT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subordinado ao </a:t>
            </a:r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tema «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 de Negócio e Parcerias Empresariais no Espaço da CEDAEO».</a:t>
            </a:r>
          </a:p>
          <a:p>
            <a:pPr algn="just"/>
            <a:endParaRPr lang="pt-PT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Para participar no Fórum é necessário </a:t>
            </a:r>
            <a:r>
              <a:rPr lang="pt-PT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efectuar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registo prévio, o qual poderá ser feito numa das seguintes modalidades: </a:t>
            </a:r>
          </a:p>
          <a:p>
            <a:pPr algn="just"/>
            <a:endParaRPr lang="pt-PT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 algn="just"/>
            <a:r>
              <a:rPr lang="pt-PT" sz="1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1.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Registo online através da plataforma: </a:t>
            </a:r>
            <a:r>
              <a:rPr lang="pt-PT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www.atlanticbusinessforum.com;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ou</a:t>
            </a:r>
          </a:p>
          <a:p>
            <a:pPr lvl="1" algn="just"/>
            <a:endParaRPr lang="pt-PT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 algn="just"/>
            <a:r>
              <a:rPr lang="pt-PT" sz="1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2.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Envio de um formulário de inscrição devidamente preenchido e que poderá ser descarregado na referida plataforma.</a:t>
            </a:r>
          </a:p>
          <a:p>
            <a:pPr algn="just"/>
            <a:endParaRPr lang="pt-PT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Para </a:t>
            </a:r>
            <a:r>
              <a:rPr lang="pt-PT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efeitos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pt-PT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registo, devem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ser seguidas rigorosamente todas as instruções inseridas, quer no Regulamento do </a:t>
            </a:r>
            <a:r>
              <a:rPr lang="pt-PT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Evento,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quer no formulário de inscrição.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20802"/>
              </p:ext>
            </p:extLst>
          </p:nvPr>
        </p:nvGraphicFramePr>
        <p:xfrm>
          <a:off x="19050" y="67777"/>
          <a:ext cx="12192001" cy="6774208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  <a:tableStyleId>{5C22544A-7EE6-4342-B048-85BDC9FD1C3A}</a:tableStyleId>
              </a:tblPr>
              <a:tblGrid>
                <a:gridCol w="336798"/>
                <a:gridCol w="112266"/>
                <a:gridCol w="112266"/>
                <a:gridCol w="336798"/>
                <a:gridCol w="1560484"/>
                <a:gridCol w="112266"/>
                <a:gridCol w="291889"/>
                <a:gridCol w="112266"/>
                <a:gridCol w="93287"/>
                <a:gridCol w="132080"/>
                <a:gridCol w="365760"/>
                <a:gridCol w="100965"/>
                <a:gridCol w="142875"/>
                <a:gridCol w="457200"/>
                <a:gridCol w="874548"/>
                <a:gridCol w="1906752"/>
                <a:gridCol w="104140"/>
                <a:gridCol w="155823"/>
                <a:gridCol w="112266"/>
                <a:gridCol w="128151"/>
                <a:gridCol w="219872"/>
                <a:gridCol w="112266"/>
                <a:gridCol w="325570"/>
                <a:gridCol w="3985413"/>
              </a:tblGrid>
              <a:tr h="134924">
                <a:tc rowSpan="3" gridSpan="5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785">
                <a:tc gridSpan="5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b="0" i="1" u="none" strike="noStrike" dirty="0"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AGENDA DOS EVENTOS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924">
                <a:tc gridSpan="5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5490">
                <a:tc gridSpan="24"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i="1" u="none" strike="noStrike" dirty="0" smtClean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CABO </a:t>
                      </a:r>
                      <a:r>
                        <a:rPr lang="pt-PT" sz="1200" i="1" u="none" strike="noStrike" dirty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VERDE </a:t>
                      </a:r>
                      <a:r>
                        <a:rPr lang="pt-PT" sz="1200" i="1" u="none" strike="noStrike" dirty="0" smtClean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52328">
                <a:tc gridSpan="16">
                  <a:txBody>
                    <a:bodyPr/>
                    <a:lstStyle/>
                    <a:p>
                      <a:pPr marL="0" marR="0" indent="0" algn="ctr" defTabSz="45720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BASALT</a:t>
                      </a:r>
                      <a:r>
                        <a:rPr lang="pt-PT" sz="1200" i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 CONFERENCE</a:t>
                      </a:r>
                      <a:endParaRPr lang="pt-PT" sz="1200" b="0" i="1" u="none" strike="noStrike" dirty="0" smtClean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ATLANTIC BUSINESS FORUM</a:t>
                      </a:r>
                      <a:endParaRPr lang="pt-PT" sz="1200" b="0" i="1" u="none" strike="noStrike" dirty="0">
                        <a:solidFill>
                          <a:srgbClr val="0066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47189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INTERNACIONAL</a:t>
                      </a:r>
                      <a:endParaRPr lang="pt-PT" sz="1200" b="0" i="1" u="none" strike="noStrike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MESA REDONDA DE INTEGRAÇÃO E DEBATES</a:t>
                      </a:r>
                      <a:endParaRPr lang="pt-PT" sz="1200" i="1" dirty="0">
                        <a:solidFill>
                          <a:srgbClr val="00B0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RONDA / RODADA DE NEGÓCIOS</a:t>
                      </a:r>
                      <a:endParaRPr lang="pt-PT" sz="1200" b="0" i="1" u="none" strike="noStrike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47189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07 - 08 DE JUNHO 2021</a:t>
                      </a:r>
                      <a:endParaRPr lang="pt-PT" sz="1200" b="0" i="1" u="none" strike="noStrike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09 DE JUNHO 2021</a:t>
                      </a:r>
                      <a:endParaRPr lang="pt-PT" sz="1200" i="1" dirty="0">
                        <a:solidFill>
                          <a:srgbClr val="00B0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09 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3797">
                <a:tc gridSpan="9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1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APLICAÇÃO DE PÓ DE BASALTO NA  AGRICULTURA</a:t>
                      </a:r>
                      <a:endParaRPr lang="pt-PT" sz="11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1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PÓ DE BASALTO NA AGRICULTURA</a:t>
                      </a:r>
                      <a:endParaRPr lang="pt-PT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0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OPORTUNIDADES DE NEGÓCIOS E DE PARCERIAIS EMPRESARIAIS</a:t>
                      </a:r>
                      <a:endParaRPr lang="pt-PT" sz="12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189">
                <a:tc gridSpan="9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1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Suas vantagens enquanto fertilizante para a agricultura</a:t>
                      </a:r>
                      <a:endParaRPr lang="pt-PT" sz="11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Qualidade de  Alimentos e Protecção  Ambiental</a:t>
                      </a:r>
                      <a:endParaRPr lang="pt-PT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 no Business Round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Business Round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Coffee-Break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Business Round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721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07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09  de Junho 2021</a:t>
                      </a:r>
                      <a:endParaRPr lang="pt-PT" sz="12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7189">
                <a:tc gridSpan="9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7:00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rgbClr val="00B0F0"/>
                          </a:solidFill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a partir das   7:00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Business Round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9847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Cerimónia de Abertura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Mesa Redonda de Integração e Debates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Cerimónia de Abertura do </a:t>
                      </a:r>
                      <a:r>
                        <a:rPr lang="pt-PT" sz="10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ATLANTIC BUSINESS FORUM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I: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Introdução ao Meeting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I: «</a:t>
                      </a:r>
                      <a:r>
                        <a:rPr lang="pt-PT" sz="11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BRASIL</a:t>
                      </a: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O Potencial e Oportunidade de Cooperação Técnica e Empresarial»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08:45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45720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i="1" u="none" strike="noStrike" dirty="0" smtClean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10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II: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Debates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45720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i="1" u="none" strike="noStrike" dirty="0" smtClean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 7: 00</a:t>
                      </a:r>
                      <a:endParaRPr lang="pt-PT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pt-PT" sz="10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Apresentação de Oportunidades na </a:t>
                      </a:r>
                      <a:r>
                        <a:rPr lang="pt-PT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CEDEAO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III: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15:45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Debates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Apresentação de Oportunidades na </a:t>
                      </a:r>
                      <a:r>
                        <a:rPr lang="pt-PT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CEDEAO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IV: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Apresentação de Oportunidades na </a:t>
                      </a:r>
                      <a:r>
                        <a:rPr lang="pt-PT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CEDEAO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Recepção de boas vindas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13:30</a:t>
                      </a:r>
                      <a:endParaRPr lang="en-US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Debates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 - 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ACESSO AO MERCADO PREFERENCIAL DA CEDEAO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08 </a:t>
                      </a:r>
                      <a:r>
                        <a:rPr lang="pt-PT" sz="1200" b="1" i="1" u="none" strike="noStrike" dirty="0" smtClean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DE JHNHO  </a:t>
                      </a:r>
                      <a:r>
                        <a:rPr lang="pt-PT" sz="12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&gt;18:30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Tempo livre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47189">
                <a:tc gridSpan="9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7:00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11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34924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Sessão de Encerramento da Conferência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7:00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34924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 - 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FINANCIAMENTO DO SECTOR PRIVADO NA CEDEAO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9847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II: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en-US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Jantar de Boas Vindas «OS SABORES DA CEDEAO»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II - 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DESENVOLVIMENTO DA ECONOMIA DIGITAL EM ÁFRICA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V: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 - </a:t>
                      </a:r>
                      <a:r>
                        <a:rPr lang="pt-PT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ACESSO AO MERCADO PREFERENCIAL DOS EUA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VI: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9847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III - 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ACESSO AO MERCADO PREFERENCIAL DA UNIÃO EUROPEIA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III 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Sessão de Encerramento do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ATLANTIC BUSINESS FORUM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&gt;18:30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Tempo livre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JANTAR DE GALA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m 37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38" y="102104"/>
            <a:ext cx="2111375" cy="495300"/>
          </a:xfrm>
          <a:prstGeom prst="rect">
            <a:avLst/>
          </a:prstGeom>
        </p:spPr>
      </p:pic>
      <p:pic>
        <p:nvPicPr>
          <p:cNvPr id="9" name="Imagem 25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401" y="71941"/>
            <a:ext cx="2333625" cy="512763"/>
          </a:xfrm>
          <a:prstGeom prst="rect">
            <a:avLst/>
          </a:prstGeom>
        </p:spPr>
      </p:pic>
      <p:pic>
        <p:nvPicPr>
          <p:cNvPr id="10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42" y="476649"/>
            <a:ext cx="258819" cy="214688"/>
          </a:xfrm>
          <a:prstGeom prst="rect">
            <a:avLst/>
          </a:prstGeom>
        </p:spPr>
      </p:pic>
      <p:sp>
        <p:nvSpPr>
          <p:cNvPr id="11" name="Slide Number Placeholder 6"/>
          <p:cNvSpPr txBox="1"/>
          <p:nvPr/>
        </p:nvSpPr>
        <p:spPr bwMode="auto">
          <a:xfrm>
            <a:off x="611444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000" dirty="0" smtClean="0">
                <a:solidFill>
                  <a:srgbClr val="00B0F0"/>
                </a:solidFill>
              </a:rPr>
              <a:t>Pag </a:t>
            </a:r>
            <a:fld id="{6C07E9C5-6E20-4A25-9F31-81ECFC5683B7}" type="slidenum">
              <a:rPr lang="fr-FR" altLang="pt-PT" sz="1000" b="1" i="1" u="sng" dirty="0" smtClean="0">
                <a:solidFill>
                  <a:srgbClr val="00B0F0"/>
                </a:solidFill>
              </a:rPr>
              <a:t>23</a:t>
            </a:fld>
            <a:endParaRPr lang="fr-FR" altLang="pt-PT" sz="1000" b="1" i="1" u="sng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630" y="2592705"/>
            <a:ext cx="3214370" cy="3181985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-5080" y="422910"/>
            <a:ext cx="9147175" cy="6090920"/>
            <a:chOff x="-8" y="1194"/>
            <a:chExt cx="14405" cy="9592"/>
          </a:xfrm>
        </p:grpSpPr>
        <p:sp>
          <p:nvSpPr>
            <p:cNvPr id="8" name="Rectângulo 7"/>
            <p:cNvSpPr/>
            <p:nvPr/>
          </p:nvSpPr>
          <p:spPr>
            <a:xfrm>
              <a:off x="515" y="2294"/>
              <a:ext cx="3403" cy="124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pic>
          <p:nvPicPr>
            <p:cNvPr id="17411" name="Picture 82" descr="cape_verd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" y="1194"/>
              <a:ext cx="14405" cy="9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Line 83"/>
            <p:cNvSpPr>
              <a:spLocks noChangeShapeType="1"/>
            </p:cNvSpPr>
            <p:nvPr/>
          </p:nvSpPr>
          <p:spPr bwMode="auto">
            <a:xfrm>
              <a:off x="4627" y="7446"/>
              <a:ext cx="7196" cy="313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Line 86"/>
            <p:cNvSpPr>
              <a:spLocks noChangeShapeType="1"/>
            </p:cNvSpPr>
            <p:nvPr/>
          </p:nvSpPr>
          <p:spPr bwMode="auto">
            <a:xfrm flipH="1" flipV="1">
              <a:off x="4503" y="7461"/>
              <a:ext cx="8941" cy="2048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riângulo Isósceles 13"/>
            <p:cNvSpPr/>
            <p:nvPr/>
          </p:nvSpPr>
          <p:spPr>
            <a:xfrm rot="-4740000">
              <a:off x="11791" y="8948"/>
              <a:ext cx="95" cy="382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D54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50" name="Triângulo Isósceles 49"/>
            <p:cNvSpPr/>
            <p:nvPr/>
          </p:nvSpPr>
          <p:spPr>
            <a:xfrm rot="-4620000">
              <a:off x="7173" y="7880"/>
              <a:ext cx="95" cy="382"/>
            </a:xfrm>
            <a:prstGeom prst="triangle">
              <a:avLst/>
            </a:prstGeom>
            <a:solidFill>
              <a:srgbClr val="FADA7A"/>
            </a:solidFill>
            <a:ln>
              <a:solidFill>
                <a:srgbClr val="D54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51" name="Triângulo Isósceles 50"/>
            <p:cNvSpPr/>
            <p:nvPr/>
          </p:nvSpPr>
          <p:spPr>
            <a:xfrm rot="6060000" flipH="1">
              <a:off x="7642" y="7389"/>
              <a:ext cx="95" cy="38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52" name="Triângulo Isósceles 51"/>
            <p:cNvSpPr/>
            <p:nvPr/>
          </p:nvSpPr>
          <p:spPr>
            <a:xfrm rot="6120000" flipH="1">
              <a:off x="10290" y="7498"/>
              <a:ext cx="97" cy="382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5" name="Caixa de Texto 14"/>
            <p:cNvSpPr txBox="1"/>
            <p:nvPr/>
          </p:nvSpPr>
          <p:spPr>
            <a:xfrm>
              <a:off x="8054" y="7245"/>
              <a:ext cx="336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altLang="en-US" sz="1200" i="1">
                  <a:solidFill>
                    <a:schemeClr val="bg1"/>
                  </a:solidFill>
                  <a:sym typeface="+mn-ea"/>
                </a:rPr>
                <a:t>36 horas por via marítima</a:t>
              </a:r>
            </a:p>
          </p:txBody>
        </p:sp>
        <p:sp>
          <p:nvSpPr>
            <p:cNvPr id="16" name="Caixa de Texto 15"/>
            <p:cNvSpPr txBox="1"/>
            <p:nvPr/>
          </p:nvSpPr>
          <p:spPr>
            <a:xfrm>
              <a:off x="8596" y="8080"/>
              <a:ext cx="326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altLang="en-US" sz="1200" i="1">
                  <a:solidFill>
                    <a:schemeClr val="bg1"/>
                  </a:solidFill>
                  <a:sym typeface="+mn-ea"/>
                </a:rPr>
                <a:t>40 horas  por via marítima</a:t>
              </a:r>
            </a:p>
          </p:txBody>
        </p:sp>
        <p:sp>
          <p:nvSpPr>
            <p:cNvPr id="20" name="Slide Number Placeholder 6"/>
            <p:cNvSpPr txBox="1"/>
            <p:nvPr/>
          </p:nvSpPr>
          <p:spPr bwMode="auto">
            <a:xfrm>
              <a:off x="9805" y="10349"/>
              <a:ext cx="102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pt-PT" sz="1200" dirty="0" smtClean="0">
                  <a:solidFill>
                    <a:schemeClr val="tx1"/>
                  </a:solidFill>
                </a:rPr>
                <a:t>Pag </a:t>
              </a:r>
              <a:fld id="{6C07E9C5-6E20-4A25-9F31-81ECFC5683B7}" type="slidenum">
                <a:rPr lang="fr-FR" altLang="pt-PT" sz="1200" b="1" i="1" u="sng" dirty="0" smtClean="0">
                  <a:solidFill>
                    <a:schemeClr val="tx1"/>
                  </a:solidFill>
                </a:rPr>
                <a:t>24</a:t>
              </a:fld>
              <a:endParaRPr lang="fr-FR" altLang="pt-PT" sz="1200" b="1" i="1" u="sng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CaixaDeTexto 2"/>
          <p:cNvSpPr txBox="1">
            <a:spLocks noChangeArrowheads="1"/>
          </p:cNvSpPr>
          <p:nvPr/>
        </p:nvSpPr>
        <p:spPr bwMode="auto">
          <a:xfrm>
            <a:off x="9055735" y="5172710"/>
            <a:ext cx="3136265" cy="1398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T</a:t>
            </a:r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EMPO DE VIAGEM MARÍTIMA</a:t>
            </a:r>
            <a:endParaRPr lang="en-US" altLang="pt-PT" sz="1700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ENTRE</a:t>
            </a:r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 CA</a:t>
            </a:r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BO</a:t>
            </a:r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 VERDE </a:t>
            </a:r>
            <a:endParaRPr lang="en-US" altLang="pt-PT" sz="1700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E</a:t>
            </a:r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 </a:t>
            </a:r>
            <a:endParaRPr lang="en-US" altLang="pt-PT" sz="1700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CONTINENTE AFRICANO</a:t>
            </a:r>
            <a:endParaRPr sz="1700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  <p:pic>
        <p:nvPicPr>
          <p:cNvPr id="18" name="Image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" name="Imagem 25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150" y="70485"/>
            <a:ext cx="3107055" cy="681990"/>
          </a:xfrm>
          <a:prstGeom prst="rect">
            <a:avLst/>
          </a:prstGeom>
        </p:spPr>
      </p:pic>
      <p:sp>
        <p:nvSpPr>
          <p:cNvPr id="19" name="CaixaDeTexto 67"/>
          <p:cNvSpPr txBox="1"/>
          <p:nvPr/>
        </p:nvSpPr>
        <p:spPr>
          <a:xfrm>
            <a:off x="8946515" y="654050"/>
            <a:ext cx="27292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09 - 11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365" y="2531745"/>
            <a:ext cx="677545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ângulo Retângulo 26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13" name="Imagem 12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595" y="1436370"/>
            <a:ext cx="3897630" cy="3858260"/>
          </a:xfrm>
          <a:prstGeom prst="rect">
            <a:avLst/>
          </a:prstGeom>
        </p:spPr>
      </p:pic>
      <p:sp>
        <p:nvSpPr>
          <p:cNvPr id="10" name="CaixaDeTexto 1"/>
          <p:cNvSpPr txBox="1"/>
          <p:nvPr/>
        </p:nvSpPr>
        <p:spPr>
          <a:xfrm>
            <a:off x="7668894" y="3970030"/>
            <a:ext cx="17348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rgbClr val="008CBA"/>
                </a:solidFill>
                <a:latin typeface="Arial Narrow" panose="020B0606020202030204" pitchFamily="34" charset="0"/>
              </a:rPr>
              <a:t>CONTACTOS</a:t>
            </a:r>
          </a:p>
        </p:txBody>
      </p:sp>
      <p:sp>
        <p:nvSpPr>
          <p:cNvPr id="33" name="CaixaDeTexto 53"/>
          <p:cNvSpPr txBox="1"/>
          <p:nvPr/>
        </p:nvSpPr>
        <p:spPr>
          <a:xfrm>
            <a:off x="9911080" y="4582795"/>
            <a:ext cx="209994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C000"/>
                </a:solidFill>
              </a:rPr>
              <a:t>BUSINESS FORUM</a:t>
            </a:r>
            <a:endParaRPr lang="en-US" sz="1600" b="1" i="1" dirty="0">
              <a:solidFill>
                <a:srgbClr val="FFC000"/>
              </a:solidFill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latin typeface="Arial Narrow" panose="020B0606020202030204" pitchFamily="34" charset="0"/>
              </a:rPr>
              <a:t>:+351 964 406 800</a:t>
            </a:r>
          </a:p>
          <a:p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Viber</a:t>
            </a:r>
            <a:r>
              <a:rPr lang="en-US" sz="1200" dirty="0">
                <a:latin typeface="Arial Narrow" panose="020B0606020202030204" pitchFamily="34" charset="0"/>
                <a:sym typeface="+mn-ea"/>
              </a:rPr>
              <a:t>:+351 964 406 800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sz="1200" dirty="0">
                <a:latin typeface="Arial Narrow" panose="020B0606020202030204" pitchFamily="34" charset="0"/>
                <a:sym typeface="+mn-ea"/>
              </a:rPr>
              <a:t>Skype: </a:t>
            </a:r>
            <a:r>
              <a:rPr lang="en-US" sz="1200" dirty="0" err="1">
                <a:latin typeface="Arial Narrow" panose="020B0606020202030204" pitchFamily="34" charset="0"/>
                <a:sym typeface="+mn-ea"/>
              </a:rPr>
              <a:t>setimocontinente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i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nfo@atlanticbusiness</a:t>
            </a:r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 smtClean="0">
              <a:latin typeface="Arial Narrow" panose="020B060602020203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www</a:t>
            </a:r>
            <a:r>
              <a:rPr lang="en-US" sz="1200" dirty="0">
                <a:latin typeface="Arial Narrow" panose="020B0606020202030204" pitchFamily="34" charset="0"/>
                <a:sym typeface="+mn-ea"/>
              </a:rPr>
              <a:t>.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atlanticbusiness</a:t>
            </a:r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Marcador de Posição de Conteúdo 3" descr="logForum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5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810" y="6458585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" name="Imagem 2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0" y="61595"/>
            <a:ext cx="5207000" cy="1143000"/>
          </a:xfrm>
          <a:prstGeom prst="rect">
            <a:avLst/>
          </a:prstGeom>
        </p:spPr>
      </p:pic>
      <p:sp>
        <p:nvSpPr>
          <p:cNvPr id="9" name="CaixaDeTexto 67"/>
          <p:cNvSpPr txBox="1"/>
          <p:nvPr/>
        </p:nvSpPr>
        <p:spPr>
          <a:xfrm>
            <a:off x="9281795" y="1629410"/>
            <a:ext cx="27292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645" y="3507105"/>
            <a:ext cx="677545" cy="561975"/>
          </a:xfrm>
          <a:prstGeom prst="rect">
            <a:avLst/>
          </a:prstGeom>
        </p:spPr>
      </p:pic>
      <p:sp>
        <p:nvSpPr>
          <p:cNvPr id="11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25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-18415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11" name="Imagem 10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85" y="1587500"/>
            <a:ext cx="3897630" cy="3858260"/>
          </a:xfrm>
          <a:prstGeom prst="rect">
            <a:avLst/>
          </a:prstGeom>
        </p:spPr>
      </p:pic>
      <p:pic>
        <p:nvPicPr>
          <p:cNvPr id="2" name="Imagem 1" descr="logFor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0"/>
            <a:ext cx="3207385" cy="1947545"/>
          </a:xfrm>
          <a:prstGeom prst="rect">
            <a:avLst/>
          </a:prstGeom>
        </p:spPr>
      </p:pic>
      <p:pic>
        <p:nvPicPr>
          <p:cNvPr id="7" name="Imagem 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840" y="68580"/>
            <a:ext cx="3312160" cy="727075"/>
          </a:xfrm>
          <a:prstGeom prst="rect">
            <a:avLst/>
          </a:prstGeom>
        </p:spPr>
      </p:pic>
      <p:pic>
        <p:nvPicPr>
          <p:cNvPr id="15" name="Imagem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0049" y="6569065"/>
            <a:ext cx="351155" cy="2717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Slide Number Placeholder 6"/>
          <p:cNvSpPr txBox="1"/>
          <p:nvPr/>
        </p:nvSpPr>
        <p:spPr bwMode="auto">
          <a:xfrm>
            <a:off x="6264306" y="6638604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3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3" name="CaixaDeTexto 3"/>
          <p:cNvSpPr txBox="1"/>
          <p:nvPr/>
        </p:nvSpPr>
        <p:spPr>
          <a:xfrm>
            <a:off x="4299585" y="50800"/>
            <a:ext cx="7698740" cy="6771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pt-PT" sz="1400" b="1" i="1" dirty="0" smtClean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SUMÁRIO DO ATLANTIC BUSINESS FÓRUM</a:t>
            </a:r>
          </a:p>
          <a:p>
            <a:pPr algn="just">
              <a:lnSpc>
                <a:spcPct val="85000"/>
              </a:lnSpc>
            </a:pPr>
            <a:r>
              <a:rPr lang="pt-PT"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Data do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Evento: 09 a 11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Junho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2021;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Duração do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Evento: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dias;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Local de realização: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cidade da Praia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– Ilha 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Santiago - Cabo Verde;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O programa final será ajustado conforme o perfil dos participantes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inscritos;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Entidades envolvidas: autoridades locais, Embaixadas, Agências de investimento,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Empresas, Instituições Financeiras nacionais e internacionais, Câmaras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de Comércio Locais,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Universidades, Empresas;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A participação no Fórum Empresarial Internacional, incluindo: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Ronda / Rodada de Negócios no dia 09 de Junho 2021, das 8:00 às 15:30;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Eventos de </a:t>
            </a:r>
            <a:r>
              <a:rPr lang="pt-PT" sz="1200" i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networking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Apresentação de oportunidades de negócio e de parceria em cada País da 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Apresentação de oportunidades de negócios e de parceria com empresas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 diferentes continentes;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Identificação de oportunidades de negócio nos seguintes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sectores: comércio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, indústria, turismo, agricultura, logística,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indústria agro-alimentar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 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TIC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Interação com as Câmaras de Comércio e Indústria locais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25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O  Fórum Empresarial intitulado «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ATLANTIC BUSINESS FÓRUM»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 está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organizado em: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Cinco (5) sessões para apresentação de oportunidades de negócio em cada País membro da CEDEAO;</a:t>
            </a: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Um</a:t>
            </a:r>
            <a:r>
              <a:rPr lang="pt-PT" sz="1200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pt-PT" sz="1200" i="1" dirty="0">
                <a:latin typeface="Arial Narrow" panose="020B0606020202030204" pitchFamily="34" charset="0"/>
                <a:sym typeface="+mn-ea"/>
              </a:rPr>
              <a:t>WORKSHOP ECONÓMICO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com t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rês (3) Painéis Temáticos:</a:t>
            </a:r>
          </a:p>
          <a:p>
            <a:pPr algn="just">
              <a:lnSpc>
                <a:spcPct val="85000"/>
              </a:lnSpc>
            </a:pPr>
            <a:r>
              <a:rPr lang="pt-PT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	» </a:t>
            </a:r>
            <a:r>
              <a:rPr lang="pt-PT" sz="1200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Painel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I:   </a:t>
            </a:r>
            <a:r>
              <a:rPr lang="pt-PT" sz="1200" dirty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200" b="1" i="1" dirty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BRASIL</a:t>
            </a:r>
            <a:r>
              <a:rPr lang="pt-PT" sz="1200" dirty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latin typeface="Arial Narrow" panose="020B0606020202030204" pitchFamily="34" charset="0"/>
                <a:sym typeface="+mn-ea"/>
              </a:rPr>
              <a:t>O Potencial e Oportunidade de Cooperação Técnica e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Empresarial</a:t>
            </a:r>
            <a:r>
              <a:rPr lang="pt-PT" sz="1200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sz="1200" b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sz="1200" dirty="0" err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nel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II:   </a:t>
            </a:r>
            <a:r>
              <a:rPr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FINANC</a:t>
            </a:r>
            <a:r>
              <a:rPr lang="pt-PT" alt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IA</a:t>
            </a:r>
            <a:r>
              <a:rPr 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MENT</a:t>
            </a:r>
            <a:r>
              <a:rPr lang="pt-PT" alt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alt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SECT</a:t>
            </a:r>
            <a:r>
              <a:rPr lang="pt-PT" alt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 </a:t>
            </a:r>
            <a:r>
              <a:rPr 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PRIV</a:t>
            </a:r>
            <a:r>
              <a:rPr lang="pt-PT" alt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ADO NA </a:t>
            </a:r>
            <a:r>
              <a:rPr 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alt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»; e</a:t>
            </a:r>
            <a:endParaRPr lang="pt-PT" altLang="fr-FR" sz="1200" b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1" algn="just">
              <a:lnSpc>
                <a:spcPct val="85000"/>
              </a:lnSpc>
            </a:pPr>
            <a:r>
              <a:rPr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200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sz="1200" dirty="0" err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nel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III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altLang="it-I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DESENVOLVIMENTO DA ECONOMIA DIGITAL EM ÁFRICA</a:t>
            </a:r>
            <a:r>
              <a:rPr lang="it-IT" sz="1200" b="1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altLang="it-I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 importância das Start-Ups na Inovação de Mercado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</a:t>
            </a:r>
            <a:r>
              <a:rPr altLang="it-I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 Empreendedorismo Jovem</a:t>
            </a:r>
            <a:r>
              <a:rPr altLang="it-I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lvl="1" algn="just">
              <a:lnSpc>
                <a:spcPct val="25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sz="1200" dirty="0">
                <a:solidFill>
                  <a:schemeClr val="accent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Três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Conferências temáticas sob o Slogan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«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 UM ELO COM MERCADOS DE EXCELÊNCIAS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1" algn="just">
              <a:lnSpc>
                <a:spcPct val="85000"/>
              </a:lnSpc>
            </a:pP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Conf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ê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nc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ia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I : 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PREFERENCIAL DA </a:t>
            </a:r>
            <a:r>
              <a:rPr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 </a:t>
            </a:r>
            <a:endParaRPr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1" algn="just">
              <a:lnSpc>
                <a:spcPct val="85000"/>
              </a:lnSpc>
            </a:pP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ê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nc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ia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II: 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PREFERENCIAL DOS ESTADOS UNIDOS DE AMÉRICA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 e </a:t>
            </a:r>
            <a:endParaRPr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1" algn="just">
              <a:lnSpc>
                <a:spcPct val="85000"/>
              </a:lnSpc>
            </a:pP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erência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III: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PREFERENCIAL DA UNIÃO EUROPEIA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25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Uma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Ronda / Rodada de Negócios, previamente programado, a realizar no dia 9 de Junho de 2021.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</a:p>
          <a:p>
            <a:pPr algn="just">
              <a:lnSpc>
                <a:spcPct val="25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Um Workshop Ecnómico subordinado ao tema: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BRASIL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: O Potencial e Oportunidade de Cooperação Técnica e Empresarial». Em cada edição do Fórum haverá um País especialmente convidado, na edição de 2021 é o Brasil.</a:t>
            </a:r>
            <a:endParaRPr lang="pt-PT" sz="12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  <a:p>
            <a:pPr algn="just">
              <a:lnSpc>
                <a:spcPct val="25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 fontAlgn="auto">
              <a:lnSpc>
                <a:spcPts val="11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Após as intervenções iniciais da </a:t>
            </a:r>
            <a:r>
              <a:rPr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Sessão</a:t>
            </a:r>
            <a:r>
              <a:rPr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de </a:t>
            </a:r>
            <a:r>
              <a:rPr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Abertura </a:t>
            </a: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do Fórum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, no dia 9 de Junho, terá lugar o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Workshop Ecnómico subordinado ao tema: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BRASIL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: O Potencial e Oportunidade de Cooperação Técnica e Empresarial». A sessão do dia 10 de Junho iniciar-se-á com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3 blocos de apresentações. Cada bloco será representado por 5 países membros da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CEDEAO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Cada bloco terá uma duração 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2 horas,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 cabendo a cada País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24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minutos para apresentar as oportunidades de negócio e de parcerias empresariais no respectivo mercado. </a:t>
            </a:r>
          </a:p>
          <a:p>
            <a:pPr algn="just">
              <a:lnSpc>
                <a:spcPct val="25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pt-PT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Um serviço personalizado, gerido através de uma plataforma web própria, será colocado permanentemente à disposição dos participantes, por forma a possibilitar o acesso, independentemente da localização geográfica dos interessados, antes, durante e depois do evento, quer as oportunidades de negócio, quer as oportunidades de parcerias empresariais e de investimentos, incluindo o acesso a uma base de dados multissectorial</a:t>
            </a: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</a:p>
          <a:p>
            <a:pPr algn="just">
              <a:lnSpc>
                <a:spcPct val="25000"/>
              </a:lnSpc>
              <a:spcBef>
                <a:spcPts val="0"/>
              </a:spcBef>
              <a:spcAft>
                <a:spcPts val="0"/>
              </a:spcAft>
            </a:pPr>
            <a:endParaRPr lang="pt-BR" alt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 documentação do </a:t>
            </a:r>
            <a:r>
              <a:rPr lang="pt-PT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«</a:t>
            </a:r>
            <a:r>
              <a:rPr lang="pt-BR" alt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ATLANTIC BUSINESS FORUM</a:t>
            </a:r>
            <a:r>
              <a:rPr lang="pt-PT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»</a:t>
            </a: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inclui, para além deste documento, os pacotes e as condições de participação, dois outros documentos: um documento específico relacionado com o funcionamento da </a:t>
            </a:r>
            <a:r>
              <a:rPr lang="pt-PT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«</a:t>
            </a:r>
            <a:r>
              <a:rPr lang="pt-PT" altLang="pt-BR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RONDA / </a:t>
            </a:r>
            <a:r>
              <a:rPr lang="pt-BR" alt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RODADA DE NEGÓCIOS</a:t>
            </a:r>
            <a:r>
              <a:rPr lang="pt-PT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»</a:t>
            </a: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d</a:t>
            </a:r>
            <a:r>
              <a:rPr lang="pt-PT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e</a:t>
            </a: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9 de junho de 2021 e uma apresentação do mercado da </a:t>
            </a:r>
            <a:r>
              <a:rPr lang="pt-BR" alt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CEDEAO </a:t>
            </a:r>
            <a:r>
              <a:rPr lang="pt-PT" altLang="pt-BR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(Visão do conjunto)</a:t>
            </a: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18" name="Imagem 17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35" y="1323340"/>
            <a:ext cx="3897630" cy="3858260"/>
          </a:xfrm>
          <a:prstGeom prst="rect">
            <a:avLst/>
          </a:prstGeom>
        </p:spPr>
      </p:pic>
      <p:sp>
        <p:nvSpPr>
          <p:cNvPr id="3" name="Rectangle 5"/>
          <p:cNvSpPr/>
          <p:nvPr/>
        </p:nvSpPr>
        <p:spPr>
          <a:xfrm>
            <a:off x="5935526" y="4432050"/>
            <a:ext cx="968704" cy="84031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i="1" dirty="0">
                <a:solidFill>
                  <a:srgbClr val="008080"/>
                </a:solidFill>
                <a:latin typeface="Arial Narrow" panose="020B0606020202030204" pitchFamily="34" charset="0"/>
              </a:rPr>
              <a:t>PLANO</a:t>
            </a:r>
          </a:p>
        </p:txBody>
      </p:sp>
      <p:sp>
        <p:nvSpPr>
          <p:cNvPr id="4" name="Right Arrow 6"/>
          <p:cNvSpPr/>
          <p:nvPr/>
        </p:nvSpPr>
        <p:spPr>
          <a:xfrm>
            <a:off x="6948946" y="4393950"/>
            <a:ext cx="445294" cy="891117"/>
          </a:xfrm>
          <a:prstGeom prst="rightArrow">
            <a:avLst/>
          </a:prstGeom>
          <a:solidFill>
            <a:srgbClr val="3EA4B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" name="Rectangle 7"/>
          <p:cNvSpPr/>
          <p:nvPr/>
        </p:nvSpPr>
        <p:spPr>
          <a:xfrm>
            <a:off x="7494773" y="3562264"/>
            <a:ext cx="1565672" cy="575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Focado nos negócios</a:t>
            </a:r>
            <a:endParaRPr lang="pt-PT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7487109" y="4182919"/>
            <a:ext cx="1565672" cy="575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Centrado nas oportunidades</a:t>
            </a:r>
            <a:endParaRPr lang="pt-PT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7479965" y="4842683"/>
            <a:ext cx="1565672" cy="575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Realista</a:t>
            </a:r>
            <a:endParaRPr lang="pt-PT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23"/>
          <p:cNvSpPr/>
          <p:nvPr/>
        </p:nvSpPr>
        <p:spPr>
          <a:xfrm>
            <a:off x="7495205" y="5507317"/>
            <a:ext cx="1565672" cy="575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Estratégico</a:t>
            </a:r>
            <a:endParaRPr lang="pt-PT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11726" y="4380616"/>
            <a:ext cx="1188244" cy="827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>
                <a:solidFill>
                  <a:schemeClr val="tx1"/>
                </a:solidFill>
                <a:sym typeface="+mn-ea"/>
              </a:rPr>
              <a:t>Acções</a:t>
            </a:r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17" name="Right Arrow 24"/>
          <p:cNvSpPr/>
          <p:nvPr/>
        </p:nvSpPr>
        <p:spPr>
          <a:xfrm>
            <a:off x="9070640" y="4349500"/>
            <a:ext cx="445294" cy="889000"/>
          </a:xfrm>
          <a:prstGeom prst="rightArrow">
            <a:avLst/>
          </a:prstGeom>
          <a:solidFill>
            <a:srgbClr val="3EA4B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7" name="Rectangle 25"/>
          <p:cNvSpPr/>
          <p:nvPr/>
        </p:nvSpPr>
        <p:spPr>
          <a:xfrm>
            <a:off x="10937177" y="4400301"/>
            <a:ext cx="1188244" cy="825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PT" sz="1400">
                <a:solidFill>
                  <a:schemeClr val="tx1"/>
                </a:solidFill>
                <a:sym typeface="+mn-ea"/>
              </a:rPr>
              <a:t>Resultados</a:t>
            </a:r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29" name="Right Arrow 26"/>
          <p:cNvSpPr/>
          <p:nvPr/>
        </p:nvSpPr>
        <p:spPr>
          <a:xfrm>
            <a:off x="10487359" y="4368550"/>
            <a:ext cx="445294" cy="891117"/>
          </a:xfrm>
          <a:prstGeom prst="rightArrow">
            <a:avLst/>
          </a:prstGeom>
          <a:solidFill>
            <a:srgbClr val="3EA4B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0" name="Rectangle 10"/>
          <p:cNvSpPr/>
          <p:nvPr/>
        </p:nvSpPr>
        <p:spPr>
          <a:xfrm>
            <a:off x="9721044" y="5342216"/>
            <a:ext cx="255984" cy="143086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ight Arrow 30"/>
          <p:cNvSpPr/>
          <p:nvPr/>
        </p:nvSpPr>
        <p:spPr>
          <a:xfrm rot="16200000">
            <a:off x="5698848" y="5763169"/>
            <a:ext cx="1405467" cy="5000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2" name="Rectangle 11"/>
          <p:cNvSpPr/>
          <p:nvPr/>
        </p:nvSpPr>
        <p:spPr>
          <a:xfrm>
            <a:off x="6286170" y="6386792"/>
            <a:ext cx="3684984" cy="448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Reavaliação</a:t>
            </a:r>
            <a:endParaRPr lang="pt-PT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Imagem 1" descr="logForu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39565" cy="2513330"/>
          </a:xfrm>
          <a:prstGeom prst="rect">
            <a:avLst/>
          </a:prstGeom>
        </p:spPr>
      </p:pic>
      <p:pic>
        <p:nvPicPr>
          <p:cNvPr id="11" name="Imagem 10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sp>
        <p:nvSpPr>
          <p:cNvPr id="19" name="TextBox 28"/>
          <p:cNvSpPr txBox="1"/>
          <p:nvPr/>
        </p:nvSpPr>
        <p:spPr>
          <a:xfrm>
            <a:off x="4656455" y="1256030"/>
            <a:ext cx="6859905" cy="230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Cabo Verde tem uma s</a:t>
            </a:r>
            <a:r>
              <a:rPr lang="pt-PT" altLang="pt-PT" sz="12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ituação geográfica privilegiada</a:t>
            </a:r>
            <a:r>
              <a:rPr lang="pt-PT" altLang="pt-PT" sz="12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na confluência de 3 continentes: Europa, África e América. Cabo Verde está a menos de 1 (uma) hora de voo do continente Africano; a menos de 3 (três) horas de voo do continente Europeu e a cerca de 4 (quatro) horas de voo do continente Americano. </a:t>
            </a:r>
            <a:endParaRPr lang="pt-PT" alt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Cabo Verde dispõe de legislação que acomodam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empresas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estabelecidas no Centro Internacional Industrial; no Centro Internacional de Comércio e no Centro Internacional de Prestação de Serviços,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desenvolvendo </a:t>
            </a:r>
            <a:r>
              <a:rPr 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actividades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industrias, 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exportação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e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reexportação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assim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como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prestação de serviços, beneficiando neste âmbito de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incentivos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especiais, quer a nível fiscal, quer a nível aduaneira, possibilitando assim que as indústrias e </a:t>
            </a:r>
            <a:r>
              <a:rPr lang="pt-PT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actividades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económicas, em geral, possam tirar partido de mercados relevantes em que Cabo Verde é parte integrante como é o caso da 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CEDEAO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, cerca de 400 milhões de consumidores, ou ainda, beneficiando de Acordos de Parcerias Especiais com a União Europeia (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SPG</a:t>
            </a:r>
            <a:r>
              <a:rPr lang="pt-PT" sz="1200" i="1" baseline="300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+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- Sistema de Preferências Generalizado) e com os Estados Unidos da América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(AGOA)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Exportar e reexportar a partir de Cabo Verde com base no conceito de Entreposto Comercial  a coberto da legislação que enquadre o Centro Internacional de Comércio constitui uma oportunidade que as empresas e as indústrias de qualquer País podem beneficiar com vantagens e segurança.</a:t>
            </a:r>
          </a:p>
        </p:txBody>
      </p:sp>
      <p:sp>
        <p:nvSpPr>
          <p:cNvPr id="16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4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127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6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5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71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Imagem 1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sp>
        <p:nvSpPr>
          <p:cNvPr id="101" name="CaixaDeTexto 67"/>
          <p:cNvSpPr txBox="1"/>
          <p:nvPr/>
        </p:nvSpPr>
        <p:spPr>
          <a:xfrm>
            <a:off x="9726930" y="3755390"/>
            <a:ext cx="246634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550" y="5633085"/>
            <a:ext cx="677545" cy="561975"/>
          </a:xfrm>
          <a:prstGeom prst="rect">
            <a:avLst/>
          </a:prstGeom>
        </p:spPr>
      </p:pic>
      <p:pic>
        <p:nvPicPr>
          <p:cNvPr id="4" name="Imagem 3" descr="logForu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139565" cy="2513330"/>
          </a:xfrm>
          <a:prstGeom prst="rect">
            <a:avLst/>
          </a:prstGeom>
        </p:spPr>
      </p:pic>
      <p:pic>
        <p:nvPicPr>
          <p:cNvPr id="10" name="Imagem 9" descr="LOGO-Paises ecowa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035" y="1750060"/>
            <a:ext cx="3897630" cy="385826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5902960" y="1961515"/>
            <a:ext cx="2929255" cy="375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Países membros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Países de língua francesa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Países de língua inglesa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Países de língua portuguesas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Moedas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Mercado regional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Area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PIB 2018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Importações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Exportações</a:t>
            </a:r>
            <a:endParaRPr lang="pt-PT" sz="1200" b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Taxa de crescimento</a:t>
            </a: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Objectivo de integração em todos os domínios: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713470" y="1964055"/>
            <a:ext cx="2484755" cy="442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:15;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8;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5;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2;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8;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400 milhões de consumidores; 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5.114.195  de Km2; 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629,5 biliões de dólares em 2018;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80,4 biliões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US dólares;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137 biliões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US dólares;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6.1 % em 2014;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4,2% em 2015;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3.1% em 2018;</a:t>
            </a:r>
          </a:p>
          <a:p>
            <a:pPr marL="0" lvl="1" algn="just" defTabSz="0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:Indústria;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Agricultura;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Ambiente;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Infraestructuras;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Saúde;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Educação;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Finanças;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Economia;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Moeda.</a:t>
            </a:r>
          </a:p>
          <a:p>
            <a:pPr marL="0" lvl="1" algn="just" defTabSz="0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960745" y="1497965"/>
            <a:ext cx="21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>
                <a:solidFill>
                  <a:srgbClr val="008CBA"/>
                </a:solidFill>
                <a:latin typeface="Arial Narrow" panose="020B0606020202030204" pitchFamily="34" charset="0"/>
              </a:rPr>
              <a:t>CEDEAO - EM NÚMERO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-508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6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6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71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Imagem 7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pic>
        <p:nvPicPr>
          <p:cNvPr id="2" name="Marcador de Posição de Conteúdo 1" descr="logForum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12" name="Imagem 11" descr="LOGO-Paises ecowa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6360" y="2037715"/>
            <a:ext cx="3897630" cy="3858260"/>
          </a:xfrm>
          <a:prstGeom prst="rect">
            <a:avLst/>
          </a:prstGeom>
        </p:spPr>
      </p:pic>
      <p:sp>
        <p:nvSpPr>
          <p:cNvPr id="17" name="CaixaDeTexto 67"/>
          <p:cNvSpPr txBox="1"/>
          <p:nvPr/>
        </p:nvSpPr>
        <p:spPr>
          <a:xfrm>
            <a:off x="9726930" y="3701415"/>
            <a:ext cx="246634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80" y="5579110"/>
            <a:ext cx="677545" cy="561975"/>
          </a:xfrm>
          <a:prstGeom prst="rect">
            <a:avLst/>
          </a:prstGeom>
        </p:spPr>
      </p:pic>
      <p:sp>
        <p:nvSpPr>
          <p:cNvPr id="3" name="TextBox 96"/>
          <p:cNvSpPr txBox="1"/>
          <p:nvPr/>
        </p:nvSpPr>
        <p:spPr>
          <a:xfrm>
            <a:off x="6207760" y="2249805"/>
            <a:ext cx="4015105" cy="1758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O projeto de integração monetária na </a:t>
            </a: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</a:rPr>
              <a:t>CEDEAO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 adevém de um interesse fundamental no contexto da globalização económica e financeiro. É assumido pelas autoridades regionais como uma etapa decisiva para uma integração efetiva na economia mundial.</a:t>
            </a:r>
          </a:p>
          <a:p>
            <a:pPr algn="just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Os desafios são expressos em termos de crescimento do comércio intra-regional, da construção de um espaço económico atraente e  macroeconómico estável.</a:t>
            </a:r>
          </a:p>
          <a:p>
            <a:pPr algn="just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aixaDeTexto 1"/>
          <p:cNvSpPr txBox="1"/>
          <p:nvPr/>
        </p:nvSpPr>
        <p:spPr>
          <a:xfrm>
            <a:off x="6304280" y="1832610"/>
            <a:ext cx="35718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rgbClr val="008CBA"/>
                </a:solidFill>
                <a:latin typeface="Arial Narrow" panose="020B0606020202030204" pitchFamily="34" charset="0"/>
              </a:rPr>
              <a:t>INTEGRAÇÃO MONETÁRIA NA  CEDEAO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7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71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Imagem 8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pic>
        <p:nvPicPr>
          <p:cNvPr id="2" name="Marcador de Posição de Conteúdo 1" descr="logForum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12" name="Imagem 11" descr="LOGO-Paises ecowa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675" y="2034540"/>
            <a:ext cx="3897630" cy="3858260"/>
          </a:xfrm>
          <a:prstGeom prst="rect">
            <a:avLst/>
          </a:prstGeom>
        </p:spPr>
      </p:pic>
      <p:sp>
        <p:nvSpPr>
          <p:cNvPr id="1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7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3" name="TextBox 96"/>
          <p:cNvSpPr txBox="1"/>
          <p:nvPr/>
        </p:nvSpPr>
        <p:spPr>
          <a:xfrm>
            <a:off x="5404765" y="1941303"/>
            <a:ext cx="3168352" cy="459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Fundação: 28 de Maio de 1975;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Área: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5.114.210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[ km2 ];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Nº de países: 15;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População: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387.510.869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[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estimativas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para 2019 ];</a:t>
            </a: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Utilizadores da Internet em 2000: </a:t>
            </a:r>
            <a:r>
              <a:rPr lang="pt-PT" sz="1200" i="1" smtClean="0">
                <a:solidFill>
                  <a:schemeClr val="tx1"/>
                </a:solidFill>
                <a:latin typeface="Arial Narrow" panose="020B0606020202030204" pitchFamily="34" charset="0"/>
              </a:rPr>
              <a:t>485.800</a:t>
            </a: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Utilizadores da Internet em 2019: </a:t>
            </a:r>
            <a:r>
              <a:rPr lang="pt-PT" sz="1200" i="1" smtClean="0">
                <a:solidFill>
                  <a:schemeClr val="tx1"/>
                </a:solidFill>
                <a:latin typeface="Arial Narrow" panose="020B0606020202030204" pitchFamily="34" charset="0"/>
              </a:rPr>
              <a:t>187.527.756</a:t>
            </a: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Comércio anual: 208,1 biliões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US dólares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Importações: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80,4 biliões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US dólares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Exportações: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137 biliões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US dólares;</a:t>
            </a: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Principais produtos exportados:</a:t>
            </a:r>
            <a:endParaRPr lang="pt-PT" sz="1200" b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Combustíveis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75%;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Cacau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alimentos derivados; 5%;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Pedras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preciosas: 3%;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Algodão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1%;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Frutas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comestíveis: 1%;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Borracha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1%;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Plásticos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1%;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Madeira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derivados: 1%;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Peixe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Mariscos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1%;</a:t>
            </a: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tx1"/>
                </a:solidFill>
                <a:latin typeface="Arial Narrow" panose="020B0606020202030204" pitchFamily="34" charset="0"/>
              </a:rPr>
              <a:t>Principais destinos das exportações: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Europa: 28%;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União Europeia: 23%;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Américas: 40%;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Ásia e Oceânia: 16%;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Próximo e Médio Oriente: 0,3%;</a:t>
            </a:r>
          </a:p>
        </p:txBody>
      </p:sp>
      <p:sp>
        <p:nvSpPr>
          <p:cNvPr id="4" name="TextBox 97"/>
          <p:cNvSpPr txBox="1"/>
          <p:nvPr/>
        </p:nvSpPr>
        <p:spPr>
          <a:xfrm>
            <a:off x="8581493" y="1962780"/>
            <a:ext cx="3437033" cy="44259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0">
              <a:lnSpc>
                <a:spcPts val="1300"/>
              </a:lnSpc>
            </a:pPr>
            <a:r>
              <a:rPr lang="pt-PT" sz="1200" b="1">
                <a:solidFill>
                  <a:schemeClr val="tx1"/>
                </a:solidFill>
                <a:latin typeface="Arial Narrow" panose="020B0606020202030204" pitchFamily="34" charset="0"/>
              </a:rPr>
              <a:t>Principais recursos naturais da CEDEAO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Pozolana;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Peixe;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Titânio;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Alumínio;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Diamantes;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Ouro; 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Madeira; 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Petróleo;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Gás natural; 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Minério de ferro;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Água;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Floresta;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Terras aráveis;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Fauna.</a:t>
            </a:r>
          </a:p>
          <a:p>
            <a:pPr marL="0" lvl="1" algn="just" defTabSz="0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tx1"/>
                </a:solidFill>
                <a:latin typeface="Arial Narrow" panose="020B0606020202030204" pitchFamily="34" charset="0"/>
              </a:rPr>
              <a:t>Sectores da CEDEAO: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Energia: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Infra-estrutura;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Tecnologias de Informação e Comunicações;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Comércio;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Indústria;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Água;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Agricultura e Ambiente;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Saúde;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Telecomunicações.</a:t>
            </a:r>
          </a:p>
        </p:txBody>
      </p:sp>
      <p:sp>
        <p:nvSpPr>
          <p:cNvPr id="5" name="CaixaDeTexto 1"/>
          <p:cNvSpPr txBox="1"/>
          <p:nvPr/>
        </p:nvSpPr>
        <p:spPr>
          <a:xfrm>
            <a:off x="5440398" y="1456144"/>
            <a:ext cx="435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rgbClr val="008CBA"/>
                </a:solidFill>
                <a:latin typeface="Arial Narrow" panose="020B0606020202030204" pitchFamily="34" charset="0"/>
              </a:rPr>
              <a:t>CEDEAO - UM ESPAÇO DE OPORTUNIDADES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Imagem 8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pic>
        <p:nvPicPr>
          <p:cNvPr id="11" name="Imagem 10" descr="LOGO-Paises ecowa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885" y="1993265"/>
            <a:ext cx="3897630" cy="3858260"/>
          </a:xfrm>
          <a:prstGeom prst="rect">
            <a:avLst/>
          </a:prstGeom>
        </p:spPr>
      </p:pic>
      <p:pic>
        <p:nvPicPr>
          <p:cNvPr id="8" name="Marcador de Posição de Conteúdo 7" descr="logForum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sp>
        <p:nvSpPr>
          <p:cNvPr id="1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8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6960" y="1849755"/>
            <a:ext cx="371602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0">
              <a:lnSpc>
                <a:spcPts val="1200"/>
              </a:lnSpc>
            </a:pPr>
            <a:r>
              <a:rPr lang="pt-PT" sz="1200" b="1" i="1" smtClean="0">
                <a:solidFill>
                  <a:schemeClr val="tx1"/>
                </a:solidFill>
                <a:latin typeface="Arial Narrow" panose="020B0606020202030204" pitchFamily="34" charset="0"/>
              </a:rPr>
              <a:t>Os 50 produtos mais importados </a:t>
            </a:r>
            <a:r>
              <a:rPr lang="pt-PT" sz="1200" b="1" i="1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pela</a:t>
            </a:r>
            <a:r>
              <a:rPr lang="pt-PT" sz="1200" b="1" i="1" smtClean="0">
                <a:solidFill>
                  <a:schemeClr val="tx1"/>
                </a:solidFill>
                <a:latin typeface="Arial Narrow" panose="020B0606020202030204" pitchFamily="34" charset="0"/>
              </a:rPr>
              <a:t> CEDEAO:</a:t>
            </a:r>
            <a:endParaRPr lang="pt-PT" sz="1200" b="1" i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Óleos de petróleo ou de minerais betuminosos;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Óleos brutos de petróleo, óleos de xistos, materiais em bruto;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Veículos automóveis para transporte de pessoas;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Arroz;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Produtos comestíveis e preparações;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Embarcações;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Equipamento de telecomunicação;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Veículos a motor para transporte de mercadorias;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Trigo e centeio em grão;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Máquinas para a construção civil;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Medicamentos (incluindo medicamentos veterinários);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Peixes frescos ou congelado;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Materiais de construção;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Açúcar, melaço e mel;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Tecidos de algodão;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Leite e produtos lácteos;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Geradores;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Motocicletas e velocípedes;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Automóveis;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Máquinas e aparelhos para as indústrias particulares;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Tubos e perfis ocos, acessórios de ferro e aço;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Pneus de borracha e câmaras-de-ar;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Barras de ferro e aço, cantoneiras, perfis 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secções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Metais comuns;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8473440" y="2109470"/>
            <a:ext cx="371602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Gorduras vegetais e óleos;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Papel e cartão;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Maquinaria e aparelhos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electrónicos;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Artigos de plástico;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Peças e acessórios dos veículos;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Máquinas de energia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eléctrica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componentes;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Fertilizantes;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Estruturas e peças de ferro, aço, alumínio;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Material impresso;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Bombas e compressores a gás e ventiladores;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Motores de combustão interna e peças;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Aparelhos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para circuitos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eléctricos, tabuleiros,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painéis;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Aparelhos de medição, análise e controle;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</a:t>
            </a:r>
            <a:r>
              <a:rPr lang="pt-PT" sz="1200">
                <a:solidFill>
                  <a:srgbClr val="008CBA"/>
                </a:solidFill>
                <a:latin typeface="Arial Narrow" panose="020B0606020202030204" pitchFamily="34" charset="0"/>
              </a:rPr>
              <a:t>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Polímeros de etileno, em formas primárias;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Laminados planos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ferro, aço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não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ligado e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não revestido;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Ferramentas mecânicas,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outras ferramentas;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Insecticidas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produtos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semelhantes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para venda a retalho;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Equipamentos de aquecimento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refrigeração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 acessórios;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Equipamentos para distribuição de energia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eléctrica;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Alumínio;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Aparelhos para canalizações, caldeiras, reservatórios, cubas;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Outras matérias plásticas em formas primárias;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Produtos diversos para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indústria química;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Máquinas de processamento de dados;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Mobiliário e peças;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Chapas, filmes, papel alumínio e lâminas de plástico.</a:t>
            </a:r>
          </a:p>
          <a:p>
            <a:pPr marL="0" lvl="1" algn="just" defTabSz="0">
              <a:lnSpc>
                <a:spcPts val="1200"/>
              </a:lnSpc>
            </a:pPr>
            <a:endParaRPr lang="en-US" sz="1200" b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en-US" sz="1200" b="1" i="1">
                <a:solidFill>
                  <a:schemeClr val="tx1"/>
                </a:solidFill>
                <a:latin typeface="Arial Narrow" panose="020B0606020202030204" pitchFamily="34" charset="0"/>
              </a:rPr>
              <a:t>Fonte</a:t>
            </a:r>
            <a:r>
              <a:rPr lang="en-US" sz="1200" i="1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US" sz="1200" i="1" err="1">
                <a:solidFill>
                  <a:schemeClr val="tx1"/>
                </a:solidFill>
                <a:latin typeface="Arial Narrow" panose="020B0606020202030204" pitchFamily="34" charset="0"/>
              </a:rPr>
              <a:t>UNCTADStat</a:t>
            </a:r>
            <a:r>
              <a:rPr lang="en-US" sz="120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CaixaDeTexto 8"/>
          <p:cNvSpPr txBox="1"/>
          <p:nvPr/>
        </p:nvSpPr>
        <p:spPr>
          <a:xfrm>
            <a:off x="4911443" y="1409023"/>
            <a:ext cx="4351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>
                <a:solidFill>
                  <a:srgbClr val="008CBA"/>
                </a:solidFill>
                <a:latin typeface="Arial Narrow" panose="020B0606020202030204" pitchFamily="34" charset="0"/>
              </a:rPr>
              <a:t>CEDEAO - UM ESPAÇO DE OPORTUNIDADES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ângulo 14"/>
          <p:cNvSpPr/>
          <p:nvPr/>
        </p:nvSpPr>
        <p:spPr>
          <a:xfrm>
            <a:off x="4060190" y="320040"/>
            <a:ext cx="6813550" cy="1132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cxnSp>
        <p:nvCxnSpPr>
          <p:cNvPr id="70" name="Conexão Reta 51"/>
          <p:cNvCxnSpPr/>
          <p:nvPr/>
        </p:nvCxnSpPr>
        <p:spPr>
          <a:xfrm>
            <a:off x="7195820" y="72961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xão Reta 52"/>
          <p:cNvCxnSpPr/>
          <p:nvPr/>
        </p:nvCxnSpPr>
        <p:spPr>
          <a:xfrm>
            <a:off x="4881880" y="73215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xão Reta 53"/>
          <p:cNvCxnSpPr/>
          <p:nvPr/>
        </p:nvCxnSpPr>
        <p:spPr>
          <a:xfrm>
            <a:off x="2597785" y="735330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xão Reta 54"/>
          <p:cNvCxnSpPr/>
          <p:nvPr/>
        </p:nvCxnSpPr>
        <p:spPr>
          <a:xfrm>
            <a:off x="270086" y="743374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lide Number Placeholder 6"/>
          <p:cNvSpPr txBox="1"/>
          <p:nvPr/>
        </p:nvSpPr>
        <p:spPr bwMode="auto">
          <a:xfrm>
            <a:off x="6233477" y="6491605"/>
            <a:ext cx="593725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pt-PT" sz="1000" dirty="0"/>
              <a:t>Page </a:t>
            </a:r>
            <a:fld id="{6B4155F8-E49E-4B59-B69C-02A46830878C}" type="slidenum">
              <a:rPr lang="fr-FR" altLang="pt-PT" sz="1000" b="1" i="1" u="sng" dirty="0"/>
              <a:t>9</a:t>
            </a:fld>
            <a:endParaRPr lang="fr-FR" altLang="pt-PT" sz="1000" b="1" i="1" u="sng" dirty="0"/>
          </a:p>
        </p:txBody>
      </p:sp>
      <p:pic>
        <p:nvPicPr>
          <p:cNvPr id="77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1425" y="598842"/>
            <a:ext cx="559402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Rectângulo 59"/>
          <p:cNvSpPr/>
          <p:nvPr/>
        </p:nvSpPr>
        <p:spPr>
          <a:xfrm>
            <a:off x="9051290" y="1875790"/>
            <a:ext cx="2084070" cy="119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79" name="Caixa de Texto 64"/>
          <p:cNvSpPr txBox="1"/>
          <p:nvPr/>
        </p:nvSpPr>
        <p:spPr>
          <a:xfrm>
            <a:off x="331257" y="710565"/>
            <a:ext cx="209529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Constituição.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O tratado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da constituição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da 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 EDEAO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foi aprovado a 28 de Maio de 1975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  <a:endParaRPr lang="pt-PT" altLang="en-US" sz="1000" dirty="0"/>
          </a:p>
        </p:txBody>
      </p:sp>
      <p:sp>
        <p:nvSpPr>
          <p:cNvPr id="80" name="Caixa de Texto 67"/>
          <p:cNvSpPr txBox="1"/>
          <p:nvPr/>
        </p:nvSpPr>
        <p:spPr>
          <a:xfrm>
            <a:off x="-8890" y="1947545"/>
            <a:ext cx="982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1975</a:t>
            </a:r>
          </a:p>
        </p:txBody>
      </p:sp>
      <p:sp>
        <p:nvSpPr>
          <p:cNvPr id="81" name="Caixa de Texto 73"/>
          <p:cNvSpPr txBox="1"/>
          <p:nvPr/>
        </p:nvSpPr>
        <p:spPr>
          <a:xfrm>
            <a:off x="2102908" y="1954107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1976</a:t>
            </a:r>
          </a:p>
        </p:txBody>
      </p:sp>
      <p:pic>
        <p:nvPicPr>
          <p:cNvPr id="82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306274" y="599053"/>
            <a:ext cx="559402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Caixa de Texto 75"/>
          <p:cNvSpPr txBox="1"/>
          <p:nvPr/>
        </p:nvSpPr>
        <p:spPr>
          <a:xfrm>
            <a:off x="2653030" y="716280"/>
            <a:ext cx="210185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100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Adesão de Cabo Verde.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Cabo Verde se tornou membro da CEDEAO em 1976, imediatamente após ter conquistado o estatuto do Estado Independente e Soberano a 5 de Julho de 1975.</a:t>
            </a:r>
            <a:endParaRPr lang="pt-PT" altLang="en-US" sz="1000" dirty="0"/>
          </a:p>
        </p:txBody>
      </p:sp>
      <p:sp>
        <p:nvSpPr>
          <p:cNvPr id="84" name="Caixa de Texto 76"/>
          <p:cNvSpPr txBox="1"/>
          <p:nvPr/>
        </p:nvSpPr>
        <p:spPr>
          <a:xfrm>
            <a:off x="4376420" y="195389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1979</a:t>
            </a:r>
          </a:p>
        </p:txBody>
      </p:sp>
      <p:pic>
        <p:nvPicPr>
          <p:cNvPr id="85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579574" y="566033"/>
            <a:ext cx="559402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Caixa de Texto 111"/>
          <p:cNvSpPr txBox="1"/>
          <p:nvPr/>
        </p:nvSpPr>
        <p:spPr>
          <a:xfrm>
            <a:off x="4918075" y="713740"/>
            <a:ext cx="199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Liberalização do Comércio </a:t>
            </a:r>
            <a:r>
              <a:rPr lang="pt-PT" sz="11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Externo.</a:t>
            </a: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Eliminação </a:t>
            </a:r>
            <a:r>
              <a:rPr lang="pt-PT" sz="1000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dos direitos aduaneiros sobre as importações e exportações e a abolição de barreiras não-tarifárias entre Estados-Membros, para p</a:t>
            </a:r>
            <a:r>
              <a:rPr lang="pt-PT" sz="10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rodutos agrícolas, artesanato e petróleo bruto.</a:t>
            </a:r>
            <a:endParaRPr lang="pt-PT" altLang="en-US" sz="10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Arial Narrow" panose="020B0606020202030204" pitchFamily="34" charset="0"/>
              <a:sym typeface="+mn-ea"/>
            </a:endParaRPr>
          </a:p>
        </p:txBody>
      </p:sp>
      <p:pic>
        <p:nvPicPr>
          <p:cNvPr id="87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915104" y="574288"/>
            <a:ext cx="559402" cy="559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Conexão Reta 116"/>
          <p:cNvCxnSpPr/>
          <p:nvPr/>
        </p:nvCxnSpPr>
        <p:spPr>
          <a:xfrm>
            <a:off x="6310636" y="284543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55348" y="2658993"/>
            <a:ext cx="508547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Caixa de Texto 118"/>
          <p:cNvSpPr txBox="1"/>
          <p:nvPr/>
        </p:nvSpPr>
        <p:spPr>
          <a:xfrm>
            <a:off x="6474767" y="2780665"/>
            <a:ext cx="161925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Acordo da </a:t>
            </a:r>
            <a:r>
              <a:rPr lang="pt-PT" sz="1100" b="1" i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ZMAO</a:t>
            </a:r>
            <a:r>
              <a:rPr lang="pt-PT" sz="1100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A 15 de Dezembro de 2000, em Bamako,  5 Chefes de Estados e de Governos assinam Acordo de ZMAO.</a:t>
            </a:r>
          </a:p>
        </p:txBody>
      </p:sp>
      <p:sp>
        <p:nvSpPr>
          <p:cNvPr id="91" name="Caixa de Texto 119"/>
          <p:cNvSpPr txBox="1"/>
          <p:nvPr/>
        </p:nvSpPr>
        <p:spPr>
          <a:xfrm>
            <a:off x="10418394" y="4055110"/>
            <a:ext cx="100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2001</a:t>
            </a:r>
          </a:p>
        </p:txBody>
      </p:sp>
      <p:sp>
        <p:nvSpPr>
          <p:cNvPr id="92" name="Caixa de Texto 120"/>
          <p:cNvSpPr txBox="1"/>
          <p:nvPr/>
        </p:nvSpPr>
        <p:spPr>
          <a:xfrm>
            <a:off x="7623743" y="4041775"/>
            <a:ext cx="100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2000</a:t>
            </a:r>
          </a:p>
        </p:txBody>
      </p:sp>
      <p:cxnSp>
        <p:nvCxnSpPr>
          <p:cNvPr id="93" name="Conexão Reta 121"/>
          <p:cNvCxnSpPr/>
          <p:nvPr/>
        </p:nvCxnSpPr>
        <p:spPr>
          <a:xfrm>
            <a:off x="8227685" y="2853690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961602" y="2657088"/>
            <a:ext cx="508547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Caixa de Texto 123"/>
          <p:cNvSpPr txBox="1"/>
          <p:nvPr/>
        </p:nvSpPr>
        <p:spPr>
          <a:xfrm>
            <a:off x="7371289" y="760342"/>
            <a:ext cx="1858645" cy="7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ts val="1100"/>
              </a:lnSpc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Moeda Única.</a:t>
            </a:r>
            <a:r>
              <a:rPr lang="pt-PT" sz="1000" b="1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Ideia da criação da moeda única da CEDEAO lançada pela Conferência dos Chefes de Estados e de Governos. Decisão A/Dec6/12/85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  <a:endParaRPr lang="en-GB" altLang="en-US" sz="10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sp>
        <p:nvSpPr>
          <p:cNvPr id="96" name="Caixa de Texto 124"/>
          <p:cNvSpPr txBox="1"/>
          <p:nvPr/>
        </p:nvSpPr>
        <p:spPr>
          <a:xfrm>
            <a:off x="5631129" y="4050030"/>
            <a:ext cx="100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2000</a:t>
            </a:r>
          </a:p>
        </p:txBody>
      </p:sp>
      <p:cxnSp>
        <p:nvCxnSpPr>
          <p:cNvPr id="97" name="Conexão Reta 125"/>
          <p:cNvCxnSpPr/>
          <p:nvPr/>
        </p:nvCxnSpPr>
        <p:spPr>
          <a:xfrm>
            <a:off x="4022096" y="2832100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66808" y="2676773"/>
            <a:ext cx="508547" cy="559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Conexão Reta 131"/>
          <p:cNvCxnSpPr/>
          <p:nvPr/>
        </p:nvCxnSpPr>
        <p:spPr>
          <a:xfrm>
            <a:off x="2118594" y="2829560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837878" y="2663438"/>
            <a:ext cx="559402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Caixa de Texto 133"/>
          <p:cNvSpPr txBox="1"/>
          <p:nvPr/>
        </p:nvSpPr>
        <p:spPr>
          <a:xfrm>
            <a:off x="4115682" y="2809453"/>
            <a:ext cx="210373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Declaração de Accra.</a:t>
            </a:r>
            <a:r>
              <a:rPr lang="pt-PT" sz="1000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A 30 de Abril Chefes de Estados e de Governos de 6 países Declaram a institucionalização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da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Zona Monetária da África de Oeste 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(ZMAO)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, no quadro do objectivo da zona monetária únicada d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a </a:t>
            </a:r>
            <a:r>
              <a:rPr lang="pt-PT" sz="1000" i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CEDEAO.</a:t>
            </a:r>
            <a:endParaRPr lang="en-GB" altLang="en-US" sz="10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sp>
        <p:nvSpPr>
          <p:cNvPr id="106" name="Caixa de Texto 134"/>
          <p:cNvSpPr txBox="1"/>
          <p:nvPr/>
        </p:nvSpPr>
        <p:spPr>
          <a:xfrm>
            <a:off x="574040" y="616902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2003</a:t>
            </a:r>
          </a:p>
        </p:txBody>
      </p:sp>
      <p:cxnSp>
        <p:nvCxnSpPr>
          <p:cNvPr id="107" name="Conexão Reta 136"/>
          <p:cNvCxnSpPr/>
          <p:nvPr/>
        </p:nvCxnSpPr>
        <p:spPr>
          <a:xfrm>
            <a:off x="1120775" y="495363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Lágrima 137"/>
          <p:cNvSpPr/>
          <p:nvPr/>
        </p:nvSpPr>
        <p:spPr>
          <a:xfrm rot="16200000" flipH="1">
            <a:off x="9896475" y="1940560"/>
            <a:ext cx="2120900" cy="2098040"/>
          </a:xfrm>
          <a:prstGeom prst="teardrop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09" name="Lágrima 138"/>
          <p:cNvSpPr/>
          <p:nvPr/>
        </p:nvSpPr>
        <p:spPr>
          <a:xfrm rot="5400000">
            <a:off x="66040" y="4102100"/>
            <a:ext cx="2128520" cy="1998980"/>
          </a:xfrm>
          <a:prstGeom prst="teardrop">
            <a:avLst>
              <a:gd name="adj" fmla="val 93765"/>
            </a:avLst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cxnSp>
        <p:nvCxnSpPr>
          <p:cNvPr id="142" name="Conexão Reta 139"/>
          <p:cNvCxnSpPr/>
          <p:nvPr/>
        </p:nvCxnSpPr>
        <p:spPr>
          <a:xfrm>
            <a:off x="8278623" y="4053840"/>
            <a:ext cx="2614468" cy="4445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ângulo 141"/>
          <p:cNvSpPr/>
          <p:nvPr/>
        </p:nvSpPr>
        <p:spPr>
          <a:xfrm>
            <a:off x="5821045" y="1884045"/>
            <a:ext cx="2084070" cy="1085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44" name="Rectângulo 142"/>
          <p:cNvSpPr/>
          <p:nvPr/>
        </p:nvSpPr>
        <p:spPr>
          <a:xfrm>
            <a:off x="12065" y="1875790"/>
            <a:ext cx="3475355" cy="119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145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8750" y="1809115"/>
            <a:ext cx="250825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Rectângulo 145"/>
          <p:cNvSpPr/>
          <p:nvPr/>
        </p:nvSpPr>
        <p:spPr>
          <a:xfrm>
            <a:off x="3423285" y="1875790"/>
            <a:ext cx="2438400" cy="119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147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54880" y="1825625"/>
            <a:ext cx="250825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Rectângulo 147"/>
          <p:cNvSpPr/>
          <p:nvPr/>
        </p:nvSpPr>
        <p:spPr>
          <a:xfrm>
            <a:off x="7891145" y="1881505"/>
            <a:ext cx="2084070" cy="113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149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066915" y="1812290"/>
            <a:ext cx="250825" cy="25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Conexão Reta 149"/>
          <p:cNvCxnSpPr/>
          <p:nvPr/>
        </p:nvCxnSpPr>
        <p:spPr>
          <a:xfrm>
            <a:off x="5782935" y="4047913"/>
            <a:ext cx="2454275" cy="0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xão Reta 150"/>
          <p:cNvCxnSpPr/>
          <p:nvPr/>
        </p:nvCxnSpPr>
        <p:spPr>
          <a:xfrm>
            <a:off x="3579711" y="4043045"/>
            <a:ext cx="2231159" cy="0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xão Reta 151"/>
          <p:cNvCxnSpPr/>
          <p:nvPr/>
        </p:nvCxnSpPr>
        <p:spPr>
          <a:xfrm>
            <a:off x="1149350" y="4043045"/>
            <a:ext cx="2454275" cy="0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xão Reta 152"/>
          <p:cNvCxnSpPr/>
          <p:nvPr/>
        </p:nvCxnSpPr>
        <p:spPr>
          <a:xfrm>
            <a:off x="981075" y="6165215"/>
            <a:ext cx="2454275" cy="0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xão Reta 153"/>
          <p:cNvCxnSpPr/>
          <p:nvPr/>
        </p:nvCxnSpPr>
        <p:spPr>
          <a:xfrm>
            <a:off x="3387725" y="6165215"/>
            <a:ext cx="2454275" cy="0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xão Reta 154"/>
          <p:cNvCxnSpPr/>
          <p:nvPr/>
        </p:nvCxnSpPr>
        <p:spPr>
          <a:xfrm flipV="1">
            <a:off x="5840095" y="6184265"/>
            <a:ext cx="2555240" cy="1905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908290" y="6052185"/>
            <a:ext cx="250825" cy="25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Conexão Reta 156"/>
          <p:cNvCxnSpPr/>
          <p:nvPr/>
        </p:nvCxnSpPr>
        <p:spPr>
          <a:xfrm>
            <a:off x="8345805" y="6181725"/>
            <a:ext cx="2722245" cy="8890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472055" y="1807210"/>
            <a:ext cx="250825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115261" y="3928110"/>
            <a:ext cx="228023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213452" y="3925570"/>
            <a:ext cx="228023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904592" y="3912235"/>
            <a:ext cx="228023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02665" y="6044565"/>
            <a:ext cx="250825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Rectângulo 166"/>
          <p:cNvSpPr/>
          <p:nvPr/>
        </p:nvSpPr>
        <p:spPr>
          <a:xfrm>
            <a:off x="1253490" y="4091305"/>
            <a:ext cx="1964055" cy="200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185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40059" y="4788148"/>
            <a:ext cx="559402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Caixa de Texto 168"/>
          <p:cNvSpPr txBox="1"/>
          <p:nvPr/>
        </p:nvSpPr>
        <p:spPr>
          <a:xfrm>
            <a:off x="1639807" y="4025900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1990</a:t>
            </a:r>
            <a:endParaRPr lang="pt-PT" altLang="en-US" sz="2800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  <p:sp>
        <p:nvSpPr>
          <p:cNvPr id="187" name="Caixa de Texto 169"/>
          <p:cNvSpPr txBox="1"/>
          <p:nvPr/>
        </p:nvSpPr>
        <p:spPr>
          <a:xfrm>
            <a:off x="3532255" y="4036695"/>
            <a:ext cx="100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1999</a:t>
            </a:r>
          </a:p>
        </p:txBody>
      </p:sp>
      <p:sp>
        <p:nvSpPr>
          <p:cNvPr id="188" name="Rectângulo 170"/>
          <p:cNvSpPr/>
          <p:nvPr/>
        </p:nvSpPr>
        <p:spPr>
          <a:xfrm>
            <a:off x="8883015" y="1984375"/>
            <a:ext cx="2128520" cy="1990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89" name="Caixa de Texto 171"/>
          <p:cNvSpPr txBox="1"/>
          <p:nvPr/>
        </p:nvSpPr>
        <p:spPr>
          <a:xfrm>
            <a:off x="9024620" y="194119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1987</a:t>
            </a:r>
            <a:endParaRPr lang="pt-PT" altLang="en-US" sz="2800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  <p:cxnSp>
        <p:nvCxnSpPr>
          <p:cNvPr id="190" name="Conexão Reta 173"/>
          <p:cNvCxnSpPr/>
          <p:nvPr/>
        </p:nvCxnSpPr>
        <p:spPr>
          <a:xfrm>
            <a:off x="10923911" y="283273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57828" y="2688203"/>
            <a:ext cx="508547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CaixaDeTexto 6"/>
          <p:cNvSpPr txBox="1">
            <a:spLocks noChangeArrowheads="1"/>
          </p:cNvSpPr>
          <p:nvPr/>
        </p:nvSpPr>
        <p:spPr bwMode="auto">
          <a:xfrm>
            <a:off x="3699510" y="304165"/>
            <a:ext cx="458978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ALGUMAS DAS ETAPAS DE INTEGRAÇÃO REGIONAL</a:t>
            </a:r>
          </a:p>
        </p:txBody>
      </p:sp>
      <p:cxnSp>
        <p:nvCxnSpPr>
          <p:cNvPr id="193" name="Conexão Reta 176"/>
          <p:cNvCxnSpPr/>
          <p:nvPr/>
        </p:nvCxnSpPr>
        <p:spPr>
          <a:xfrm>
            <a:off x="3443605" y="494728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162889" y="4810373"/>
            <a:ext cx="559402" cy="559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Conexão Reta 178"/>
          <p:cNvCxnSpPr/>
          <p:nvPr/>
        </p:nvCxnSpPr>
        <p:spPr>
          <a:xfrm>
            <a:off x="5742940" y="497903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6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462224" y="4802118"/>
            <a:ext cx="559402" cy="559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Conexão Reta 180"/>
          <p:cNvCxnSpPr/>
          <p:nvPr/>
        </p:nvCxnSpPr>
        <p:spPr>
          <a:xfrm>
            <a:off x="8033385" y="497268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8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752669" y="4817358"/>
            <a:ext cx="559402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Caixa de Texto 182"/>
          <p:cNvSpPr txBox="1"/>
          <p:nvPr/>
        </p:nvSpPr>
        <p:spPr>
          <a:xfrm>
            <a:off x="10220325" y="618172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2013</a:t>
            </a:r>
          </a:p>
        </p:txBody>
      </p:sp>
      <p:sp>
        <p:nvSpPr>
          <p:cNvPr id="200" name="Caixa de Texto 183"/>
          <p:cNvSpPr txBox="1"/>
          <p:nvPr/>
        </p:nvSpPr>
        <p:spPr>
          <a:xfrm>
            <a:off x="1196340" y="4911725"/>
            <a:ext cx="1587500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ts val="1100"/>
              </a:lnSpc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Livre circulação de pessoas.</a:t>
            </a:r>
            <a:r>
              <a:rPr lang="pt-PT" sz="1000" b="1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Reconhecimento do direito de livre circulação de pessoas e do trabalho na </a:t>
            </a:r>
            <a:r>
              <a:rPr lang="pt-PT" sz="1000" i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  <a:endParaRPr lang="en-GB" altLang="en-US" sz="10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sp>
        <p:nvSpPr>
          <p:cNvPr id="201" name="Caixa de Texto 184"/>
          <p:cNvSpPr txBox="1"/>
          <p:nvPr/>
        </p:nvSpPr>
        <p:spPr>
          <a:xfrm>
            <a:off x="3531447" y="4909820"/>
            <a:ext cx="1719368" cy="7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ts val="1100"/>
              </a:lnSpc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Livre circulação Efectiva.</a:t>
            </a:r>
            <a:r>
              <a:rPr lang="pt-PT" sz="1000" b="1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Livre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circulação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efectiva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sem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visto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dentro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da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região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, para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os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cidadãos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da </a:t>
            </a:r>
            <a:r>
              <a:rPr lang="en-GB" sz="1000" i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limitado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a 90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dias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  <a:endParaRPr lang="en-GB" altLang="en-US" sz="10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sp>
        <p:nvSpPr>
          <p:cNvPr id="202" name="Caixa de Texto 185"/>
          <p:cNvSpPr txBox="1"/>
          <p:nvPr/>
        </p:nvSpPr>
        <p:spPr>
          <a:xfrm>
            <a:off x="2939415" y="618172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2006</a:t>
            </a:r>
          </a:p>
        </p:txBody>
      </p:sp>
      <p:pic>
        <p:nvPicPr>
          <p:cNvPr id="203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25495" y="6042025"/>
            <a:ext cx="250825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619750" y="6060440"/>
            <a:ext cx="250825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Caixa de Texto 188"/>
          <p:cNvSpPr txBox="1"/>
          <p:nvPr/>
        </p:nvSpPr>
        <p:spPr>
          <a:xfrm>
            <a:off x="9586592" y="726474"/>
            <a:ext cx="1459230" cy="65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ts val="1100"/>
              </a:lnSpc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Cooperação monetária</a:t>
            </a:r>
            <a:r>
              <a:rPr lang="pt-PT" sz="1000" b="1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Adopção de um Programa de Cooperação Monetária da 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(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PCMC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)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  <a:endParaRPr lang="en-GB" altLang="en-US" sz="10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sp>
        <p:nvSpPr>
          <p:cNvPr id="206" name="Caixa de Texto 189"/>
          <p:cNvSpPr txBox="1"/>
          <p:nvPr/>
        </p:nvSpPr>
        <p:spPr>
          <a:xfrm>
            <a:off x="8482753" y="2817920"/>
            <a:ext cx="232107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Macanismo de </a:t>
            </a:r>
            <a:r>
              <a:rPr lang="pt-PT" sz="11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supervisão.</a:t>
            </a:r>
            <a:r>
              <a:rPr lang="pt-PT" sz="1100" b="1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pt-PT" sz="1000" dirty="0" smtClean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Adopção </a:t>
            </a:r>
            <a:r>
              <a:rPr lang="pt-PT" sz="1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de um mecanismo de Supervisão Multilaral  no contexto da coordenação de políticas económicas e financeiras dos Estados membros como condição prévia à criação da União Económica e Monetária (Decisão A (Déc/7/12/01)).</a:t>
            </a:r>
            <a:endParaRPr lang="pt-PT" altLang="en-US" sz="10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sp>
        <p:nvSpPr>
          <p:cNvPr id="207" name="Caixa de Texto 191"/>
          <p:cNvSpPr txBox="1"/>
          <p:nvPr/>
        </p:nvSpPr>
        <p:spPr>
          <a:xfrm>
            <a:off x="2302112" y="2809046"/>
            <a:ext cx="16937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Critérios de Convergência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 Adopção de critérios de  Convergência Macroeconómica da </a:t>
            </a:r>
            <a:r>
              <a:rPr lang="pt-PT" sz="1000" i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</a:p>
        </p:txBody>
      </p:sp>
      <p:cxnSp>
        <p:nvCxnSpPr>
          <p:cNvPr id="208" name="Conexão Reta 192"/>
          <p:cNvCxnSpPr/>
          <p:nvPr/>
        </p:nvCxnSpPr>
        <p:spPr>
          <a:xfrm>
            <a:off x="10337165" y="5003800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056449" y="4797673"/>
            <a:ext cx="559402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Caixa de Texto 195"/>
          <p:cNvSpPr txBox="1"/>
          <p:nvPr/>
        </p:nvSpPr>
        <p:spPr>
          <a:xfrm>
            <a:off x="10404475" y="4915535"/>
            <a:ext cx="1510030" cy="10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ts val="1100"/>
              </a:lnSpc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Zona de livre troca.</a:t>
            </a:r>
            <a:r>
              <a:rPr lang="pt-PT" sz="1000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Uma zona de livre troca é criada com adopção da Tarifa Exterior Comum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(TEC) da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CEDEAO a 25 de Outubro 2013 em Dakar, aplicável a partir de Janeiro de 2015</a:t>
            </a:r>
            <a:r>
              <a:rPr lang="en-GB" sz="1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  <a:endParaRPr lang="en-GB" altLang="en-US" sz="10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cxnSp>
        <p:nvCxnSpPr>
          <p:cNvPr id="211" name="Conexão Reta 197"/>
          <p:cNvCxnSpPr/>
          <p:nvPr/>
        </p:nvCxnSpPr>
        <p:spPr>
          <a:xfrm>
            <a:off x="9486900" y="72453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2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206184" y="569208"/>
            <a:ext cx="559402" cy="55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357995" y="1807210"/>
            <a:ext cx="250825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Caixa de Texto 200"/>
          <p:cNvSpPr txBox="1"/>
          <p:nvPr/>
        </p:nvSpPr>
        <p:spPr>
          <a:xfrm>
            <a:off x="6691209" y="194627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1983</a:t>
            </a:r>
            <a:endParaRPr lang="pt-PT" altLang="en-US" sz="2800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  <p:sp>
        <p:nvSpPr>
          <p:cNvPr id="215" name="Caixa de Texto 201"/>
          <p:cNvSpPr txBox="1"/>
          <p:nvPr/>
        </p:nvSpPr>
        <p:spPr>
          <a:xfrm>
            <a:off x="77588" y="2797588"/>
            <a:ext cx="19939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Liberalização do Comércio </a:t>
            </a:r>
            <a:r>
              <a:rPr lang="pt-PT" sz="11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Externo.</a:t>
            </a: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Eliminação </a:t>
            </a:r>
            <a:r>
              <a:rPr lang="pt-PT" sz="1000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dos direitos aduaneiros sobre as importações e exportações e a abolição de barreiras não-tarifárias entre Estados-Membros</a:t>
            </a:r>
            <a:r>
              <a:rPr lang="pt-PT" sz="1000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, </a:t>
            </a:r>
            <a:r>
              <a:rPr lang="pt-PT" sz="1000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produtos </a:t>
            </a:r>
            <a:r>
              <a:rPr lang="pt-PT" sz="10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industriais.</a:t>
            </a:r>
            <a:endParaRPr lang="pt-PT" altLang="en-US" sz="10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10540365" y="1978025"/>
            <a:ext cx="762000" cy="593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217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000484" y="3898900"/>
            <a:ext cx="250825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808312" y="3930650"/>
            <a:ext cx="228023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Caixa de Texto 204"/>
          <p:cNvSpPr txBox="1"/>
          <p:nvPr/>
        </p:nvSpPr>
        <p:spPr>
          <a:xfrm>
            <a:off x="5250815" y="617664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2007</a:t>
            </a:r>
          </a:p>
        </p:txBody>
      </p:sp>
      <p:sp>
        <p:nvSpPr>
          <p:cNvPr id="220" name="Caixa de Texto 205"/>
          <p:cNvSpPr txBox="1"/>
          <p:nvPr/>
        </p:nvSpPr>
        <p:spPr>
          <a:xfrm>
            <a:off x="5796915" y="4909820"/>
            <a:ext cx="1579245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Visão 2020.</a:t>
            </a:r>
            <a:endParaRPr lang="pt-PT" sz="1100" b="1" dirty="0">
              <a:solidFill>
                <a:srgbClr val="00B0F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1111250">
              <a:lnSpc>
                <a:spcPts val="1100"/>
              </a:lnSpc>
              <a:defRPr/>
            </a:pPr>
            <a:r>
              <a:rPr lang="pt-PT" sz="1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 adopção dos princípios constitutivos, que consiste na conversão </a:t>
            </a:r>
            <a:r>
              <a:rPr lang="pt-PT" sz="1000" dirty="0" smtClean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de uma </a:t>
            </a:r>
            <a:r>
              <a:rPr lang="pt-PT" sz="1000" i="1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CEDEAO</a:t>
            </a:r>
            <a:r>
              <a:rPr lang="pt-PT" sz="1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de Estados </a:t>
            </a:r>
            <a:r>
              <a:rPr lang="pt-PT" sz="1000" dirty="0" smtClean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para uma </a:t>
            </a:r>
            <a:r>
              <a:rPr lang="pt-PT" sz="1000" i="1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CEDEAO</a:t>
            </a:r>
            <a:r>
              <a:rPr lang="pt-PT" sz="1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dos cidadãos.</a:t>
            </a:r>
            <a:endParaRPr lang="pt-PT" altLang="en-US" sz="10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pic>
        <p:nvPicPr>
          <p:cNvPr id="221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225405" y="6055360"/>
            <a:ext cx="250825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Caixa de Texto 206"/>
          <p:cNvSpPr txBox="1"/>
          <p:nvPr/>
        </p:nvSpPr>
        <p:spPr>
          <a:xfrm>
            <a:off x="7572375" y="618172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2009</a:t>
            </a:r>
          </a:p>
        </p:txBody>
      </p:sp>
      <p:sp>
        <p:nvSpPr>
          <p:cNvPr id="223" name="Caixa de Texto 207"/>
          <p:cNvSpPr txBox="1"/>
          <p:nvPr/>
        </p:nvSpPr>
        <p:spPr>
          <a:xfrm>
            <a:off x="8110855" y="4914265"/>
            <a:ext cx="210947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Moéda Única da </a:t>
            </a:r>
            <a:r>
              <a:rPr lang="pt-PT" sz="1100" b="1" i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 </a:t>
            </a:r>
            <a:r>
              <a:rPr lang="pt-PT" sz="1100" b="1" i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[ ECO ]</a:t>
            </a:r>
            <a:r>
              <a:rPr lang="pt-PT" sz="1000" b="1" i="1" dirty="0"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.</a:t>
            </a:r>
          </a:p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Adopção pelo Conselho de Convergência da </a:t>
            </a:r>
            <a:r>
              <a:rPr lang="pt-PT" sz="1000" i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, em 25 de Maio de 2009, de «feuille de route» para o  programa da Moéda Única da </a:t>
            </a:r>
            <a:r>
              <a:rPr lang="pt-PT" sz="1000" i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 </a:t>
            </a:r>
            <a:r>
              <a:rPr lang="pt-PT" sz="1000" i="1" dirty="0"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[ </a:t>
            </a:r>
            <a:r>
              <a:rPr lang="pt-PT" sz="1000" b="1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ECO</a:t>
            </a:r>
            <a:r>
              <a:rPr lang="pt-PT" sz="1000" b="1" i="1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i="1" dirty="0"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] em 2020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</a:p>
        </p:txBody>
      </p:sp>
      <p:pic>
        <p:nvPicPr>
          <p:cNvPr id="224" name="Imagem 2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665" y="-2540"/>
            <a:ext cx="591820" cy="490855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>
            <a:off x="10784867" y="6623043"/>
            <a:ext cx="1385514" cy="20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800" b="1" i="1" dirty="0">
                <a:solidFill>
                  <a:srgbClr val="3EA4BA"/>
                </a:solidFill>
                <a:latin typeface="Arial Narrow" panose="020B0606020202030204" pitchFamily="34" charset="0"/>
              </a:rPr>
              <a:t>Ref.E-EICV.01/2021/VD-E.01</a:t>
            </a:r>
            <a:r>
              <a:rPr lang="fr-FR" sz="800" dirty="0">
                <a:latin typeface="Arial Narrow" panose="020B0606020202030204" pitchFamily="34" charset="0"/>
              </a:rPr>
              <a:t> </a:t>
            </a:r>
            <a:endParaRPr lang="pt-PT" sz="800" dirty="0">
              <a:latin typeface="Arial Narrow" panose="020B0606020202030204" pitchFamily="34" charset="0"/>
            </a:endParaRPr>
          </a:p>
        </p:txBody>
      </p:sp>
      <p:pic>
        <p:nvPicPr>
          <p:cNvPr id="226" name="Imagem 1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1" y="153264"/>
            <a:ext cx="2349938" cy="51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402</TotalTime>
  <Words>5808</Words>
  <Application>Microsoft Office PowerPoint</Application>
  <PresentationFormat>Custom</PresentationFormat>
  <Paragraphs>1862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Teresa</cp:lastModifiedBy>
  <cp:revision>1295</cp:revision>
  <dcterms:created xsi:type="dcterms:W3CDTF">2019-09-10T11:20:00Z</dcterms:created>
  <dcterms:modified xsi:type="dcterms:W3CDTF">2021-02-03T10:09:26Z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2070-11.2.0.9684</vt:lpwstr>
  </property>
</Properties>
</file>