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60" r:id="rId3"/>
    <p:sldId id="307" r:id="rId4"/>
    <p:sldId id="263" r:id="rId5"/>
    <p:sldId id="258" r:id="rId6"/>
    <p:sldId id="311" r:id="rId7"/>
    <p:sldId id="309" r:id="rId8"/>
    <p:sldId id="262" r:id="rId9"/>
    <p:sldId id="346" r:id="rId10"/>
    <p:sldId id="273" r:id="rId11"/>
    <p:sldId id="276" r:id="rId12"/>
    <p:sldId id="274" r:id="rId13"/>
    <p:sldId id="290" r:id="rId14"/>
    <p:sldId id="291" r:id="rId15"/>
    <p:sldId id="292" r:id="rId16"/>
    <p:sldId id="293" r:id="rId17"/>
    <p:sldId id="268" r:id="rId18"/>
    <p:sldId id="275" r:id="rId19"/>
    <p:sldId id="257" r:id="rId20"/>
    <p:sldId id="269" r:id="rId21"/>
    <p:sldId id="295" r:id="rId22"/>
    <p:sldId id="294" r:id="rId23"/>
    <p:sldId id="335" r:id="rId24"/>
    <p:sldId id="277" r:id="rId25"/>
    <p:sldId id="34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B2"/>
    <a:srgbClr val="008CBA"/>
    <a:srgbClr val="FFFFFF"/>
    <a:srgbClr val="416D12"/>
    <a:srgbClr val="C7F3F3"/>
    <a:srgbClr val="3EA4B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706" autoAdjust="0"/>
    <p:restoredTop sz="94660"/>
  </p:normalViewPr>
  <p:slideViewPr>
    <p:cSldViewPr snapToGrid="0">
      <p:cViewPr>
        <p:scale>
          <a:sx n="80" d="100"/>
          <a:sy n="80" d="100"/>
        </p:scale>
        <p:origin x="-437" y="624"/>
      </p:cViewPr>
      <p:guideLst>
        <p:guide orient="horz" pos="2250"/>
        <p:guide pos="38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29-12-2020</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109095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29-12-2020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29-12-2020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29-12-2020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29-12-2020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29-12-2020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29-12-2020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29-12-2020</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29-12-2020</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29-12-2020</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29-12-2020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29-12-2020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29-12-2020</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jpe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3.jpe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0" y="23304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27" name="CaixaDeTexto 53"/>
          <p:cNvSpPr txBox="1"/>
          <p:nvPr/>
        </p:nvSpPr>
        <p:spPr>
          <a:xfrm>
            <a:off x="10052685" y="4747895"/>
            <a:ext cx="2118995" cy="1076325"/>
          </a:xfrm>
          <a:prstGeom prst="rect">
            <a:avLst/>
          </a:prstGeom>
          <a:noFill/>
        </p:spPr>
        <p:txBody>
          <a:bodyPr wrap="square" rtlCol="0">
            <a:spAutoFit/>
          </a:bodyPr>
          <a:lstStyle/>
          <a:p>
            <a:r>
              <a:rPr lang="en-US" sz="1600" b="1" i="1" dirty="0" smtClean="0">
                <a:solidFill>
                  <a:srgbClr val="3EA4BA"/>
                </a:solidFill>
              </a:rPr>
              <a:t>BUSINESS FORUM</a:t>
            </a:r>
            <a:endParaRPr lang="en-US" sz="1600" b="1" i="1" dirty="0">
              <a:solidFill>
                <a:srgbClr val="3EA4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altLang="en-US" sz="1200" dirty="0" smtClean="0">
                <a:latin typeface="Arial Narrow" panose="020B0606020202030204" pitchFamily="34" charset="0"/>
              </a:rPr>
              <a:t>i</a:t>
            </a:r>
            <a:r>
              <a:rPr lang="en-US" sz="1200" dirty="0" smtClean="0">
                <a:latin typeface="Arial Narrow" panose="020B0606020202030204" pitchFamily="34" charset="0"/>
              </a:rPr>
              <a:t>nfo@atlanticbusiness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endParaRPr lang="en-US" sz="1200" dirty="0">
              <a:latin typeface="Arial Narrow" panose="020B0606020202030204" pitchFamily="34" charset="0"/>
            </a:endParaRPr>
          </a:p>
        </p:txBody>
      </p:sp>
      <p:pic>
        <p:nvPicPr>
          <p:cNvPr id="2"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pic>
        <p:nvPicPr>
          <p:cNvPr id="6" name="Imagem 5" descr="logForum"/>
          <p:cNvPicPr>
            <a:picLocks noChangeAspect="1"/>
          </p:cNvPicPr>
          <p:nvPr/>
        </p:nvPicPr>
        <p:blipFill>
          <a:blip r:embed="rId3"/>
          <a:stretch>
            <a:fillRect/>
          </a:stretch>
        </p:blipFill>
        <p:spPr>
          <a:xfrm>
            <a:off x="0" y="0"/>
            <a:ext cx="4139565" cy="2513330"/>
          </a:xfrm>
          <a:prstGeom prst="rect">
            <a:avLst/>
          </a:prstGeom>
        </p:spPr>
      </p:pic>
      <p:pic>
        <p:nvPicPr>
          <p:cNvPr id="27" name="Imagem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2215" y="5824220"/>
            <a:ext cx="677545" cy="561975"/>
          </a:xfrm>
          <a:prstGeom prst="rect">
            <a:avLst/>
          </a:prstGeom>
        </p:spPr>
      </p:pic>
      <p:pic>
        <p:nvPicPr>
          <p:cNvPr id="12" name="Imagem 11" descr="logo"/>
          <p:cNvPicPr>
            <a:picLocks noChangeAspect="1"/>
          </p:cNvPicPr>
          <p:nvPr/>
        </p:nvPicPr>
        <p:blipFill>
          <a:blip r:embed="rId5"/>
          <a:stretch>
            <a:fillRect/>
          </a:stretch>
        </p:blipFill>
        <p:spPr>
          <a:xfrm>
            <a:off x="8018145" y="30480"/>
            <a:ext cx="4163060" cy="913765"/>
          </a:xfrm>
          <a:prstGeom prst="rect">
            <a:avLst/>
          </a:prstGeom>
        </p:spPr>
      </p:pic>
      <p:sp>
        <p:nvSpPr>
          <p:cNvPr id="15" name="Caixa de Texto 14"/>
          <p:cNvSpPr txBox="1"/>
          <p:nvPr/>
        </p:nvSpPr>
        <p:spPr>
          <a:xfrm>
            <a:off x="10184130" y="977900"/>
            <a:ext cx="1962785" cy="275590"/>
          </a:xfrm>
          <a:prstGeom prst="rect">
            <a:avLst/>
          </a:prstGeom>
          <a:noFill/>
        </p:spPr>
        <p:txBody>
          <a:bodyPr wrap="square" rtlCol="0">
            <a:spAutoFit/>
          </a:bodyPr>
          <a:lstStyle/>
          <a:p>
            <a:r>
              <a:rPr lang="pt-PT" sz="1200" i="1" dirty="0" smtClean="0">
                <a:solidFill>
                  <a:schemeClr val="accent5">
                    <a:lumMod val="90000"/>
                  </a:schemeClr>
                </a:solidFill>
                <a:latin typeface="Arial Narrow" panose="020B0606020202030204" pitchFamily="34" charset="0"/>
                <a:sym typeface="+mn-ea"/>
              </a:rPr>
              <a:t>www.atlanticbusinessforum.com</a:t>
            </a:r>
            <a:endParaRPr lang="pt-PT" altLang="en-US" sz="1200" i="1" dirty="0" smtClean="0">
              <a:solidFill>
                <a:schemeClr val="accent5">
                  <a:lumMod val="90000"/>
                </a:schemeClr>
              </a:solidFill>
              <a:latin typeface="Arial Narrow" panose="020B0606020202030204" pitchFamily="34" charset="0"/>
              <a:sym typeface="+mn-ea"/>
            </a:endParaRPr>
          </a:p>
        </p:txBody>
      </p:sp>
      <p:pic>
        <p:nvPicPr>
          <p:cNvPr id="16" name="Imagem 15" descr="map"/>
          <p:cNvPicPr>
            <a:picLocks noChangeAspect="1"/>
          </p:cNvPicPr>
          <p:nvPr/>
        </p:nvPicPr>
        <p:blipFill>
          <a:blip r:embed="rId6"/>
          <a:stretch>
            <a:fillRect/>
          </a:stretch>
        </p:blipFill>
        <p:spPr>
          <a:xfrm>
            <a:off x="7871460" y="1736725"/>
            <a:ext cx="4300220" cy="2305050"/>
          </a:xfrm>
          <a:prstGeom prst="rect">
            <a:avLst/>
          </a:prstGeom>
        </p:spPr>
      </p:pic>
      <p:pic>
        <p:nvPicPr>
          <p:cNvPr id="11" name="Imagem 10" descr="LOGO-Paises ecowas"/>
          <p:cNvPicPr>
            <a:picLocks noChangeAspect="1"/>
          </p:cNvPicPr>
          <p:nvPr/>
        </p:nvPicPr>
        <p:blipFill>
          <a:blip r:embed="rId7"/>
          <a:stretch>
            <a:fillRect/>
          </a:stretch>
        </p:blipFill>
        <p:spPr>
          <a:xfrm>
            <a:off x="4122420" y="172720"/>
            <a:ext cx="3897630" cy="3858260"/>
          </a:xfrm>
          <a:prstGeom prst="rect">
            <a:avLst/>
          </a:prstGeom>
        </p:spPr>
      </p:pic>
      <p:sp>
        <p:nvSpPr>
          <p:cNvPr id="3" name="Rectangle 2"/>
          <p:cNvSpPr txBox="1">
            <a:spLocks noChangeArrowheads="1"/>
          </p:cNvSpPr>
          <p:nvPr/>
        </p:nvSpPr>
        <p:spPr>
          <a:xfrm>
            <a:off x="1470025" y="4866640"/>
            <a:ext cx="8829040" cy="15303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opPortuniTÉS d'AFFAIRES </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eT</a:t>
            </a: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parTeNAriaTs DANS L'ESPACE DE LA CEdeao</a:t>
            </a:r>
          </a:p>
        </p:txBody>
      </p:sp>
      <p:sp>
        <p:nvSpPr>
          <p:cNvPr id="4" name="CaixaDeTexto 67"/>
          <p:cNvSpPr txBox="1"/>
          <p:nvPr/>
        </p:nvSpPr>
        <p:spPr>
          <a:xfrm>
            <a:off x="22860" y="2542540"/>
            <a:ext cx="2698750" cy="1900555"/>
          </a:xfrm>
          <a:prstGeom prst="rect">
            <a:avLst/>
          </a:prstGeom>
          <a:noFill/>
        </p:spPr>
        <p:txBody>
          <a:bodyPr wrap="square" rtlCol="0">
            <a:noAutofit/>
          </a:bodyPr>
          <a:lstStyle/>
          <a:p>
            <a:pPr algn="ctr"/>
            <a:r>
              <a:rPr lang="pt-PT" sz="2400" dirty="0" smtClean="0">
                <a:solidFill>
                  <a:schemeClr val="bg1"/>
                </a:solidFill>
              </a:rPr>
              <a:t>09 -11 JUIN</a:t>
            </a:r>
          </a:p>
          <a:p>
            <a:pPr algn="ctr"/>
            <a:r>
              <a:rPr lang="pt-PT" sz="1200" dirty="0">
                <a:solidFill>
                  <a:schemeClr val="bg1"/>
                </a:solidFill>
              </a:rPr>
              <a:t>______</a:t>
            </a:r>
            <a:r>
              <a:rPr lang="pt-PT" sz="1400" baseline="-25000" dirty="0">
                <a:solidFill>
                  <a:schemeClr val="bg1"/>
                </a:solidFill>
              </a:rPr>
              <a:t>■</a:t>
            </a:r>
            <a:r>
              <a:rPr lang="pt-PT" sz="1200" dirty="0">
                <a:solidFill>
                  <a:schemeClr val="bg1"/>
                </a:solidFill>
              </a:rPr>
              <a:t>________</a:t>
            </a:r>
          </a:p>
          <a:p>
            <a:pPr algn="ctr"/>
            <a:r>
              <a:rPr lang="pt-PT" sz="3200" b="1" dirty="0">
                <a:solidFill>
                  <a:schemeClr val="bg1"/>
                </a:solidFill>
              </a:rPr>
              <a:t>2021</a:t>
            </a:r>
          </a:p>
          <a:p>
            <a:pPr algn="ctr"/>
            <a:r>
              <a:rPr lang="pt-PT" b="1" dirty="0">
                <a:solidFill>
                  <a:schemeClr val="bg1"/>
                </a:solidFill>
              </a:rPr>
              <a:t>PRAIA</a:t>
            </a:r>
          </a:p>
          <a:p>
            <a:pPr algn="ctr"/>
            <a:r>
              <a:rPr lang="pt-PT" sz="1200" dirty="0">
                <a:solidFill>
                  <a:schemeClr val="bg1"/>
                </a:solidFill>
              </a:rPr>
              <a:t>ÎLE DE SANTIAGO</a:t>
            </a:r>
          </a:p>
          <a:p>
            <a:pPr algn="ctr"/>
            <a:r>
              <a:rPr lang="pt-PT" sz="2400" dirty="0">
                <a:solidFill>
                  <a:schemeClr val="bg1"/>
                </a:solidFill>
              </a:rPr>
              <a:t>CABO VERDE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LOGO-Paises ecowas"/>
          <p:cNvPicPr>
            <a:picLocks noChangeAspect="1"/>
          </p:cNvPicPr>
          <p:nvPr/>
        </p:nvPicPr>
        <p:blipFill>
          <a:blip r:embed="rId2"/>
          <a:stretch>
            <a:fillRect/>
          </a:stretch>
        </p:blipFill>
        <p:spPr>
          <a:xfrm>
            <a:off x="7212965" y="527050"/>
            <a:ext cx="3897630" cy="3858260"/>
          </a:xfrm>
          <a:prstGeom prst="rect">
            <a:avLst/>
          </a:prstGeom>
        </p:spPr>
      </p:pic>
      <p:sp>
        <p:nvSpPr>
          <p:cNvPr id="12" name="Triângulo Retângulo 11"/>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6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985000" y="71120"/>
            <a:ext cx="5207000" cy="1143000"/>
          </a:xfrm>
          <a:prstGeom prst="rect">
            <a:avLst/>
          </a:prstGeom>
        </p:spPr>
      </p:pic>
      <p:pic>
        <p:nvPicPr>
          <p:cNvPr id="14" name="Image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1045" y="5658485"/>
            <a:ext cx="677545" cy="561975"/>
          </a:xfrm>
          <a:prstGeom prst="rect">
            <a:avLst/>
          </a:prstGeom>
        </p:spPr>
      </p:pic>
      <p:sp>
        <p:nvSpPr>
          <p:cNvPr id="19" name="Slide Number Placeholder 6"/>
          <p:cNvSpPr txBox="1"/>
          <p:nvPr/>
        </p:nvSpPr>
        <p:spPr bwMode="auto">
          <a:xfrm>
            <a:off x="6226206" y="656621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10</a:t>
            </a:fld>
            <a:endParaRPr lang="fr-FR" altLang="pt-PT" sz="1200" b="1" i="1" u="sng" dirty="0" smtClean="0">
              <a:solidFill>
                <a:schemeClr val="tx1"/>
              </a:solidFill>
            </a:endParaRPr>
          </a:p>
        </p:txBody>
      </p:sp>
      <p:sp>
        <p:nvSpPr>
          <p:cNvPr id="8" name="CaixaDeTexto 67"/>
          <p:cNvSpPr txBox="1"/>
          <p:nvPr/>
        </p:nvSpPr>
        <p:spPr>
          <a:xfrm>
            <a:off x="9726930" y="3755390"/>
            <a:ext cx="2466340" cy="1900555"/>
          </a:xfrm>
          <a:prstGeom prst="rect">
            <a:avLst/>
          </a:prstGeom>
          <a:noFill/>
        </p:spPr>
        <p:txBody>
          <a:bodyPr wrap="square" rtlCol="0">
            <a:noAutofit/>
          </a:bodyPr>
          <a:lstStyle/>
          <a:p>
            <a:pPr algn="ctr"/>
            <a:r>
              <a:rPr lang="pt-PT" sz="2400" dirty="0" smtClean="0">
                <a:solidFill>
                  <a:srgbClr val="008CBA"/>
                </a:solidFill>
                <a:sym typeface="+mn-ea"/>
              </a:rPr>
              <a:t>09 -11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400" dirty="0">
                <a:solidFill>
                  <a:srgbClr val="008CBA"/>
                </a:solidFill>
              </a:rPr>
              <a:t>CABO VERDE</a:t>
            </a:r>
          </a:p>
        </p:txBody>
      </p:sp>
      <p:sp>
        <p:nvSpPr>
          <p:cNvPr id="13" name="Oval 12"/>
          <p:cNvSpPr/>
          <p:nvPr/>
        </p:nvSpPr>
        <p:spPr>
          <a:xfrm>
            <a:off x="2122095" y="1179762"/>
            <a:ext cx="5737225" cy="566578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15" name="Oval 14"/>
          <p:cNvSpPr/>
          <p:nvPr/>
        </p:nvSpPr>
        <p:spPr>
          <a:xfrm>
            <a:off x="3034908" y="1961167"/>
            <a:ext cx="3960812" cy="404495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16" name="Oval 15"/>
          <p:cNvSpPr/>
          <p:nvPr/>
        </p:nvSpPr>
        <p:spPr>
          <a:xfrm>
            <a:off x="4257283" y="2753329"/>
            <a:ext cx="1658937" cy="259238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b="1" dirty="0"/>
              <a:t>CEDEAO</a:t>
            </a:r>
          </a:p>
          <a:p>
            <a:pPr algn="ctr">
              <a:defRPr/>
            </a:pPr>
            <a:endParaRPr lang="pt-PT" sz="1400" dirty="0"/>
          </a:p>
          <a:p>
            <a:pPr algn="ctr">
              <a:defRPr/>
            </a:pPr>
            <a:endParaRPr lang="pt-PT" sz="1400" dirty="0"/>
          </a:p>
          <a:p>
            <a:pPr algn="ctr">
              <a:defRPr/>
            </a:pPr>
            <a:endParaRPr lang="pt-PT" sz="1400" dirty="0"/>
          </a:p>
          <a:p>
            <a:pPr algn="ctr">
              <a:defRPr/>
            </a:pPr>
            <a:endParaRPr lang="pt-PT" sz="1400" dirty="0"/>
          </a:p>
          <a:p>
            <a:pPr algn="ctr">
              <a:defRPr/>
            </a:pPr>
            <a:endParaRPr lang="pt-PT" sz="1400" dirty="0"/>
          </a:p>
        </p:txBody>
      </p:sp>
      <p:sp>
        <p:nvSpPr>
          <p:cNvPr id="17" name="CaixaDeTexto 142"/>
          <p:cNvSpPr txBox="1"/>
          <p:nvPr/>
        </p:nvSpPr>
        <p:spPr>
          <a:xfrm>
            <a:off x="3069833" y="3185674"/>
            <a:ext cx="1358900" cy="477054"/>
          </a:xfrm>
          <a:prstGeom prst="rect">
            <a:avLst/>
          </a:prstGeom>
          <a:noFill/>
        </p:spPr>
        <p:txBody>
          <a:bodyPr wrap="square">
            <a:spAutoFit/>
          </a:bodyPr>
          <a:lstStyle/>
          <a:p>
            <a:pPr algn="ctr" fontAlgn="auto">
              <a:lnSpc>
                <a:spcPts val="1500"/>
              </a:lnSpc>
              <a:spcBef>
                <a:spcPts val="0"/>
              </a:spcBef>
              <a:spcAft>
                <a:spcPts val="0"/>
              </a:spcAft>
              <a:defRPr/>
            </a:pPr>
            <a:r>
              <a:rPr lang="pt-PT" sz="1400" i="1" dirty="0">
                <a:solidFill>
                  <a:schemeClr val="accent5">
                    <a:lumMod val="50000"/>
                  </a:schemeClr>
                </a:solidFill>
                <a:latin typeface="Arial Narrow" panose="020B0606020202030204" pitchFamily="34" charset="0"/>
                <a:cs typeface="+mn-cs"/>
              </a:rPr>
              <a:t>BAD</a:t>
            </a:r>
          </a:p>
          <a:p>
            <a:pPr algn="ct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https://www.afdb.org/en</a:t>
            </a:r>
            <a:endParaRPr lang="pt-PT" sz="1000" i="1" dirty="0">
              <a:solidFill>
                <a:schemeClr val="accent5">
                  <a:lumMod val="50000"/>
                </a:schemeClr>
              </a:solidFill>
              <a:latin typeface="Arial Narrow" panose="020B0606020202030204" pitchFamily="34" charset="0"/>
            </a:endParaRPr>
          </a:p>
        </p:txBody>
      </p:sp>
      <p:sp>
        <p:nvSpPr>
          <p:cNvPr id="20" name="CaixaDeTexto 143"/>
          <p:cNvSpPr txBox="1"/>
          <p:nvPr/>
        </p:nvSpPr>
        <p:spPr>
          <a:xfrm>
            <a:off x="3108153" y="3985124"/>
            <a:ext cx="1177925" cy="477054"/>
          </a:xfrm>
          <a:prstGeom prst="rect">
            <a:avLst/>
          </a:prstGeom>
          <a:noFill/>
        </p:spPr>
        <p:txBody>
          <a:bodyPr wrap="square">
            <a:spAutoFit/>
          </a:bodyPr>
          <a:lstStyle/>
          <a:p>
            <a:pPr algn="ctr" fontAlgn="auto">
              <a:lnSpc>
                <a:spcPts val="1500"/>
              </a:lnSpc>
              <a:spcBef>
                <a:spcPts val="0"/>
              </a:spcBef>
              <a:spcAft>
                <a:spcPts val="0"/>
              </a:spcAft>
              <a:defRPr/>
            </a:pPr>
            <a:r>
              <a:rPr lang="pt-PT" sz="1400" i="1" dirty="0">
                <a:solidFill>
                  <a:schemeClr val="accent5">
                    <a:lumMod val="50000"/>
                  </a:schemeClr>
                </a:solidFill>
                <a:latin typeface="Arial Narrow" panose="020B0606020202030204" pitchFamily="34" charset="0"/>
                <a:cs typeface="+mn-cs"/>
              </a:rPr>
              <a:t>SFI</a:t>
            </a:r>
          </a:p>
          <a:p>
            <a:pPr algn="ct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https://www.ifc.org/</a:t>
            </a:r>
            <a:endParaRPr lang="pt-PT" sz="1000" i="1" dirty="0">
              <a:solidFill>
                <a:schemeClr val="accent5">
                  <a:lumMod val="50000"/>
                </a:schemeClr>
              </a:solidFill>
              <a:latin typeface="Arial Narrow" panose="020B0606020202030204" pitchFamily="34" charset="0"/>
            </a:endParaRPr>
          </a:p>
        </p:txBody>
      </p:sp>
      <p:sp>
        <p:nvSpPr>
          <p:cNvPr id="21" name="CaixaDeTexto 144"/>
          <p:cNvSpPr txBox="1"/>
          <p:nvPr/>
        </p:nvSpPr>
        <p:spPr>
          <a:xfrm>
            <a:off x="5727824" y="3147498"/>
            <a:ext cx="1166546" cy="477054"/>
          </a:xfrm>
          <a:prstGeom prst="rect">
            <a:avLst/>
          </a:prstGeom>
          <a:noFill/>
        </p:spPr>
        <p:txBody>
          <a:bodyPr wrap="square">
            <a:spAutoFit/>
          </a:bodyPr>
          <a:lstStyle/>
          <a:p>
            <a:pPr algn="ctr" fontAlgn="auto">
              <a:lnSpc>
                <a:spcPts val="1500"/>
              </a:lnSpc>
              <a:spcBef>
                <a:spcPts val="0"/>
              </a:spcBef>
              <a:spcAft>
                <a:spcPts val="0"/>
              </a:spcAft>
              <a:defRPr/>
            </a:pPr>
            <a:r>
              <a:rPr lang="pt-PT" sz="1400" i="1" dirty="0" err="1">
                <a:solidFill>
                  <a:schemeClr val="accent5">
                    <a:lumMod val="50000"/>
                  </a:schemeClr>
                </a:solidFill>
                <a:latin typeface="Arial Narrow" panose="020B0606020202030204" pitchFamily="34" charset="0"/>
                <a:cs typeface="+mn-cs"/>
              </a:rPr>
              <a:t>AfD</a:t>
            </a:r>
            <a:endParaRPr lang="pt-PT" sz="1400" i="1" dirty="0">
              <a:solidFill>
                <a:schemeClr val="accent5">
                  <a:lumMod val="50000"/>
                </a:schemeClr>
              </a:solidFill>
              <a:latin typeface="Arial Narrow" panose="020B0606020202030204" pitchFamily="34" charset="0"/>
              <a:cs typeface="+mn-cs"/>
            </a:endParaRPr>
          </a:p>
          <a:p>
            <a:pPr algn="ct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https://www.afd.fr/pt</a:t>
            </a:r>
            <a:endParaRPr lang="pt-PT" sz="1000" i="1" dirty="0">
              <a:solidFill>
                <a:schemeClr val="accent5">
                  <a:lumMod val="50000"/>
                </a:schemeClr>
              </a:solidFill>
              <a:latin typeface="Arial Narrow" panose="020B0606020202030204" pitchFamily="34" charset="0"/>
            </a:endParaRPr>
          </a:p>
        </p:txBody>
      </p:sp>
      <p:sp>
        <p:nvSpPr>
          <p:cNvPr id="22" name="CaixaDeTexto 145"/>
          <p:cNvSpPr txBox="1"/>
          <p:nvPr/>
        </p:nvSpPr>
        <p:spPr>
          <a:xfrm>
            <a:off x="4054475" y="5387340"/>
            <a:ext cx="2026920" cy="475615"/>
          </a:xfrm>
          <a:prstGeom prst="rect">
            <a:avLst/>
          </a:prstGeom>
          <a:noFill/>
        </p:spPr>
        <p:txBody>
          <a:bodyPr wrap="square">
            <a:spAutoFit/>
          </a:bodyPr>
          <a:lstStyle/>
          <a:p>
            <a:pPr algn="ctr" fontAlgn="auto">
              <a:lnSpc>
                <a:spcPts val="1500"/>
              </a:lnSpc>
              <a:spcBef>
                <a:spcPts val="0"/>
              </a:spcBef>
              <a:spcAft>
                <a:spcPts val="0"/>
              </a:spcAft>
              <a:defRPr/>
            </a:pPr>
            <a:r>
              <a:rPr lang="pt-PT" sz="1400" i="1" dirty="0">
                <a:solidFill>
                  <a:schemeClr val="accent5">
                    <a:lumMod val="50000"/>
                  </a:schemeClr>
                </a:solidFill>
                <a:latin typeface="Arial Narrow" panose="020B0606020202030204" pitchFamily="34" charset="0"/>
              </a:rPr>
              <a:t>AGF</a:t>
            </a:r>
            <a:r>
              <a:rPr lang="pt-PT" sz="1400" i="1" dirty="0">
                <a:solidFill>
                  <a:schemeClr val="accent5">
                    <a:lumMod val="50000"/>
                  </a:schemeClr>
                </a:solidFill>
                <a:latin typeface="Arial Narrow" panose="020B0606020202030204" pitchFamily="34" charset="0"/>
                <a:cs typeface="+mn-cs"/>
              </a:rPr>
              <a:t> </a:t>
            </a:r>
            <a:r>
              <a:rPr lang="pt-PT" sz="1000" dirty="0">
                <a:solidFill>
                  <a:schemeClr val="accent5">
                    <a:lumMod val="50000"/>
                  </a:schemeClr>
                </a:solidFill>
                <a:latin typeface="Arial Narrow" panose="020B0606020202030204" pitchFamily="34" charset="0"/>
              </a:rPr>
              <a:t>http://www.africanguaranteefund.com/</a:t>
            </a:r>
            <a:endParaRPr lang="pt-PT" sz="1000" i="1" dirty="0">
              <a:solidFill>
                <a:schemeClr val="accent5">
                  <a:lumMod val="50000"/>
                </a:schemeClr>
              </a:solidFill>
              <a:latin typeface="Arial Narrow" panose="020B0606020202030204" pitchFamily="34" charset="0"/>
            </a:endParaRPr>
          </a:p>
        </p:txBody>
      </p:sp>
      <p:sp>
        <p:nvSpPr>
          <p:cNvPr id="23" name="CaixaDeTexto 146"/>
          <p:cNvSpPr txBox="1"/>
          <p:nvPr/>
        </p:nvSpPr>
        <p:spPr>
          <a:xfrm>
            <a:off x="3506396" y="4912329"/>
            <a:ext cx="1214438" cy="477054"/>
          </a:xfrm>
          <a:prstGeom prst="rect">
            <a:avLst/>
          </a:prstGeom>
          <a:noFill/>
        </p:spPr>
        <p:txBody>
          <a:bodyPr wrap="square">
            <a:spAutoFit/>
          </a:bodyPr>
          <a:lstStyle/>
          <a:p>
            <a:pPr fontAlgn="auto">
              <a:lnSpc>
                <a:spcPts val="1500"/>
              </a:lnSpc>
              <a:spcBef>
                <a:spcPts val="0"/>
              </a:spcBef>
              <a:spcAft>
                <a:spcPts val="0"/>
              </a:spcAft>
              <a:defRPr/>
            </a:pPr>
            <a:r>
              <a:rPr lang="pt-PT" sz="1400" dirty="0">
                <a:solidFill>
                  <a:schemeClr val="accent5">
                    <a:lumMod val="50000"/>
                  </a:schemeClr>
                </a:solidFill>
              </a:rPr>
              <a:t>ECOBANK</a:t>
            </a:r>
          </a:p>
          <a:p>
            <a:pP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https://ecobank.com/</a:t>
            </a:r>
            <a:endParaRPr lang="pt-PT" sz="1000" b="1" i="1" dirty="0">
              <a:solidFill>
                <a:schemeClr val="accent5">
                  <a:lumMod val="50000"/>
                </a:schemeClr>
              </a:solidFill>
              <a:latin typeface="Arial Narrow" panose="020B0606020202030204" pitchFamily="34" charset="0"/>
            </a:endParaRPr>
          </a:p>
        </p:txBody>
      </p:sp>
      <p:sp>
        <p:nvSpPr>
          <p:cNvPr id="24" name="CaixaDeTexto 147"/>
          <p:cNvSpPr txBox="1"/>
          <p:nvPr/>
        </p:nvSpPr>
        <p:spPr>
          <a:xfrm>
            <a:off x="5832141" y="3740372"/>
            <a:ext cx="1185862" cy="477054"/>
          </a:xfrm>
          <a:prstGeom prst="rect">
            <a:avLst/>
          </a:prstGeom>
          <a:noFill/>
        </p:spPr>
        <p:txBody>
          <a:bodyPr wrap="square">
            <a:spAutoFit/>
          </a:bodyPr>
          <a:lstStyle/>
          <a:p>
            <a:pPr algn="ctr" fontAlgn="auto">
              <a:lnSpc>
                <a:spcPts val="1500"/>
              </a:lnSpc>
              <a:spcBef>
                <a:spcPts val="0"/>
              </a:spcBef>
              <a:spcAft>
                <a:spcPts val="0"/>
              </a:spcAft>
              <a:defRPr/>
            </a:pPr>
            <a:r>
              <a:rPr lang="pt-PT" sz="1400" dirty="0">
                <a:solidFill>
                  <a:schemeClr val="accent5">
                    <a:lumMod val="50000"/>
                  </a:schemeClr>
                </a:solidFill>
                <a:latin typeface="Arial Narrow" panose="020B0606020202030204" pitchFamily="34" charset="0"/>
              </a:rPr>
              <a:t>BOAD</a:t>
            </a:r>
          </a:p>
          <a:p>
            <a:pPr algn="ct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https://www.boad.org</a:t>
            </a:r>
            <a:endParaRPr lang="pt-PT" sz="1000" i="1" dirty="0">
              <a:solidFill>
                <a:schemeClr val="accent5">
                  <a:lumMod val="50000"/>
                </a:schemeClr>
              </a:solidFill>
              <a:latin typeface="Arial Narrow" panose="020B0606020202030204" pitchFamily="34" charset="0"/>
            </a:endParaRPr>
          </a:p>
        </p:txBody>
      </p:sp>
      <p:sp>
        <p:nvSpPr>
          <p:cNvPr id="25" name="CaixaDeTexto 148"/>
          <p:cNvSpPr txBox="1"/>
          <p:nvPr/>
        </p:nvSpPr>
        <p:spPr>
          <a:xfrm rot="19320000">
            <a:off x="5535618" y="4763801"/>
            <a:ext cx="1412875" cy="477054"/>
          </a:xfrm>
          <a:prstGeom prst="rect">
            <a:avLst/>
          </a:prstGeom>
          <a:noFill/>
        </p:spPr>
        <p:txBody>
          <a:bodyPr wrap="square">
            <a:spAutoFit/>
          </a:bodyPr>
          <a:lstStyle/>
          <a:p>
            <a:pPr algn="ctr" fontAlgn="auto">
              <a:lnSpc>
                <a:spcPts val="1500"/>
              </a:lnSpc>
              <a:spcBef>
                <a:spcPts val="0"/>
              </a:spcBef>
              <a:spcAft>
                <a:spcPts val="0"/>
              </a:spcAft>
              <a:defRPr/>
            </a:pPr>
            <a:r>
              <a:rPr lang="pt-PT" dirty="0">
                <a:solidFill>
                  <a:schemeClr val="accent5">
                    <a:lumMod val="50000"/>
                  </a:schemeClr>
                </a:solidFill>
              </a:rPr>
              <a:t>FAGACE</a:t>
            </a:r>
            <a:r>
              <a:rPr lang="pt-PT" sz="1400" dirty="0">
                <a:solidFill>
                  <a:schemeClr val="accent5">
                    <a:lumMod val="50000"/>
                  </a:schemeClr>
                </a:solidFill>
                <a:latin typeface="Arial Narrow" panose="020B0606020202030204" pitchFamily="34" charset="0"/>
              </a:rPr>
              <a:t> </a:t>
            </a:r>
            <a:r>
              <a:rPr lang="pt-PT" sz="1000" dirty="0">
                <a:solidFill>
                  <a:schemeClr val="accent5">
                    <a:lumMod val="50000"/>
                  </a:schemeClr>
                </a:solidFill>
                <a:latin typeface="Arial Narrow" panose="020B0606020202030204" pitchFamily="34" charset="0"/>
              </a:rPr>
              <a:t>http://www.le-fagace.org/</a:t>
            </a:r>
            <a:endParaRPr lang="pt-PT" sz="1000" i="1" dirty="0">
              <a:solidFill>
                <a:schemeClr val="accent5">
                  <a:lumMod val="50000"/>
                </a:schemeClr>
              </a:solidFill>
              <a:latin typeface="Arial Narrow" panose="020B0606020202030204" pitchFamily="34" charset="0"/>
            </a:endParaRPr>
          </a:p>
        </p:txBody>
      </p:sp>
      <p:sp>
        <p:nvSpPr>
          <p:cNvPr id="26" name="CaixaDeTexto 149"/>
          <p:cNvSpPr txBox="1"/>
          <p:nvPr/>
        </p:nvSpPr>
        <p:spPr>
          <a:xfrm rot="20100000">
            <a:off x="3109520" y="1654779"/>
            <a:ext cx="1511300" cy="476250"/>
          </a:xfrm>
          <a:prstGeom prst="rect">
            <a:avLst/>
          </a:prstGeom>
          <a:noFill/>
        </p:spPr>
        <p:txBody>
          <a:bodyPr>
            <a:spAutoFit/>
          </a:bodyPr>
          <a:lstStyle/>
          <a:p>
            <a:pPr algn="ctr" fontAlgn="auto">
              <a:lnSpc>
                <a:spcPts val="1500"/>
              </a:lnSpc>
              <a:spcBef>
                <a:spcPts val="0"/>
              </a:spcBef>
              <a:spcAft>
                <a:spcPts val="0"/>
              </a:spcAft>
              <a:defRPr/>
            </a:pPr>
            <a:r>
              <a:rPr lang="pt-PT" sz="1400" b="1" i="1" dirty="0" err="1">
                <a:solidFill>
                  <a:schemeClr val="accent5">
                    <a:lumMod val="75000"/>
                  </a:schemeClr>
                </a:solidFill>
                <a:latin typeface="Arial Narrow" panose="020B0606020202030204" pitchFamily="34" charset="0"/>
              </a:rPr>
              <a:t>Les</a:t>
            </a:r>
            <a:r>
              <a:rPr lang="pt-PT" sz="1400" b="1" i="1" dirty="0">
                <a:solidFill>
                  <a:schemeClr val="accent5">
                    <a:lumMod val="75000"/>
                  </a:schemeClr>
                </a:solidFill>
                <a:latin typeface="Arial Narrow" panose="020B0606020202030204" pitchFamily="34" charset="0"/>
              </a:rPr>
              <a:t> </a:t>
            </a:r>
            <a:r>
              <a:rPr lang="pt-PT" sz="1400" b="1" i="1" dirty="0" err="1">
                <a:solidFill>
                  <a:schemeClr val="accent5">
                    <a:lumMod val="75000"/>
                  </a:schemeClr>
                </a:solidFill>
                <a:latin typeface="Arial Narrow" panose="020B0606020202030204" pitchFamily="34" charset="0"/>
              </a:rPr>
              <a:t>organisations</a:t>
            </a:r>
            <a:r>
              <a:rPr lang="pt-PT" sz="1400" b="1" i="1" dirty="0">
                <a:solidFill>
                  <a:schemeClr val="accent5">
                    <a:lumMod val="75000"/>
                  </a:schemeClr>
                </a:solidFill>
                <a:latin typeface="Arial Narrow" panose="020B0606020202030204" pitchFamily="34" charset="0"/>
              </a:rPr>
              <a:t> </a:t>
            </a:r>
            <a:r>
              <a:rPr lang="pt-PT" sz="1400" b="1" i="1" dirty="0" err="1">
                <a:solidFill>
                  <a:schemeClr val="accent5">
                    <a:lumMod val="75000"/>
                  </a:schemeClr>
                </a:solidFill>
                <a:latin typeface="Arial Narrow" panose="020B0606020202030204" pitchFamily="34" charset="0"/>
              </a:rPr>
              <a:t>professionnelles</a:t>
            </a:r>
            <a:endParaRPr lang="pt-PT" sz="1400" b="1" i="1" dirty="0">
              <a:solidFill>
                <a:schemeClr val="accent5">
                  <a:lumMod val="75000"/>
                </a:schemeClr>
              </a:solidFill>
              <a:latin typeface="Arial Narrow" panose="020B0606020202030204" pitchFamily="34" charset="0"/>
              <a:cs typeface="+mn-cs"/>
            </a:endParaRPr>
          </a:p>
        </p:txBody>
      </p:sp>
      <p:sp>
        <p:nvSpPr>
          <p:cNvPr id="27" name="CaixaDeTexto 150"/>
          <p:cNvSpPr txBox="1"/>
          <p:nvPr/>
        </p:nvSpPr>
        <p:spPr>
          <a:xfrm rot="18720000">
            <a:off x="2370703" y="2537429"/>
            <a:ext cx="1256924" cy="400110"/>
          </a:xfrm>
          <a:prstGeom prst="rect">
            <a:avLst/>
          </a:prstGeom>
          <a:noFill/>
        </p:spPr>
        <p:txBody>
          <a:bodyPr wrap="square">
            <a:spAutoFit/>
          </a:bodyPr>
          <a:lstStyle/>
          <a:p>
            <a:pPr algn="ctr">
              <a:lnSpc>
                <a:spcPts val="1200"/>
              </a:lnSpc>
            </a:pPr>
            <a:r>
              <a:rPr lang="pt-PT" sz="1400" i="1" dirty="0">
                <a:solidFill>
                  <a:schemeClr val="accent5">
                    <a:lumMod val="50000"/>
                  </a:schemeClr>
                </a:solidFill>
                <a:latin typeface="Arial Narrow" panose="020B0606020202030204" pitchFamily="34" charset="0"/>
              </a:rPr>
              <a:t>ROPPA</a:t>
            </a:r>
          </a:p>
          <a:p>
            <a:pPr algn="ctr">
              <a:lnSpc>
                <a:spcPts val="1200"/>
              </a:lnSpc>
            </a:pPr>
            <a:r>
              <a:rPr lang="pt-PT" sz="1000" dirty="0">
                <a:solidFill>
                  <a:schemeClr val="accent5">
                    <a:lumMod val="50000"/>
                  </a:schemeClr>
                </a:solidFill>
                <a:latin typeface="Arial Narrow" panose="020B0606020202030204" pitchFamily="34" charset="0"/>
              </a:rPr>
              <a:t>http://roppaafrique.org/</a:t>
            </a:r>
            <a:endParaRPr lang="pt-PT" sz="1000" i="1" dirty="0">
              <a:solidFill>
                <a:schemeClr val="accent5">
                  <a:lumMod val="50000"/>
                </a:schemeClr>
              </a:solidFill>
              <a:latin typeface="Arial Narrow" panose="020B0606020202030204" pitchFamily="34" charset="0"/>
            </a:endParaRPr>
          </a:p>
        </p:txBody>
      </p:sp>
      <p:sp>
        <p:nvSpPr>
          <p:cNvPr id="28" name="CaixaDeTexto 155"/>
          <p:cNvSpPr txBox="1"/>
          <p:nvPr/>
        </p:nvSpPr>
        <p:spPr>
          <a:xfrm rot="16380000">
            <a:off x="1948649" y="3714719"/>
            <a:ext cx="1338514" cy="477054"/>
          </a:xfrm>
          <a:prstGeom prst="rect">
            <a:avLst/>
          </a:prstGeom>
          <a:noFill/>
        </p:spPr>
        <p:txBody>
          <a:bodyPr wrap="square">
            <a:spAutoFit/>
          </a:bodyPr>
          <a:lstStyle/>
          <a:p>
            <a:pPr algn="ctr" fontAlgn="auto">
              <a:lnSpc>
                <a:spcPts val="1500"/>
              </a:lnSpc>
              <a:spcBef>
                <a:spcPts val="0"/>
              </a:spcBef>
              <a:spcAft>
                <a:spcPts val="0"/>
              </a:spcAft>
              <a:defRPr/>
            </a:pPr>
            <a:r>
              <a:rPr lang="pt-PT" sz="1400" i="1" dirty="0">
                <a:solidFill>
                  <a:schemeClr val="accent5">
                    <a:lumMod val="75000"/>
                  </a:schemeClr>
                </a:solidFill>
                <a:latin typeface="Arial Narrow" panose="020B0606020202030204" pitchFamily="34" charset="0"/>
              </a:rPr>
              <a:t>FEWACCI</a:t>
            </a:r>
          </a:p>
          <a:p>
            <a:pPr algn="ctr" fontAlgn="auto">
              <a:lnSpc>
                <a:spcPts val="1500"/>
              </a:lnSpc>
              <a:spcBef>
                <a:spcPts val="0"/>
              </a:spcBef>
              <a:spcAft>
                <a:spcPts val="0"/>
              </a:spcAft>
              <a:defRPr/>
            </a:pPr>
            <a:r>
              <a:rPr lang="pt-PT" sz="1000" dirty="0">
                <a:solidFill>
                  <a:schemeClr val="accent5">
                    <a:lumMod val="50000"/>
                  </a:schemeClr>
                </a:solidFill>
                <a:latin typeface="Arial Narrow" panose="020B0606020202030204" pitchFamily="34" charset="0"/>
              </a:rPr>
              <a:t>https://fewacci.com</a:t>
            </a:r>
            <a:endParaRPr lang="pt-PT" sz="1000" i="1" dirty="0">
              <a:solidFill>
                <a:schemeClr val="accent5">
                  <a:lumMod val="50000"/>
                </a:schemeClr>
              </a:solidFill>
              <a:latin typeface="Arial Narrow" panose="020B0606020202030204" pitchFamily="34" charset="0"/>
            </a:endParaRPr>
          </a:p>
        </p:txBody>
      </p:sp>
      <p:sp>
        <p:nvSpPr>
          <p:cNvPr id="29" name="CaixaDeTexto 182"/>
          <p:cNvSpPr txBox="1"/>
          <p:nvPr/>
        </p:nvSpPr>
        <p:spPr>
          <a:xfrm>
            <a:off x="3480995" y="5884895"/>
            <a:ext cx="1517650" cy="521970"/>
          </a:xfrm>
          <a:prstGeom prst="rect">
            <a:avLst/>
          </a:prstGeom>
          <a:noFill/>
        </p:spPr>
        <p:txBody>
          <a:bodyPr wrap="square">
            <a:spAutoFit/>
          </a:bodyPr>
          <a:lstStyle/>
          <a:p>
            <a:r>
              <a:rPr lang="pt-PT" dirty="0">
                <a:solidFill>
                  <a:schemeClr val="accent5">
                    <a:lumMod val="50000"/>
                  </a:schemeClr>
                </a:solidFill>
              </a:rPr>
              <a:t>UPADI</a:t>
            </a:r>
          </a:p>
          <a:p>
            <a:r>
              <a:rPr lang="pt-PT" sz="1000" dirty="0">
                <a:solidFill>
                  <a:schemeClr val="accent5">
                    <a:lumMod val="50000"/>
                  </a:schemeClr>
                </a:solidFill>
                <a:latin typeface="Arial Narrow" panose="020B0606020202030204" pitchFamily="34" charset="0"/>
              </a:rPr>
              <a:t>https://www.upadi-agri.org/</a:t>
            </a:r>
          </a:p>
        </p:txBody>
      </p:sp>
      <p:sp>
        <p:nvSpPr>
          <p:cNvPr id="30" name="Oval 29"/>
          <p:cNvSpPr/>
          <p:nvPr/>
        </p:nvSpPr>
        <p:spPr>
          <a:xfrm>
            <a:off x="4585895" y="3977292"/>
            <a:ext cx="1084263" cy="1112837"/>
          </a:xfrm>
          <a:prstGeom prst="ellipse">
            <a:avLst/>
          </a:prstGeom>
          <a:solidFill>
            <a:schemeClr val="accent5">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pt-PT" sz="1400" i="1" dirty="0">
                <a:solidFill>
                  <a:schemeClr val="accent5">
                    <a:lumMod val="75000"/>
                  </a:schemeClr>
                </a:solidFill>
              </a:rPr>
              <a:t>UEMOA</a:t>
            </a:r>
          </a:p>
        </p:txBody>
      </p:sp>
      <p:cxnSp>
        <p:nvCxnSpPr>
          <p:cNvPr id="31" name="Conexão recta 42"/>
          <p:cNvCxnSpPr/>
          <p:nvPr/>
        </p:nvCxnSpPr>
        <p:spPr>
          <a:xfrm>
            <a:off x="4998645" y="1183292"/>
            <a:ext cx="0" cy="77946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CaixaDeTexto 194"/>
          <p:cNvSpPr txBox="1"/>
          <p:nvPr/>
        </p:nvSpPr>
        <p:spPr>
          <a:xfrm>
            <a:off x="5140955" y="2568375"/>
            <a:ext cx="1655520" cy="477054"/>
          </a:xfrm>
          <a:prstGeom prst="rect">
            <a:avLst/>
          </a:prstGeom>
          <a:noFill/>
        </p:spPr>
        <p:txBody>
          <a:bodyPr wrap="square">
            <a:spAutoFit/>
          </a:bodyPr>
          <a:lstStyle/>
          <a:p>
            <a:pPr algn="ctr" fontAlgn="auto">
              <a:lnSpc>
                <a:spcPts val="1500"/>
              </a:lnSpc>
              <a:spcBef>
                <a:spcPts val="0"/>
              </a:spcBef>
              <a:spcAft>
                <a:spcPts val="0"/>
              </a:spcAft>
              <a:defRPr/>
            </a:pPr>
            <a:r>
              <a:rPr lang="pt-PT" sz="1400" i="1" dirty="0">
                <a:solidFill>
                  <a:schemeClr val="accent5">
                    <a:lumMod val="50000"/>
                  </a:schemeClr>
                </a:solidFill>
                <a:latin typeface="Arial Narrow" panose="020B0606020202030204" pitchFamily="34" charset="0"/>
              </a:rPr>
              <a:t>AFREXIMBANK</a:t>
            </a:r>
          </a:p>
          <a:p>
            <a:pPr algn="ctr" fontAlgn="auto">
              <a:lnSpc>
                <a:spcPts val="1500"/>
              </a:lnSpc>
              <a:spcBef>
                <a:spcPts val="0"/>
              </a:spcBef>
              <a:spcAft>
                <a:spcPts val="0"/>
              </a:spcAft>
              <a:defRPr/>
            </a:pPr>
            <a:r>
              <a:rPr lang="pt-PT" sz="1000" i="1" dirty="0">
                <a:solidFill>
                  <a:schemeClr val="accent5">
                    <a:lumMod val="50000"/>
                  </a:schemeClr>
                </a:solidFill>
                <a:latin typeface="Arial Narrow" panose="020B0606020202030204" pitchFamily="34" charset="0"/>
              </a:rPr>
              <a:t>www.afreximbank.com</a:t>
            </a:r>
          </a:p>
        </p:txBody>
      </p:sp>
      <p:sp>
        <p:nvSpPr>
          <p:cNvPr id="33" name="CaixaDeTexto 10"/>
          <p:cNvSpPr txBox="1"/>
          <p:nvPr/>
        </p:nvSpPr>
        <p:spPr>
          <a:xfrm>
            <a:off x="3329839" y="2557862"/>
            <a:ext cx="1351828" cy="523220"/>
          </a:xfrm>
          <a:prstGeom prst="rect">
            <a:avLst/>
          </a:prstGeom>
          <a:noFill/>
        </p:spPr>
        <p:txBody>
          <a:bodyPr wrap="square" rtlCol="0">
            <a:spAutoFit/>
          </a:bodyPr>
          <a:lstStyle/>
          <a:p>
            <a:pPr algn="ctr"/>
            <a:r>
              <a:rPr lang="pt-PT" dirty="0">
                <a:solidFill>
                  <a:schemeClr val="accent5">
                    <a:lumMod val="50000"/>
                  </a:schemeClr>
                </a:solidFill>
                <a:latin typeface="Arial Narrow" panose="020B0606020202030204" pitchFamily="34" charset="0"/>
              </a:rPr>
              <a:t>BIDC</a:t>
            </a:r>
          </a:p>
          <a:p>
            <a:pPr algn="ctr"/>
            <a:r>
              <a:rPr lang="pt-PT" sz="1000" dirty="0">
                <a:solidFill>
                  <a:schemeClr val="accent5">
                    <a:lumMod val="50000"/>
                  </a:schemeClr>
                </a:solidFill>
                <a:latin typeface="Arial Narrow" panose="020B0606020202030204" pitchFamily="34" charset="0"/>
              </a:rPr>
              <a:t>http://www.bidc-ebid.org/</a:t>
            </a:r>
          </a:p>
        </p:txBody>
      </p:sp>
      <p:sp>
        <p:nvSpPr>
          <p:cNvPr id="34" name="CaixaDeTexto 195"/>
          <p:cNvSpPr txBox="1"/>
          <p:nvPr/>
        </p:nvSpPr>
        <p:spPr>
          <a:xfrm rot="2820000">
            <a:off x="2211326" y="5020360"/>
            <a:ext cx="1595438" cy="561692"/>
          </a:xfrm>
          <a:prstGeom prst="rect">
            <a:avLst/>
          </a:prstGeom>
          <a:noFill/>
        </p:spPr>
        <p:txBody>
          <a:bodyPr wrap="square">
            <a:spAutoFit/>
          </a:bodyPr>
          <a:lstStyle/>
          <a:p>
            <a:pPr algn="ctr"/>
            <a:r>
              <a:rPr lang="fr-FR" dirty="0">
                <a:solidFill>
                  <a:schemeClr val="accent5">
                    <a:lumMod val="50000"/>
                  </a:schemeClr>
                </a:solidFill>
              </a:rPr>
              <a:t>FOPAO</a:t>
            </a:r>
          </a:p>
          <a:p>
            <a:pPr algn="ctr" fontAlgn="auto">
              <a:lnSpc>
                <a:spcPts val="1500"/>
              </a:lnSpc>
              <a:spcBef>
                <a:spcPts val="0"/>
              </a:spcBef>
              <a:spcAft>
                <a:spcPts val="0"/>
              </a:spcAft>
              <a:defRPr/>
            </a:pPr>
            <a:r>
              <a:rPr lang="pt-PT" sz="1000" dirty="0">
                <a:solidFill>
                  <a:schemeClr val="accent5">
                    <a:lumMod val="50000"/>
                  </a:schemeClr>
                </a:solidFill>
              </a:rPr>
              <a:t>https://www.fopao.net/</a:t>
            </a:r>
            <a:endParaRPr lang="pt-PT" sz="1000" i="1" dirty="0">
              <a:solidFill>
                <a:schemeClr val="accent5">
                  <a:lumMod val="50000"/>
                </a:schemeClr>
              </a:solidFill>
              <a:latin typeface="Arial Narrow" panose="020B0606020202030204" pitchFamily="34" charset="0"/>
            </a:endParaRPr>
          </a:p>
        </p:txBody>
      </p:sp>
      <p:sp>
        <p:nvSpPr>
          <p:cNvPr id="35" name="CaixaDeTexto 141"/>
          <p:cNvSpPr txBox="1"/>
          <p:nvPr/>
        </p:nvSpPr>
        <p:spPr>
          <a:xfrm>
            <a:off x="4125417" y="2206534"/>
            <a:ext cx="1861450" cy="296213"/>
          </a:xfrm>
          <a:prstGeom prst="rect">
            <a:avLst/>
          </a:prstGeom>
          <a:noFill/>
        </p:spPr>
        <p:txBody>
          <a:bodyPr wrap="square">
            <a:noAutofit/>
          </a:bodyPr>
          <a:lstStyle/>
          <a:p>
            <a:pPr algn="ctr" fontAlgn="auto">
              <a:lnSpc>
                <a:spcPts val="1500"/>
              </a:lnSpc>
              <a:spcBef>
                <a:spcPts val="0"/>
              </a:spcBef>
              <a:spcAft>
                <a:spcPts val="0"/>
              </a:spcAft>
              <a:defRPr/>
            </a:pPr>
            <a:r>
              <a:rPr lang="pt-PT" sz="1400" b="1" i="1" dirty="0" err="1">
                <a:solidFill>
                  <a:schemeClr val="accent5">
                    <a:lumMod val="75000"/>
                  </a:schemeClr>
                </a:solidFill>
                <a:latin typeface="Arial Narrow" panose="020B0606020202030204" pitchFamily="34" charset="0"/>
              </a:rPr>
              <a:t>Institutions</a:t>
            </a:r>
            <a:r>
              <a:rPr lang="pt-PT" sz="1400" b="1" i="1" dirty="0">
                <a:solidFill>
                  <a:schemeClr val="accent5">
                    <a:lumMod val="75000"/>
                  </a:schemeClr>
                </a:solidFill>
                <a:latin typeface="Arial Narrow" panose="020B0606020202030204" pitchFamily="34" charset="0"/>
              </a:rPr>
              <a:t> </a:t>
            </a:r>
            <a:r>
              <a:rPr lang="pt-PT" sz="1400" b="1" i="1" dirty="0" err="1">
                <a:solidFill>
                  <a:schemeClr val="accent5">
                    <a:lumMod val="75000"/>
                  </a:schemeClr>
                </a:solidFill>
                <a:latin typeface="Arial Narrow" panose="020B0606020202030204" pitchFamily="34" charset="0"/>
              </a:rPr>
              <a:t>financières</a:t>
            </a:r>
            <a:endParaRPr lang="pt-PT" sz="1400" b="1" i="1" dirty="0">
              <a:solidFill>
                <a:schemeClr val="accent5">
                  <a:lumMod val="75000"/>
                </a:schemeClr>
              </a:solidFill>
              <a:latin typeface="Arial Narrow" panose="020B0606020202030204" pitchFamily="34" charset="0"/>
              <a:cs typeface="+mn-cs"/>
            </a:endParaRPr>
          </a:p>
        </p:txBody>
      </p:sp>
      <p:pic>
        <p:nvPicPr>
          <p:cNvPr id="3" name="Marcador de Posição de Conteúdo 2" descr="logForum"/>
          <p:cNvPicPr>
            <a:picLocks noGrp="1" noChangeAspect="1"/>
          </p:cNvPicPr>
          <p:nvPr>
            <p:ph idx="1"/>
          </p:nvPr>
        </p:nvPicPr>
        <p:blipFill>
          <a:blip r:embed="rId6"/>
          <a:stretch>
            <a:fillRect/>
          </a:stretch>
        </p:blipFill>
        <p:spPr>
          <a:xfrm>
            <a:off x="-1270" y="-3810"/>
            <a:ext cx="3851910" cy="2338705"/>
          </a:xfrm>
          <a:prstGeom prst="rect">
            <a:avLst/>
          </a:prstGeom>
        </p:spPr>
      </p:pic>
      <p:sp>
        <p:nvSpPr>
          <p:cNvPr id="36" name="CaixaDeTexto 6"/>
          <p:cNvSpPr txBox="1">
            <a:spLocks noChangeArrowheads="1"/>
          </p:cNvSpPr>
          <p:nvPr/>
        </p:nvSpPr>
        <p:spPr bwMode="auto">
          <a:xfrm>
            <a:off x="2164495" y="168391"/>
            <a:ext cx="6068030" cy="584775"/>
          </a:xfrm>
          <a:prstGeom prst="rect">
            <a:avLst/>
          </a:prstGeom>
          <a:noFill/>
          <a:ln w="9525">
            <a:noFill/>
            <a:miter lim="800000"/>
          </a:ln>
        </p:spPr>
        <p:txBody>
          <a:bodyPr wrap="square">
            <a:spAutoFit/>
          </a:bodyPr>
          <a:lstStyle/>
          <a:p>
            <a:pPr algn="ctr">
              <a:defRPr/>
            </a:pPr>
            <a:r>
              <a:rPr lang="fr-FR" sz="1600" b="1" i="1" dirty="0">
                <a:solidFill>
                  <a:srgbClr val="008CBA"/>
                </a:solidFill>
                <a:latin typeface="Arial Narrow" panose="020B0606020202030204" pitchFamily="34" charset="0"/>
                <a:cs typeface="Arial" panose="020B0604020202020204" pitchFamily="34" charset="0"/>
              </a:rPr>
              <a:t>SECTEUR PRIVÉ ET ÉCOSYSTÈME DE DÉVELOPPEMENT AGRICOLE DANS LA ZONE DE LA CEDEAO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LOGO-Paises ecowas"/>
          <p:cNvPicPr>
            <a:picLocks noChangeAspect="1"/>
          </p:cNvPicPr>
          <p:nvPr/>
        </p:nvPicPr>
        <p:blipFill>
          <a:blip r:embed="rId2"/>
          <a:stretch>
            <a:fillRect/>
          </a:stretch>
        </p:blipFill>
        <p:spPr>
          <a:xfrm>
            <a:off x="4368800" y="6350"/>
            <a:ext cx="3336925" cy="3303270"/>
          </a:xfrm>
          <a:prstGeom prst="rect">
            <a:avLst/>
          </a:prstGeom>
        </p:spPr>
      </p:pic>
      <p:sp>
        <p:nvSpPr>
          <p:cNvPr id="12" name="Triângulo Retângulo 11"/>
          <p:cNvSpPr/>
          <p:nvPr/>
        </p:nvSpPr>
        <p:spPr>
          <a:xfrm>
            <a:off x="635" y="23431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96" name="CaixaDeTexto 6"/>
          <p:cNvSpPr txBox="1">
            <a:spLocks noChangeArrowheads="1"/>
          </p:cNvSpPr>
          <p:nvPr/>
        </p:nvSpPr>
        <p:spPr bwMode="auto">
          <a:xfrm>
            <a:off x="3275531" y="2614293"/>
            <a:ext cx="6673760" cy="306705"/>
          </a:xfrm>
          <a:prstGeom prst="rect">
            <a:avLst/>
          </a:prstGeom>
          <a:noFill/>
          <a:ln w="9525">
            <a:noFill/>
            <a:miter lim="800000"/>
          </a:ln>
        </p:spPr>
        <p:txBody>
          <a:bodyPr wrap="square">
            <a:spAutoFit/>
          </a:bodyPr>
          <a:lstStyle/>
          <a:p>
            <a:pPr algn="ctr">
              <a:defRPr/>
            </a:pPr>
            <a:r>
              <a:rPr lang="fr-FR" sz="1400" b="1" i="1" dirty="0">
                <a:solidFill>
                  <a:srgbClr val="008CBA"/>
                </a:solidFill>
                <a:latin typeface="Arial Narrow" panose="020B0606020202030204" pitchFamily="34" charset="0"/>
                <a:cs typeface="Arial" panose="020B0604020202020204" pitchFamily="34" charset="0"/>
                <a:sym typeface="+mn-ea"/>
              </a:rPr>
              <a:t>PROJETS RÉGIONAUX DE DÉVELOPPEMENT DES INFRASTRUCTURES</a:t>
            </a:r>
          </a:p>
        </p:txBody>
      </p:sp>
      <p:sp>
        <p:nvSpPr>
          <p:cNvPr id="103" name="Rounded Rectangle 52"/>
          <p:cNvSpPr/>
          <p:nvPr/>
        </p:nvSpPr>
        <p:spPr>
          <a:xfrm>
            <a:off x="158750" y="2994025"/>
            <a:ext cx="3667760" cy="1646555"/>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2" name="Retângulo 1"/>
          <p:cNvSpPr/>
          <p:nvPr/>
        </p:nvSpPr>
        <p:spPr>
          <a:xfrm>
            <a:off x="207701" y="3275826"/>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sym typeface="+mn-ea"/>
              </a:rPr>
              <a:t>Couvrant</a:t>
            </a:r>
            <a:endPar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endParaRPr>
          </a:p>
        </p:txBody>
      </p:sp>
      <p:sp>
        <p:nvSpPr>
          <p:cNvPr id="101" name="Rectângulo arredondado 2"/>
          <p:cNvSpPr/>
          <p:nvPr/>
        </p:nvSpPr>
        <p:spPr>
          <a:xfrm>
            <a:off x="171058" y="2821067"/>
            <a:ext cx="3654915" cy="398411"/>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lnSpc>
                <a:spcPts val="1200"/>
              </a:lnSpc>
              <a:defRPr/>
            </a:pPr>
            <a:r>
              <a:rPr lang="fr-FR" sz="1200" b="1" dirty="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Corridor de transport d'électricité en Afrique de l'Ouest</a:t>
            </a:r>
            <a:endParaRPr lang="pt-PT" sz="1200" b="1" dirty="0">
              <a:solidFill>
                <a:srgbClr val="008CBA"/>
              </a:solidFill>
              <a:latin typeface="Arial Narrow" panose="020B0606020202030204" pitchFamily="34" charset="0"/>
              <a:ea typeface="Verdana" panose="020B0604030504040204" pitchFamily="34" charset="0"/>
              <a:cs typeface="Arial" panose="020B0604020202020204" pitchFamily="34" charset="0"/>
              <a:sym typeface="+mn-ea"/>
            </a:endParaRPr>
          </a:p>
        </p:txBody>
      </p:sp>
      <p:sp>
        <p:nvSpPr>
          <p:cNvPr id="70" name="Rounded Rectangle 52"/>
          <p:cNvSpPr/>
          <p:nvPr/>
        </p:nvSpPr>
        <p:spPr>
          <a:xfrm>
            <a:off x="171450" y="5055870"/>
            <a:ext cx="3667760" cy="1614170"/>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72" name="Retângulo 71"/>
          <p:cNvSpPr/>
          <p:nvPr/>
        </p:nvSpPr>
        <p:spPr>
          <a:xfrm>
            <a:off x="265627" y="5301641"/>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sym typeface="+mn-ea"/>
              </a:rPr>
              <a:t>Couvrant</a:t>
            </a:r>
            <a:endPar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endParaRPr>
          </a:p>
        </p:txBody>
      </p:sp>
      <p:sp>
        <p:nvSpPr>
          <p:cNvPr id="73" name="Rectângulo arredondado 2"/>
          <p:cNvSpPr/>
          <p:nvPr/>
        </p:nvSpPr>
        <p:spPr>
          <a:xfrm>
            <a:off x="196304" y="4825393"/>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fr-FR" sz="1200" b="1" dirty="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Autoroute côtière reliant Lagos</a:t>
            </a:r>
            <a:endParaRPr lang="fr-FR" sz="1200" b="1" dirty="0">
              <a:solidFill>
                <a:srgbClr val="008CBA"/>
              </a:solidFill>
              <a:latin typeface="Arial Narrow" panose="020B0606020202030204" pitchFamily="34" charset="0"/>
              <a:ea typeface="Verdana" panose="020B0604030504040204" pitchFamily="34" charset="0"/>
              <a:cs typeface="Arial" panose="020B0604020202020204" pitchFamily="34" charset="0"/>
            </a:endParaRPr>
          </a:p>
          <a:p>
            <a:pPr algn="ctr">
              <a:lnSpc>
                <a:spcPts val="1200"/>
              </a:lnSpc>
              <a:defRPr/>
            </a:pPr>
            <a:r>
              <a:rPr lang="fr-FR" sz="1200" b="1" dirty="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et Nouakchott via Dakar</a:t>
            </a:r>
          </a:p>
        </p:txBody>
      </p:sp>
      <p:sp>
        <p:nvSpPr>
          <p:cNvPr id="76" name="Rounded Rectangle 52"/>
          <p:cNvSpPr/>
          <p:nvPr/>
        </p:nvSpPr>
        <p:spPr>
          <a:xfrm>
            <a:off x="4248785" y="3027680"/>
            <a:ext cx="3667760" cy="1646555"/>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78" name="Retângulo 77"/>
          <p:cNvSpPr/>
          <p:nvPr/>
        </p:nvSpPr>
        <p:spPr>
          <a:xfrm>
            <a:off x="4297384" y="3288372"/>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sym typeface="+mn-ea"/>
              </a:rPr>
              <a:t>Couvrant</a:t>
            </a:r>
            <a:endPar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endParaRPr>
          </a:p>
        </p:txBody>
      </p:sp>
      <p:sp>
        <p:nvSpPr>
          <p:cNvPr id="79" name="Rectângulo arredondado 2"/>
          <p:cNvSpPr/>
          <p:nvPr/>
        </p:nvSpPr>
        <p:spPr>
          <a:xfrm>
            <a:off x="4260741" y="2883996"/>
            <a:ext cx="3654915" cy="36219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s-ES" sz="1200" b="1" dirty="0" err="1">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Corridor</a:t>
            </a:r>
            <a:r>
              <a:rPr lang="es-ES" sz="1200" b="1" dirty="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 multimodal </a:t>
            </a:r>
            <a:r>
              <a:rPr lang="es-ES" sz="1200" b="1" dirty="0" smtClean="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Praia </a:t>
            </a:r>
            <a:r>
              <a:rPr lang="es-ES" sz="1200" b="1" dirty="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 Dakar - </a:t>
            </a:r>
            <a:r>
              <a:rPr lang="es-ES" sz="1200" b="1" dirty="0" err="1">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Abidjan</a:t>
            </a:r>
          </a:p>
        </p:txBody>
      </p:sp>
      <p:sp>
        <p:nvSpPr>
          <p:cNvPr id="81" name="Rounded Rectangle 52"/>
          <p:cNvSpPr/>
          <p:nvPr/>
        </p:nvSpPr>
        <p:spPr>
          <a:xfrm>
            <a:off x="4260850" y="5068570"/>
            <a:ext cx="3667760" cy="1614170"/>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83" name="Retângulo 82"/>
          <p:cNvSpPr/>
          <p:nvPr/>
        </p:nvSpPr>
        <p:spPr>
          <a:xfrm>
            <a:off x="4355310" y="5314187"/>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sym typeface="+mn-ea"/>
              </a:rPr>
              <a:t>Couvrant</a:t>
            </a:r>
            <a:endPar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endParaRPr>
          </a:p>
        </p:txBody>
      </p:sp>
      <p:sp>
        <p:nvSpPr>
          <p:cNvPr id="84" name="Rectângulo arredondado 2"/>
          <p:cNvSpPr/>
          <p:nvPr/>
        </p:nvSpPr>
        <p:spPr>
          <a:xfrm>
            <a:off x="4237092" y="4837939"/>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200" b="1" i="1" dirty="0" err="1">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Corridor</a:t>
            </a:r>
            <a:r>
              <a:rPr lang="pt-PT" sz="1200" b="1" i="1" dirty="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 d'Abidjan - Ouagadougou - </a:t>
            </a:r>
            <a:r>
              <a:rPr lang="pt-PT" sz="1200" b="1" i="1" dirty="0" err="1">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Bamako</a:t>
            </a:r>
          </a:p>
        </p:txBody>
      </p:sp>
      <p:sp>
        <p:nvSpPr>
          <p:cNvPr id="89" name="Rounded Rectangle 52"/>
          <p:cNvSpPr/>
          <p:nvPr/>
        </p:nvSpPr>
        <p:spPr>
          <a:xfrm>
            <a:off x="8327390" y="3029585"/>
            <a:ext cx="3667760" cy="1646555"/>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91" name="Retângulo 90"/>
          <p:cNvSpPr/>
          <p:nvPr/>
        </p:nvSpPr>
        <p:spPr>
          <a:xfrm>
            <a:off x="8376331" y="3290160"/>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sym typeface="+mn-ea"/>
              </a:rPr>
              <a:t>Couvrant</a:t>
            </a:r>
            <a:endPar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endParaRPr>
          </a:p>
        </p:txBody>
      </p:sp>
      <p:sp>
        <p:nvSpPr>
          <p:cNvPr id="92" name="Rectângulo arredondado 2"/>
          <p:cNvSpPr/>
          <p:nvPr/>
        </p:nvSpPr>
        <p:spPr>
          <a:xfrm>
            <a:off x="8339688" y="2885784"/>
            <a:ext cx="3654915" cy="36219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200" b="1" dirty="0" err="1">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Corridor</a:t>
            </a:r>
            <a:r>
              <a:rPr lang="pt-PT" sz="1200" b="1" dirty="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 multimodal Dakar-Niamey</a:t>
            </a:r>
          </a:p>
        </p:txBody>
      </p:sp>
      <p:sp>
        <p:nvSpPr>
          <p:cNvPr id="94" name="Rounded Rectangle 52"/>
          <p:cNvSpPr/>
          <p:nvPr/>
        </p:nvSpPr>
        <p:spPr bwMode="auto">
          <a:xfrm>
            <a:off x="8340100" y="5070105"/>
            <a:ext cx="3667684" cy="1614066"/>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100" name="Retângulo 99"/>
          <p:cNvSpPr/>
          <p:nvPr/>
        </p:nvSpPr>
        <p:spPr>
          <a:xfrm>
            <a:off x="8434257" y="5315975"/>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sym typeface="+mn-ea"/>
              </a:rPr>
              <a:t>Couvrant</a:t>
            </a:r>
            <a:endParaRPr lang="pt-PT" sz="1400" b="1" i="1" dirty="0">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endParaRPr>
          </a:p>
        </p:txBody>
      </p:sp>
      <p:sp>
        <p:nvSpPr>
          <p:cNvPr id="105" name="Rectângulo arredondado 2"/>
          <p:cNvSpPr/>
          <p:nvPr/>
        </p:nvSpPr>
        <p:spPr>
          <a:xfrm>
            <a:off x="8316039" y="4839727"/>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fr-FR" sz="1200" b="1" dirty="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Création d'un Hub impliquant des ports et des chemins de fer en Afrique de l'Ouest</a:t>
            </a:r>
          </a:p>
        </p:txBody>
      </p:sp>
      <p:pic>
        <p:nvPicPr>
          <p:cNvPr id="3" name="Imagem9"/>
          <p:cNvPicPr>
            <a:picLocks noChangeAspect="1"/>
          </p:cNvPicPr>
          <p:nvPr/>
        </p:nvPicPr>
        <p:blipFill>
          <a:blip r:embed="rId3"/>
          <a:stretch>
            <a:fillRect/>
          </a:stretch>
        </p:blipFill>
        <p:spPr>
          <a:xfrm>
            <a:off x="11678285" y="6430010"/>
            <a:ext cx="502920" cy="389255"/>
          </a:xfrm>
          <a:prstGeom prst="rect">
            <a:avLst/>
          </a:prstGeom>
          <a:noFill/>
          <a:ln>
            <a:noFill/>
          </a:ln>
          <a:effectLst/>
        </p:spPr>
      </p:pic>
      <p:pic>
        <p:nvPicPr>
          <p:cNvPr id="4" name="Marcador de Posição de Conteúdo 3"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67" name="Imagem 66" descr="logo"/>
          <p:cNvPicPr>
            <a:picLocks noChangeAspect="1"/>
          </p:cNvPicPr>
          <p:nvPr/>
        </p:nvPicPr>
        <p:blipFill>
          <a:blip r:embed="rId5"/>
          <a:stretch>
            <a:fillRect/>
          </a:stretch>
        </p:blipFill>
        <p:spPr>
          <a:xfrm>
            <a:off x="6985000" y="71120"/>
            <a:ext cx="5207000" cy="1143000"/>
          </a:xfrm>
          <a:prstGeom prst="rect">
            <a:avLst/>
          </a:prstGeom>
        </p:spPr>
      </p:pic>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11</a:t>
            </a:fld>
            <a:endParaRPr lang="fr-FR" altLang="pt-PT" sz="1200" b="1" i="1" u="sng" dirty="0" smtClean="0">
              <a:solidFill>
                <a:schemeClr val="tx1"/>
              </a:solidFill>
            </a:endParaRPr>
          </a:p>
        </p:txBody>
      </p:sp>
      <p:sp>
        <p:nvSpPr>
          <p:cNvPr id="8" name="Rounded Rectangle 4"/>
          <p:cNvSpPr/>
          <p:nvPr/>
        </p:nvSpPr>
        <p:spPr>
          <a:xfrm>
            <a:off x="229521" y="5525062"/>
            <a:ext cx="3534549" cy="1092406"/>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algn="just" defTabSz="533400" eaLnBrk="1" hangingPunct="1">
              <a:lnSpc>
                <a:spcPts val="400"/>
              </a:lnSpc>
              <a:defRPr/>
            </a:pPr>
            <a:endParaRPr lang="pt-PT" sz="400" dirty="0" smtClean="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algn="just" defTabSz="533400">
              <a:lnSpc>
                <a:spcPts val="120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 </a:t>
            </a:r>
            <a:r>
              <a:rPr lang="fr-FR"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Autoroute côtière reliant Lagos et Nouakchott via Dakar (4560 km), autoroute </a:t>
            </a:r>
            <a:r>
              <a:rPr lang="fr-FR"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trans</a:t>
            </a:r>
            <a:r>
              <a:rPr lang="fr-FR"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-sahélienne Dakar-N '</a:t>
            </a:r>
            <a:r>
              <a:rPr lang="fr-FR"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Djamena</a:t>
            </a:r>
            <a:r>
              <a:rPr lang="fr-FR"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(4460 km), autoroute transnationale impliquant la construction de liaisons le long des autoroutes susmentionnées ou la réhabilitation de routes reliant les pays. (Mali, Burkina Faso et Niger) aux ports maritimes.</a:t>
            </a:r>
          </a:p>
        </p:txBody>
      </p:sp>
      <p:sp>
        <p:nvSpPr>
          <p:cNvPr id="9" name="Rounded Rectangle 4"/>
          <p:cNvSpPr/>
          <p:nvPr/>
        </p:nvSpPr>
        <p:spPr bwMode="auto">
          <a:xfrm>
            <a:off x="8448465" y="5529694"/>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Bénin</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Cap-Vert</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Côte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d'</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Gambie</a:t>
            </a:r>
          </a:p>
        </p:txBody>
      </p:sp>
      <p:sp>
        <p:nvSpPr>
          <p:cNvPr id="10" name="Rounded Rectangle 4"/>
          <p:cNvSpPr/>
          <p:nvPr/>
        </p:nvSpPr>
        <p:spPr bwMode="auto">
          <a:xfrm>
            <a:off x="9601342" y="5520728"/>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Ghana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Bissau</a:t>
            </a: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Liberia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p:txBody>
      </p:sp>
      <p:sp>
        <p:nvSpPr>
          <p:cNvPr id="11" name="Rounded Rectangle 4"/>
          <p:cNvSpPr/>
          <p:nvPr/>
        </p:nvSpPr>
        <p:spPr bwMode="auto">
          <a:xfrm>
            <a:off x="10732022" y="5522516"/>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Niger</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Nigéria</a:t>
            </a: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Sénégal</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Sierra</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Leone</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Togo</a:t>
            </a:r>
          </a:p>
        </p:txBody>
      </p:sp>
      <p:sp>
        <p:nvSpPr>
          <p:cNvPr id="13" name="Rounded Rectangle 4"/>
          <p:cNvSpPr/>
          <p:nvPr/>
        </p:nvSpPr>
        <p:spPr>
          <a:xfrm>
            <a:off x="4339524" y="5547768"/>
            <a:ext cx="3534549" cy="1092406"/>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Côte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d'</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p:txBody>
      </p:sp>
      <p:sp>
        <p:nvSpPr>
          <p:cNvPr id="14" name="Rounded Rectangle 4"/>
          <p:cNvSpPr/>
          <p:nvPr/>
        </p:nvSpPr>
        <p:spPr>
          <a:xfrm>
            <a:off x="8427085" y="3448685"/>
            <a:ext cx="3534410" cy="1005840"/>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it-I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Sénégal</a:t>
            </a:r>
          </a:p>
          <a:p>
            <a:pPr defTabSz="533400">
              <a:lnSpc>
                <a:spcPts val="1200"/>
              </a:lnSpc>
              <a:defRPr/>
            </a:pPr>
            <a:r>
              <a:rPr lang="it-I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a:p>
            <a:pPr defTabSz="533400">
              <a:lnSpc>
                <a:spcPts val="1200"/>
              </a:lnSpc>
              <a:defRPr/>
            </a:pPr>
            <a:r>
              <a:rPr lang="it-I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200"/>
              </a:lnSpc>
              <a:defRPr/>
            </a:pPr>
            <a:r>
              <a:rPr lang="it-I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Niger</a:t>
            </a:r>
          </a:p>
        </p:txBody>
      </p:sp>
      <p:sp>
        <p:nvSpPr>
          <p:cNvPr id="20" name="Rounded Rectangle 4"/>
          <p:cNvSpPr/>
          <p:nvPr/>
        </p:nvSpPr>
        <p:spPr>
          <a:xfrm>
            <a:off x="4347821" y="3473608"/>
            <a:ext cx="3534549" cy="1238058"/>
          </a:xfrm>
          <a:prstGeom prst="rect">
            <a:avLst/>
          </a:prstGeom>
          <a:noFill/>
          <a:extLst>
            <a:ext uri="{909E8E84-426E-40DD-AFC4-6F175D3DCCD1}">
              <a14:hiddenFill xmlns:a14="http://schemas.microsoft.com/office/drawing/2010/main">
                <a:solidFill>
                  <a:schemeClr val="accent5">
                    <a:lumMod val="60000"/>
                    <a:lumOff val="40000"/>
                  </a:schemeClr>
                </a:solidFill>
              </a14:hiddenFill>
            </a:ext>
          </a:extLst>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fontAlgn="auto">
              <a:lnSpc>
                <a:spcPts val="116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Cap-Vert</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fontAlgn="auto">
              <a:lnSpc>
                <a:spcPts val="116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Sénégal</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fontAlgn="auto">
              <a:lnSpc>
                <a:spcPts val="116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fontAlgn="auto">
              <a:lnSpc>
                <a:spcPts val="116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Bissau</a:t>
            </a:r>
          </a:p>
          <a:p>
            <a:pPr defTabSz="533400" fontAlgn="auto">
              <a:lnSpc>
                <a:spcPts val="116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Gambie</a:t>
            </a:r>
          </a:p>
          <a:p>
            <a:pPr defTabSz="533400" fontAlgn="auto">
              <a:lnSpc>
                <a:spcPts val="116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Sierra</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Leone</a:t>
            </a:r>
          </a:p>
          <a:p>
            <a:pPr defTabSz="533400" fontAlgn="auto">
              <a:lnSpc>
                <a:spcPts val="116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Liberia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fontAlgn="auto">
              <a:lnSpc>
                <a:spcPts val="116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Côte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d'</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Ivoire</a:t>
            </a:r>
          </a:p>
        </p:txBody>
      </p:sp>
      <p:sp>
        <p:nvSpPr>
          <p:cNvPr id="21" name="Rounded Rectangle 4"/>
          <p:cNvSpPr/>
          <p:nvPr/>
        </p:nvSpPr>
        <p:spPr>
          <a:xfrm>
            <a:off x="218246" y="3464415"/>
            <a:ext cx="3534549" cy="1114364"/>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400"/>
              </a:lnSpc>
              <a:defRPr/>
            </a:pPr>
            <a:endParaRPr lang="pt-PT" sz="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Bissau</a:t>
            </a:r>
          </a:p>
          <a:p>
            <a:pPr defTabSz="533400">
              <a:lnSpc>
                <a:spcPts val="120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Gambie</a:t>
            </a: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Sierra</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Leone</a:t>
            </a: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Liberia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Côte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d'</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20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Ghana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LOGO-Paises ecowas"/>
          <p:cNvPicPr>
            <a:picLocks noChangeAspect="1"/>
          </p:cNvPicPr>
          <p:nvPr/>
        </p:nvPicPr>
        <p:blipFill>
          <a:blip r:embed="rId2"/>
          <a:stretch>
            <a:fillRect/>
          </a:stretch>
        </p:blipFill>
        <p:spPr>
          <a:xfrm>
            <a:off x="3881120" y="6350"/>
            <a:ext cx="3336925" cy="3303270"/>
          </a:xfrm>
          <a:prstGeom prst="rect">
            <a:avLst/>
          </a:prstGeom>
        </p:spPr>
      </p:pic>
      <p:sp>
        <p:nvSpPr>
          <p:cNvPr id="12" name="Triângulo Retângulo 11"/>
          <p:cNvSpPr/>
          <p:nvPr/>
        </p:nvSpPr>
        <p:spPr>
          <a:xfrm>
            <a:off x="635" y="23431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96" name="CaixaDeTexto 6"/>
          <p:cNvSpPr txBox="1">
            <a:spLocks noChangeArrowheads="1"/>
          </p:cNvSpPr>
          <p:nvPr/>
        </p:nvSpPr>
        <p:spPr bwMode="auto">
          <a:xfrm>
            <a:off x="6655435" y="2508250"/>
            <a:ext cx="5278120" cy="306705"/>
          </a:xfrm>
          <a:prstGeom prst="rect">
            <a:avLst/>
          </a:prstGeom>
          <a:noFill/>
          <a:ln w="9525">
            <a:noFill/>
            <a:miter lim="800000"/>
          </a:ln>
        </p:spPr>
        <p:txBody>
          <a:bodyPr wrap="square">
            <a:spAutoFit/>
          </a:bodyPr>
          <a:lstStyle/>
          <a:p>
            <a:pPr algn="ctr">
              <a:defRPr/>
            </a:pPr>
            <a:r>
              <a:rPr lang="fr-FR" sz="1400" b="1" i="1" dirty="0">
                <a:solidFill>
                  <a:srgbClr val="008CBA"/>
                </a:solidFill>
                <a:latin typeface="Arial Narrow" panose="020B0606020202030204" pitchFamily="34" charset="0"/>
                <a:cs typeface="Arial" panose="020B0604020202020204" pitchFamily="34" charset="0"/>
                <a:sym typeface="+mn-ea"/>
              </a:rPr>
              <a:t>PROJETS RÉGIONAUX DE DÉVELOPPEMENT DES INFRASTRUCTURES</a:t>
            </a:r>
          </a:p>
        </p:txBody>
      </p:sp>
      <p:pic>
        <p:nvPicPr>
          <p:cNvPr id="3"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5" name="Marcador de Posição de Conteúdo 4"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7" name="Imagem9"/>
          <p:cNvPicPr>
            <a:picLocks noChangeAspect="1"/>
          </p:cNvPicPr>
          <p:nvPr/>
        </p:nvPicPr>
        <p:blipFill>
          <a:blip r:embed="rId3"/>
          <a:stretch>
            <a:fillRect/>
          </a:stretch>
        </p:blipFill>
        <p:spPr>
          <a:xfrm>
            <a:off x="11678285" y="6430010"/>
            <a:ext cx="502920" cy="389255"/>
          </a:xfrm>
          <a:prstGeom prst="rect">
            <a:avLst/>
          </a:prstGeom>
          <a:noFill/>
          <a:ln>
            <a:noFill/>
          </a:ln>
          <a:effectLst/>
        </p:spPr>
      </p:pic>
      <p:pic>
        <p:nvPicPr>
          <p:cNvPr id="67" name="Imagem 66" descr="logo"/>
          <p:cNvPicPr>
            <a:picLocks noChangeAspect="1"/>
          </p:cNvPicPr>
          <p:nvPr/>
        </p:nvPicPr>
        <p:blipFill>
          <a:blip r:embed="rId5"/>
          <a:stretch>
            <a:fillRect/>
          </a:stretch>
        </p:blipFill>
        <p:spPr>
          <a:xfrm>
            <a:off x="6985000" y="71120"/>
            <a:ext cx="5207000" cy="1143000"/>
          </a:xfrm>
          <a:prstGeom prst="rect">
            <a:avLst/>
          </a:prstGeom>
        </p:spPr>
      </p:pic>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12</a:t>
            </a:fld>
            <a:endParaRPr lang="fr-FR" altLang="pt-PT" sz="1200" b="1" i="1" u="sng" dirty="0" smtClean="0">
              <a:solidFill>
                <a:schemeClr val="tx1"/>
              </a:solidFill>
            </a:endParaRPr>
          </a:p>
        </p:txBody>
      </p:sp>
      <p:grpSp>
        <p:nvGrpSpPr>
          <p:cNvPr id="10" name="Group 26"/>
          <p:cNvGrpSpPr/>
          <p:nvPr/>
        </p:nvGrpSpPr>
        <p:grpSpPr bwMode="auto">
          <a:xfrm>
            <a:off x="84493" y="2925207"/>
            <a:ext cx="3667684" cy="1646509"/>
            <a:chOff x="1035441" y="4507897"/>
            <a:chExt cx="2021405" cy="1520059"/>
          </a:xfrm>
          <a:solidFill>
            <a:schemeClr val="accent5">
              <a:lumMod val="60000"/>
              <a:lumOff val="40000"/>
            </a:schemeClr>
          </a:solidFill>
        </p:grpSpPr>
        <p:sp>
          <p:nvSpPr>
            <p:cNvPr id="11"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13" name="Rounded Rectangle 4"/>
            <p:cNvSpPr/>
            <p:nvPr/>
          </p:nvSpPr>
          <p:spPr>
            <a:xfrm>
              <a:off x="1069260" y="4937555"/>
              <a:ext cx="666663" cy="99490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Bénin</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Cap-Vert</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Côte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d'</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Gambie</a:t>
              </a:r>
            </a:p>
          </p:txBody>
        </p:sp>
      </p:grpSp>
      <p:sp>
        <p:nvSpPr>
          <p:cNvPr id="14" name="Retângulo 1"/>
          <p:cNvSpPr/>
          <p:nvPr/>
        </p:nvSpPr>
        <p:spPr>
          <a:xfrm>
            <a:off x="133270" y="3218676"/>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Couvrant</a:t>
            </a:r>
            <a:endParaRPr lang="pt-PT" sz="1400" b="1" i="1" dirty="0">
              <a:solidFill>
                <a:schemeClr val="tx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Rectângulo arredondado 2"/>
          <p:cNvSpPr/>
          <p:nvPr/>
        </p:nvSpPr>
        <p:spPr>
          <a:xfrm>
            <a:off x="97262" y="2763917"/>
            <a:ext cx="3654915" cy="398411"/>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fr-FR" sz="1300" dirty="0">
                <a:solidFill>
                  <a:srgbClr val="008CBA"/>
                </a:solidFill>
                <a:latin typeface="Arial Narrow" panose="020B0606020202030204" pitchFamily="34" charset="0"/>
                <a:cs typeface="Arial" panose="020B0604020202020204" pitchFamily="34" charset="0"/>
              </a:rPr>
              <a:t>Centre </a:t>
            </a:r>
            <a:r>
              <a:rPr lang="fr-FR" sz="1300" dirty="0" smtClean="0">
                <a:solidFill>
                  <a:srgbClr val="008CBA"/>
                </a:solidFill>
                <a:latin typeface="Arial Narrow" panose="020B0606020202030204" pitchFamily="34" charset="0"/>
                <a:cs typeface="Arial" panose="020B0604020202020204" pitchFamily="34" charset="0"/>
              </a:rPr>
              <a:t>de la </a:t>
            </a:r>
            <a:r>
              <a:rPr lang="fr-FR" sz="1300" i="1" dirty="0" smtClean="0">
                <a:solidFill>
                  <a:srgbClr val="008CBA"/>
                </a:solidFill>
                <a:latin typeface="Arial Narrow" panose="020B0606020202030204" pitchFamily="34" charset="0"/>
                <a:cs typeface="Arial" panose="020B0604020202020204" pitchFamily="34" charset="0"/>
              </a:rPr>
              <a:t>CEDEAO</a:t>
            </a:r>
            <a:r>
              <a:rPr lang="fr-FR" sz="1300" dirty="0" smtClean="0">
                <a:solidFill>
                  <a:srgbClr val="008CBA"/>
                </a:solidFill>
                <a:latin typeface="Arial Narrow" panose="020B0606020202030204" pitchFamily="34" charset="0"/>
                <a:cs typeface="Arial" panose="020B0604020202020204" pitchFamily="34" charset="0"/>
              </a:rPr>
              <a:t> </a:t>
            </a:r>
            <a:r>
              <a:rPr lang="fr-FR" sz="1300" dirty="0">
                <a:solidFill>
                  <a:srgbClr val="008CBA"/>
                </a:solidFill>
                <a:latin typeface="Arial Narrow" panose="020B0606020202030204" pitchFamily="34" charset="0"/>
                <a:cs typeface="Arial" panose="020B0604020202020204" pitchFamily="34" charset="0"/>
              </a:rPr>
              <a:t>pour les énergies renouvelables et l'efficacité énergétique (</a:t>
            </a:r>
            <a:r>
              <a:rPr lang="fr-FR" sz="1300" i="1" dirty="0">
                <a:solidFill>
                  <a:srgbClr val="008CBA"/>
                </a:solidFill>
                <a:latin typeface="Arial Narrow" panose="020B0606020202030204" pitchFamily="34" charset="0"/>
                <a:cs typeface="Arial" panose="020B0604020202020204" pitchFamily="34" charset="0"/>
              </a:rPr>
              <a:t>CEREEC</a:t>
            </a:r>
            <a:r>
              <a:rPr lang="fr-FR" sz="1300" dirty="0">
                <a:solidFill>
                  <a:srgbClr val="008CBA"/>
                </a:solidFill>
                <a:latin typeface="Arial Narrow" panose="020B0606020202030204" pitchFamily="34" charset="0"/>
                <a:cs typeface="Arial" panose="020B0604020202020204" pitchFamily="34" charset="0"/>
              </a:rPr>
              <a:t>)</a:t>
            </a:r>
            <a:endParaRPr lang="fr-FR" sz="1300" i="1" dirty="0">
              <a:solidFill>
                <a:srgbClr val="008CBA"/>
              </a:solidFill>
              <a:latin typeface="Arial Narrow" panose="020B0606020202030204" pitchFamily="34" charset="0"/>
              <a:ea typeface="Verdana" panose="020B0604030504040204" pitchFamily="34" charset="0"/>
              <a:cs typeface="Arial" panose="020B0604020202020204" pitchFamily="34" charset="0"/>
            </a:endParaRPr>
          </a:p>
        </p:txBody>
      </p:sp>
      <p:grpSp>
        <p:nvGrpSpPr>
          <p:cNvPr id="16" name="Group 26"/>
          <p:cNvGrpSpPr/>
          <p:nvPr/>
        </p:nvGrpSpPr>
        <p:grpSpPr bwMode="auto">
          <a:xfrm>
            <a:off x="97039" y="4998621"/>
            <a:ext cx="3667684" cy="1614066"/>
            <a:chOff x="1035441" y="4507897"/>
            <a:chExt cx="2021405" cy="1520059"/>
          </a:xfrm>
          <a:solidFill>
            <a:schemeClr val="accent5">
              <a:lumMod val="60000"/>
              <a:lumOff val="40000"/>
            </a:schemeClr>
          </a:solidFill>
        </p:grpSpPr>
        <p:sp>
          <p:nvSpPr>
            <p:cNvPr id="17" name="Rounded Rectangle 52"/>
            <p:cNvSpPr/>
            <p:nvPr/>
          </p:nvSpPr>
          <p:spPr>
            <a:xfrm>
              <a:off x="1035441" y="4507897"/>
              <a:ext cx="2021405" cy="1520059"/>
            </a:xfrm>
            <a:prstGeom prst="roundRect">
              <a:avLst/>
            </a:prstGeom>
            <a:grp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18" name="Rounded Rectangle 4"/>
            <p:cNvSpPr/>
            <p:nvPr/>
          </p:nvSpPr>
          <p:spPr>
            <a:xfrm>
              <a:off x="1069260" y="4897828"/>
              <a:ext cx="1948029" cy="1028782"/>
            </a:xfrm>
            <a:prstGeom prst="rect">
              <a:avLst/>
            </a:prstGeom>
            <a:grp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Nigéria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Bénin</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Togo</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Côte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d'</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Ivoire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Ghana</a:t>
              </a:r>
            </a:p>
          </p:txBody>
        </p:sp>
      </p:grpSp>
      <p:sp>
        <p:nvSpPr>
          <p:cNvPr id="20" name="Retângulo 71"/>
          <p:cNvSpPr/>
          <p:nvPr/>
        </p:nvSpPr>
        <p:spPr>
          <a:xfrm>
            <a:off x="191196" y="5244491"/>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Couvrant</a:t>
            </a:r>
            <a:endParaRPr lang="pt-PT" sz="1400" b="1" i="1" dirty="0">
              <a:solidFill>
                <a:schemeClr val="tx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ectângulo arredondado 2"/>
          <p:cNvSpPr/>
          <p:nvPr/>
        </p:nvSpPr>
        <p:spPr>
          <a:xfrm>
            <a:off x="109808" y="4768243"/>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300" dirty="0" err="1">
                <a:solidFill>
                  <a:srgbClr val="008CBA"/>
                </a:solidFill>
                <a:latin typeface="Arial Narrow" panose="020B0606020202030204" pitchFamily="34" charset="0"/>
                <a:ea typeface="Verdana" panose="020B0604030504040204" pitchFamily="34" charset="0"/>
                <a:cs typeface="Arial" panose="020B0604020202020204" pitchFamily="34" charset="0"/>
              </a:rPr>
              <a:t>Corridor</a:t>
            </a:r>
            <a:r>
              <a:rPr lang="pt-PT" sz="1300" dirty="0">
                <a:solidFill>
                  <a:srgbClr val="008CBA"/>
                </a:solidFill>
                <a:latin typeface="Arial Narrow" panose="020B0606020202030204" pitchFamily="34" charset="0"/>
                <a:ea typeface="Verdana" panose="020B0604030504040204" pitchFamily="34" charset="0"/>
                <a:cs typeface="Arial" panose="020B0604020202020204" pitchFamily="34" charset="0"/>
              </a:rPr>
              <a:t> d'Abidjan - </a:t>
            </a:r>
            <a:r>
              <a:rPr lang="pt-PT" sz="1300" dirty="0" smtClean="0">
                <a:solidFill>
                  <a:srgbClr val="008CBA"/>
                </a:solidFill>
                <a:latin typeface="Arial Narrow" panose="020B0606020202030204" pitchFamily="34" charset="0"/>
                <a:ea typeface="Verdana" panose="020B0604030504040204" pitchFamily="34" charset="0"/>
                <a:cs typeface="Arial" panose="020B0604020202020204" pitchFamily="34" charset="0"/>
              </a:rPr>
              <a:t>Lagos</a:t>
            </a:r>
          </a:p>
        </p:txBody>
      </p:sp>
      <p:sp>
        <p:nvSpPr>
          <p:cNvPr id="22" name="Rounded Rectangle 52"/>
          <p:cNvSpPr/>
          <p:nvPr/>
        </p:nvSpPr>
        <p:spPr bwMode="auto">
          <a:xfrm>
            <a:off x="4174176" y="2970699"/>
            <a:ext cx="3667684" cy="1646509"/>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23" name="Retângulo 77"/>
          <p:cNvSpPr/>
          <p:nvPr/>
        </p:nvSpPr>
        <p:spPr>
          <a:xfrm>
            <a:off x="4222953" y="3231222"/>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Couvrant</a:t>
            </a:r>
            <a:endParaRPr lang="pt-PT" sz="1400" b="1" i="1" dirty="0">
              <a:solidFill>
                <a:schemeClr val="tx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ângulo arredondado 2"/>
          <p:cNvSpPr/>
          <p:nvPr/>
        </p:nvSpPr>
        <p:spPr>
          <a:xfrm>
            <a:off x="4186945" y="2826846"/>
            <a:ext cx="3654915" cy="36219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300" dirty="0" err="1">
                <a:solidFill>
                  <a:srgbClr val="008CBA"/>
                </a:solidFill>
                <a:latin typeface="Arial Narrow" panose="020B0606020202030204" pitchFamily="34" charset="0"/>
                <a:ea typeface="Verdana" panose="020B0604030504040204" pitchFamily="34" charset="0"/>
                <a:cs typeface="Arial" panose="020B0604020202020204" pitchFamily="34" charset="0"/>
              </a:rPr>
              <a:t>Programme</a:t>
            </a:r>
            <a:r>
              <a:rPr lang="pt-PT" sz="1300" dirty="0">
                <a:solidFill>
                  <a:srgbClr val="008CBA"/>
                </a:solidFill>
                <a:latin typeface="Arial Narrow" panose="020B0606020202030204" pitchFamily="34" charset="0"/>
                <a:ea typeface="Verdana" panose="020B0604030504040204" pitchFamily="34" charset="0"/>
                <a:cs typeface="Arial" panose="020B0604020202020204" pitchFamily="34" charset="0"/>
              </a:rPr>
              <a:t> </a:t>
            </a:r>
            <a:r>
              <a:rPr lang="pt-PT" sz="1300" dirty="0" err="1">
                <a:solidFill>
                  <a:srgbClr val="008CBA"/>
                </a:solidFill>
                <a:latin typeface="Arial Narrow" panose="020B0606020202030204" pitchFamily="34" charset="0"/>
                <a:ea typeface="Verdana" panose="020B0604030504040204" pitchFamily="34" charset="0"/>
                <a:cs typeface="Arial" panose="020B0604020202020204" pitchFamily="34" charset="0"/>
              </a:rPr>
              <a:t>régional</a:t>
            </a:r>
            <a:r>
              <a:rPr lang="pt-PT" sz="1300" dirty="0">
                <a:solidFill>
                  <a:srgbClr val="008CBA"/>
                </a:solidFill>
                <a:latin typeface="Arial Narrow" panose="020B0606020202030204" pitchFamily="34" charset="0"/>
                <a:ea typeface="Verdana" panose="020B0604030504040204" pitchFamily="34" charset="0"/>
                <a:cs typeface="Arial" panose="020B0604020202020204" pitchFamily="34" charset="0"/>
              </a:rPr>
              <a:t> d'</a:t>
            </a:r>
            <a:r>
              <a:rPr lang="pt-PT" sz="1300" dirty="0" err="1">
                <a:solidFill>
                  <a:srgbClr val="008CBA"/>
                </a:solidFill>
                <a:latin typeface="Arial Narrow" panose="020B0606020202030204" pitchFamily="34" charset="0"/>
                <a:ea typeface="Verdana" panose="020B0604030504040204" pitchFamily="34" charset="0"/>
                <a:cs typeface="Arial" panose="020B0604020202020204" pitchFamily="34" charset="0"/>
              </a:rPr>
              <a:t>investissement</a:t>
            </a:r>
            <a:r>
              <a:rPr lang="pt-PT" sz="1300" dirty="0">
                <a:solidFill>
                  <a:srgbClr val="008CBA"/>
                </a:solidFill>
                <a:latin typeface="Arial Narrow" panose="020B0606020202030204" pitchFamily="34" charset="0"/>
                <a:ea typeface="Verdana" panose="020B0604030504040204" pitchFamily="34" charset="0"/>
                <a:cs typeface="Arial" panose="020B0604020202020204" pitchFamily="34" charset="0"/>
              </a:rPr>
              <a:t> </a:t>
            </a:r>
            <a:r>
              <a:rPr lang="pt-PT" sz="1300" dirty="0" err="1">
                <a:solidFill>
                  <a:srgbClr val="008CBA"/>
                </a:solidFill>
                <a:latin typeface="Arial Narrow" panose="020B0606020202030204" pitchFamily="34" charset="0"/>
                <a:ea typeface="Verdana" panose="020B0604030504040204" pitchFamily="34" charset="0"/>
                <a:cs typeface="Arial" panose="020B0604020202020204" pitchFamily="34" charset="0"/>
              </a:rPr>
              <a:t>agricole</a:t>
            </a:r>
            <a:r>
              <a:rPr lang="pt-PT" sz="1300" dirty="0">
                <a:solidFill>
                  <a:srgbClr val="008CBA"/>
                </a:solidFill>
                <a:latin typeface="Arial Narrow" panose="020B0606020202030204" pitchFamily="34" charset="0"/>
                <a:ea typeface="Verdana" panose="020B0604030504040204" pitchFamily="34" charset="0"/>
                <a:cs typeface="Arial" panose="020B0604020202020204" pitchFamily="34" charset="0"/>
              </a:rPr>
              <a:t> (</a:t>
            </a:r>
            <a:r>
              <a:rPr lang="pt-PT" sz="1300" i="1" dirty="0">
                <a:solidFill>
                  <a:srgbClr val="008CBA"/>
                </a:solidFill>
                <a:latin typeface="Arial Narrow" panose="020B0606020202030204" pitchFamily="34" charset="0"/>
                <a:ea typeface="Verdana" panose="020B0604030504040204" pitchFamily="34" charset="0"/>
                <a:cs typeface="Arial" panose="020B0604020202020204" pitchFamily="34" charset="0"/>
              </a:rPr>
              <a:t>CEDA</a:t>
            </a:r>
            <a:r>
              <a:rPr lang="pt-PT" sz="1300" dirty="0">
                <a:solidFill>
                  <a:srgbClr val="008CBA"/>
                </a:solidFill>
                <a:latin typeface="Arial Narrow" panose="020B0606020202030204" pitchFamily="34" charset="0"/>
                <a:ea typeface="Verdana" panose="020B0604030504040204" pitchFamily="34" charset="0"/>
                <a:cs typeface="Arial" panose="020B0604020202020204" pitchFamily="34" charset="0"/>
              </a:rPr>
              <a:t>) </a:t>
            </a:r>
            <a:r>
              <a:rPr lang="pt-PT" sz="1300" i="1" dirty="0">
                <a:solidFill>
                  <a:srgbClr val="008CBA"/>
                </a:solidFill>
                <a:latin typeface="Arial Narrow" panose="020B0606020202030204" pitchFamily="34" charset="0"/>
                <a:ea typeface="Verdana" panose="020B0604030504040204" pitchFamily="34" charset="0"/>
                <a:cs typeface="Arial" panose="020B0604020202020204" pitchFamily="34" charset="0"/>
              </a:rPr>
              <a:t>CEDEAO / PDDAA</a:t>
            </a:r>
          </a:p>
        </p:txBody>
      </p:sp>
      <p:sp>
        <p:nvSpPr>
          <p:cNvPr id="25" name="Rounded Rectangle 52"/>
          <p:cNvSpPr/>
          <p:nvPr/>
        </p:nvSpPr>
        <p:spPr bwMode="auto">
          <a:xfrm>
            <a:off x="4186722" y="5011167"/>
            <a:ext cx="3667684" cy="1614066"/>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26" name="Retângulo 82"/>
          <p:cNvSpPr/>
          <p:nvPr/>
        </p:nvSpPr>
        <p:spPr>
          <a:xfrm>
            <a:off x="4280879" y="5193977"/>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Couvrant</a:t>
            </a:r>
            <a:endParaRPr lang="pt-PT" sz="1400" b="1" i="1" dirty="0">
              <a:solidFill>
                <a:schemeClr val="tx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ectângulo arredondado 2"/>
          <p:cNvSpPr/>
          <p:nvPr/>
        </p:nvSpPr>
        <p:spPr>
          <a:xfrm>
            <a:off x="4199491" y="4780789"/>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fr-FR" sz="1400" dirty="0">
                <a:solidFill>
                  <a:srgbClr val="008CBA"/>
                </a:solidFill>
                <a:latin typeface="Arial Narrow" panose="020B0606020202030204" pitchFamily="34" charset="0"/>
                <a:ea typeface="Verdana" panose="020B0604030504040204" pitchFamily="34" charset="0"/>
                <a:cs typeface="Arial" panose="020B0604020202020204" pitchFamily="34" charset="0"/>
              </a:rPr>
              <a:t>Transport maritime commun aux pays membres</a:t>
            </a:r>
          </a:p>
        </p:txBody>
      </p:sp>
      <p:sp>
        <p:nvSpPr>
          <p:cNvPr id="28" name="Rounded Rectangle 52"/>
          <p:cNvSpPr/>
          <p:nvPr/>
        </p:nvSpPr>
        <p:spPr bwMode="auto">
          <a:xfrm>
            <a:off x="8253123" y="2972487"/>
            <a:ext cx="3667684" cy="1646509"/>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29" name="Retângulo 90"/>
          <p:cNvSpPr/>
          <p:nvPr/>
        </p:nvSpPr>
        <p:spPr>
          <a:xfrm>
            <a:off x="8301900" y="3233010"/>
            <a:ext cx="3582899" cy="1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Couvrant</a:t>
            </a:r>
            <a:endParaRPr lang="pt-PT" sz="1400" b="1" i="1" dirty="0">
              <a:solidFill>
                <a:schemeClr val="tx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Rectângulo arredondado 2"/>
          <p:cNvSpPr/>
          <p:nvPr/>
        </p:nvSpPr>
        <p:spPr>
          <a:xfrm>
            <a:off x="8265892" y="2828634"/>
            <a:ext cx="3654915" cy="36219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pt-PT" sz="1300" dirty="0" smtClean="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Programme Industriel Commun de l’Afrique de l’Ouest </a:t>
            </a:r>
          </a:p>
          <a:p>
            <a:pPr algn="ctr">
              <a:lnSpc>
                <a:spcPts val="1200"/>
              </a:lnSpc>
              <a:defRPr/>
            </a:pPr>
            <a:r>
              <a:rPr lang="pt-PT" sz="1300" dirty="0" smtClean="0">
                <a:solidFill>
                  <a:srgbClr val="008CBA"/>
                </a:solidFill>
                <a:latin typeface="Arial Narrow" panose="020B0606020202030204" pitchFamily="34" charset="0"/>
                <a:ea typeface="Verdana" panose="020B0604030504040204" pitchFamily="34" charset="0"/>
                <a:cs typeface="Arial" panose="020B0604020202020204" pitchFamily="34" charset="0"/>
                <a:sym typeface="+mn-ea"/>
              </a:rPr>
              <a:t>(</a:t>
            </a:r>
            <a:r>
              <a:rPr lang="pt-PT" sz="1300" dirty="0">
                <a:solidFill>
                  <a:srgbClr val="008CBA"/>
                </a:solidFill>
                <a:latin typeface="Arial Narrow" panose="020B0606020202030204" pitchFamily="34" charset="0"/>
                <a:ea typeface="Verdana" panose="020B0604030504040204" pitchFamily="34" charset="0"/>
                <a:cs typeface="Arial" panose="020B0604020202020204" pitchFamily="34" charset="0"/>
              </a:rPr>
              <a:t> </a:t>
            </a:r>
            <a:r>
              <a:rPr lang="pt-PT" sz="1300" i="1" dirty="0">
                <a:solidFill>
                  <a:srgbClr val="008CBA"/>
                </a:solidFill>
                <a:latin typeface="Arial Narrow" panose="020B0606020202030204" pitchFamily="34" charset="0"/>
              </a:rPr>
              <a:t>PICAO</a:t>
            </a:r>
            <a:r>
              <a:rPr lang="pt-PT" sz="1300" i="1" dirty="0">
                <a:solidFill>
                  <a:srgbClr val="008CBA"/>
                </a:solidFill>
                <a:latin typeface="Arial Narrow" panose="020B0606020202030204" pitchFamily="34" charset="0"/>
                <a:ea typeface="Verdana" panose="020B0604030504040204" pitchFamily="34" charset="0"/>
                <a:cs typeface="Arial" panose="020B0604020202020204" pitchFamily="34" charset="0"/>
              </a:rPr>
              <a:t>  )</a:t>
            </a:r>
          </a:p>
        </p:txBody>
      </p:sp>
      <p:sp>
        <p:nvSpPr>
          <p:cNvPr id="31" name="Rounded Rectangle 52"/>
          <p:cNvSpPr/>
          <p:nvPr/>
        </p:nvSpPr>
        <p:spPr bwMode="auto">
          <a:xfrm>
            <a:off x="8265669" y="5012955"/>
            <a:ext cx="3667684" cy="1614066"/>
          </a:xfrm>
          <a:prstGeom prst="round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tx1">
              <a:hueOff val="0"/>
              <a:satOff val="0"/>
              <a:lumOff val="0"/>
              <a:alphaOff val="0"/>
            </a:schemeClr>
          </a:fontRef>
        </p:style>
      </p:sp>
      <p:sp>
        <p:nvSpPr>
          <p:cNvPr id="32" name="Retângulo 99"/>
          <p:cNvSpPr/>
          <p:nvPr/>
        </p:nvSpPr>
        <p:spPr>
          <a:xfrm>
            <a:off x="8359826" y="5258825"/>
            <a:ext cx="3492139" cy="20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i="1" dirty="0" err="1">
                <a:solidFill>
                  <a:schemeClr val="tx1">
                    <a:lumMod val="95000"/>
                  </a:schemeClr>
                </a:solidFill>
                <a:latin typeface="Arial Narrow" panose="020B0606020202030204" pitchFamily="34" charset="0"/>
                <a:ea typeface="Verdana" panose="020B0604030504040204" pitchFamily="34" charset="0"/>
                <a:cs typeface="Verdana" panose="020B0604030504040204" pitchFamily="34" charset="0"/>
              </a:rPr>
              <a:t>Couvrant</a:t>
            </a:r>
            <a:endParaRPr lang="pt-PT" sz="1400" b="1" i="1" dirty="0">
              <a:solidFill>
                <a:schemeClr val="tx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Rectângulo arredondado 2"/>
          <p:cNvSpPr/>
          <p:nvPr/>
        </p:nvSpPr>
        <p:spPr>
          <a:xfrm>
            <a:off x="8278438" y="4782577"/>
            <a:ext cx="3654915" cy="438252"/>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fr-FR" sz="1300" dirty="0">
                <a:solidFill>
                  <a:srgbClr val="008CBA"/>
                </a:solidFill>
                <a:latin typeface="Arial Narrow" panose="020B0606020202030204" pitchFamily="34" charset="0"/>
                <a:ea typeface="Verdana" panose="020B0604030504040204" pitchFamily="34" charset="0"/>
                <a:cs typeface="Arial" panose="020B0604020202020204" pitchFamily="34" charset="0"/>
              </a:rPr>
              <a:t>Transport aérien Afrique de l'Ouest</a:t>
            </a:r>
          </a:p>
        </p:txBody>
      </p:sp>
      <p:sp>
        <p:nvSpPr>
          <p:cNvPr id="34" name="Rounded Rectangle 4"/>
          <p:cNvSpPr/>
          <p:nvPr/>
        </p:nvSpPr>
        <p:spPr bwMode="auto">
          <a:xfrm>
            <a:off x="1298728" y="3392395"/>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Ghana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Bissau</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Liberia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p:txBody>
      </p:sp>
      <p:sp>
        <p:nvSpPr>
          <p:cNvPr id="35" name="Rounded Rectangle 4"/>
          <p:cNvSpPr/>
          <p:nvPr/>
        </p:nvSpPr>
        <p:spPr bwMode="auto">
          <a:xfrm>
            <a:off x="2440838" y="3405613"/>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Niger</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Nigéria</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Sénégal</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Sierra</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Leone</a:t>
            </a: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Togo</a:t>
            </a:r>
          </a:p>
        </p:txBody>
      </p:sp>
      <p:sp>
        <p:nvSpPr>
          <p:cNvPr id="36" name="Rounded Rectangle 4"/>
          <p:cNvSpPr/>
          <p:nvPr/>
        </p:nvSpPr>
        <p:spPr bwMode="auto">
          <a:xfrm>
            <a:off x="4214030" y="3414583"/>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680"/>
              </a:lnSpc>
              <a:defRPr/>
            </a:pPr>
            <a:r>
              <a:rPr lang="pt-PT" sz="14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Benin</a:t>
            </a:r>
            <a:endParaRPr lang="pt-PT" sz="1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680"/>
              </a:lnSpc>
              <a:defRPr/>
            </a:pPr>
            <a:r>
              <a:rPr lang="pt-PT" sz="14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680"/>
              </a:lnSpc>
              <a:defRPr/>
            </a:pPr>
            <a:r>
              <a:rPr lang="pt-PT" sz="14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Cap-vert</a:t>
            </a:r>
            <a:endParaRPr lang="pt-PT" sz="1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680"/>
              </a:lnSpc>
              <a:defRPr/>
            </a:pPr>
            <a:r>
              <a:rPr lang="pt-PT" sz="14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Cote d’ivoire</a:t>
            </a:r>
            <a:endParaRPr lang="pt-PT" sz="14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680"/>
              </a:lnSpc>
              <a:defRPr/>
            </a:pPr>
            <a:r>
              <a:rPr lang="pt-PT" sz="14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Gambie</a:t>
            </a:r>
          </a:p>
        </p:txBody>
      </p:sp>
      <p:sp>
        <p:nvSpPr>
          <p:cNvPr id="37" name="Rounded Rectangle 4"/>
          <p:cNvSpPr/>
          <p:nvPr/>
        </p:nvSpPr>
        <p:spPr bwMode="auto">
          <a:xfrm>
            <a:off x="5366907" y="3405617"/>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144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Ghana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Guinée 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Guinée-Bissau</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Libéria</a:t>
            </a: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p:txBody>
      </p:sp>
      <p:sp>
        <p:nvSpPr>
          <p:cNvPr id="46" name="Rounded Rectangle 4"/>
          <p:cNvSpPr/>
          <p:nvPr/>
        </p:nvSpPr>
        <p:spPr bwMode="auto">
          <a:xfrm>
            <a:off x="6563627" y="3407405"/>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eaLnBrk="1" hangingPunct="1">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Níger</a:t>
            </a: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Nigéria</a:t>
            </a: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Senegal</a:t>
            </a: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Sierra </a:t>
            </a: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Leone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Togo</a:t>
            </a:r>
          </a:p>
        </p:txBody>
      </p:sp>
      <p:sp>
        <p:nvSpPr>
          <p:cNvPr id="47" name="Rounded Rectangle 4"/>
          <p:cNvSpPr/>
          <p:nvPr/>
        </p:nvSpPr>
        <p:spPr bwMode="auto">
          <a:xfrm>
            <a:off x="8335996" y="3416374"/>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Benin</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44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Cap-Vert</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Cote d’Ivoire</a:t>
            </a:r>
          </a:p>
          <a:p>
            <a:pPr defTabSz="533400">
              <a:lnSpc>
                <a:spcPts val="144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Gambie</a:t>
            </a:r>
          </a:p>
        </p:txBody>
      </p:sp>
      <p:sp>
        <p:nvSpPr>
          <p:cNvPr id="48" name="Rounded Rectangle 4"/>
          <p:cNvSpPr/>
          <p:nvPr/>
        </p:nvSpPr>
        <p:spPr bwMode="auto">
          <a:xfrm>
            <a:off x="9488873" y="3407408"/>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Ghana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Guinée 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Guinée-Bissau</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Libéria</a:t>
            </a: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p:txBody>
      </p:sp>
      <p:sp>
        <p:nvSpPr>
          <p:cNvPr id="55" name="Rounded Rectangle 4"/>
          <p:cNvSpPr/>
          <p:nvPr/>
        </p:nvSpPr>
        <p:spPr bwMode="auto">
          <a:xfrm>
            <a:off x="10630983" y="3409196"/>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Níger</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Nigéria</a:t>
            </a: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Senegal</a:t>
            </a: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Sierra </a:t>
            </a:r>
            <a:r>
              <a:rPr lang="pt-PT" sz="1200" dirty="0" smtClean="0">
                <a:solidFill>
                  <a:schemeClr val="tx1"/>
                </a:solidFill>
                <a:latin typeface="Arial Narrow" panose="020B0606020202030204" pitchFamily="34" charset="0"/>
                <a:ea typeface="Verdana" panose="020B0604030504040204" pitchFamily="34" charset="0"/>
                <a:cs typeface="Verdana" panose="020B0604030504040204" pitchFamily="34" charset="0"/>
              </a:rPr>
              <a:t>Leone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Togo</a:t>
            </a:r>
          </a:p>
        </p:txBody>
      </p:sp>
      <p:sp>
        <p:nvSpPr>
          <p:cNvPr id="59" name="Rounded Rectangle 4"/>
          <p:cNvSpPr/>
          <p:nvPr/>
        </p:nvSpPr>
        <p:spPr bwMode="auto">
          <a:xfrm>
            <a:off x="8346758" y="5438819"/>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Bénin</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Cap-Vert</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Côte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d'</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Gambie</a:t>
            </a:r>
          </a:p>
        </p:txBody>
      </p:sp>
      <p:sp>
        <p:nvSpPr>
          <p:cNvPr id="60" name="Rounded Rectangle 4"/>
          <p:cNvSpPr/>
          <p:nvPr/>
        </p:nvSpPr>
        <p:spPr bwMode="auto">
          <a:xfrm>
            <a:off x="9499635" y="5429853"/>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Ghana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Bissau</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Liberia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p:txBody>
      </p:sp>
      <p:sp>
        <p:nvSpPr>
          <p:cNvPr id="61" name="Rounded Rectangle 4"/>
          <p:cNvSpPr/>
          <p:nvPr/>
        </p:nvSpPr>
        <p:spPr bwMode="auto">
          <a:xfrm>
            <a:off x="10641745" y="5431641"/>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Niger</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Nigéria</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Sénégal</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Sierra</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Leone</a:t>
            </a: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Togo</a:t>
            </a:r>
          </a:p>
        </p:txBody>
      </p:sp>
      <p:sp>
        <p:nvSpPr>
          <p:cNvPr id="63" name="Rounded Rectangle 4"/>
          <p:cNvSpPr/>
          <p:nvPr/>
        </p:nvSpPr>
        <p:spPr bwMode="auto">
          <a:xfrm>
            <a:off x="4292860" y="5427316"/>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Bénin</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Burkina Faso</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Cap-Vert</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Côte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d'</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Ivoire</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Gambie</a:t>
            </a:r>
          </a:p>
        </p:txBody>
      </p:sp>
      <p:sp>
        <p:nvSpPr>
          <p:cNvPr id="64" name="Rounded Rectangle 4"/>
          <p:cNvSpPr/>
          <p:nvPr/>
        </p:nvSpPr>
        <p:spPr bwMode="auto">
          <a:xfrm>
            <a:off x="5445737" y="5418350"/>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Ghana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a:t>
            </a: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Conakry</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Guinée</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Bissau</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Liberia</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Mali</a:t>
            </a:r>
          </a:p>
        </p:txBody>
      </p:sp>
      <p:sp>
        <p:nvSpPr>
          <p:cNvPr id="65" name="Rounded Rectangle 4"/>
          <p:cNvSpPr/>
          <p:nvPr/>
        </p:nvSpPr>
        <p:spPr bwMode="auto">
          <a:xfrm>
            <a:off x="6595467" y="5418233"/>
            <a:ext cx="1209609" cy="1114364"/>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72000" tIns="0" rIns="0" bIns="0" spcCol="1270"/>
          <a:lstStyle/>
          <a:p>
            <a:pPr defTabSz="533400">
              <a:lnSpc>
                <a:spcPts val="1440"/>
              </a:lnSpc>
              <a:defRPr/>
            </a:pPr>
            <a:r>
              <a:rPr lang="pt-PT" sz="1200" dirty="0" err="1" smtClean="0">
                <a:solidFill>
                  <a:schemeClr val="tx1"/>
                </a:solidFill>
                <a:latin typeface="Arial Narrow" panose="020B0606020202030204" pitchFamily="34" charset="0"/>
                <a:ea typeface="Verdana" panose="020B0604030504040204" pitchFamily="34" charset="0"/>
                <a:cs typeface="Verdana" panose="020B0604030504040204" pitchFamily="34" charset="0"/>
              </a:rPr>
              <a:t>Niger</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Nigéria</a:t>
            </a: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Sénégal</a:t>
            </a:r>
            <a:endPar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533400">
              <a:lnSpc>
                <a:spcPts val="1440"/>
              </a:lnSpc>
              <a:defRPr/>
            </a:pPr>
            <a:r>
              <a:rPr lang="pt-PT" sz="1200" dirty="0" err="1">
                <a:solidFill>
                  <a:schemeClr val="tx1"/>
                </a:solidFill>
                <a:latin typeface="Arial Narrow" panose="020B0606020202030204" pitchFamily="34" charset="0"/>
                <a:ea typeface="Verdana" panose="020B0604030504040204" pitchFamily="34" charset="0"/>
                <a:cs typeface="Verdana" panose="020B0604030504040204" pitchFamily="34" charset="0"/>
              </a:rPr>
              <a:t>Sierra</a:t>
            </a: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 Leone</a:t>
            </a:r>
          </a:p>
          <a:p>
            <a:pPr defTabSz="533400">
              <a:lnSpc>
                <a:spcPts val="1440"/>
              </a:lnSpc>
              <a:defRPr/>
            </a:pPr>
            <a:r>
              <a:rPr lang="pt-PT" sz="1200" dirty="0">
                <a:solidFill>
                  <a:schemeClr val="tx1"/>
                </a:solidFill>
                <a:latin typeface="Arial Narrow" panose="020B0606020202030204" pitchFamily="34" charset="0"/>
                <a:ea typeface="Verdana" panose="020B0604030504040204" pitchFamily="34" charset="0"/>
                <a:cs typeface="Verdana" panose="020B0604030504040204" pitchFamily="34" charset="0"/>
              </a:rPr>
              <a:t>Togo</a:t>
            </a:r>
          </a:p>
        </p:txBody>
      </p:sp>
      <p:pic>
        <p:nvPicPr>
          <p:cNvPr id="68" name="Imagem9"/>
          <p:cNvPicPr>
            <a:picLocks noChangeAspect="1"/>
          </p:cNvPicPr>
          <p:nvPr/>
        </p:nvPicPr>
        <p:blipFill>
          <a:blip r:embed="rId3"/>
          <a:stretch>
            <a:fillRect/>
          </a:stretch>
        </p:blipFill>
        <p:spPr>
          <a:xfrm>
            <a:off x="11805285" y="6670040"/>
            <a:ext cx="502920" cy="389255"/>
          </a:xfrm>
          <a:prstGeom prst="rect">
            <a:avLst/>
          </a:prstGeom>
          <a:noFill/>
          <a:ln>
            <a:noFill/>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4447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4" name="Imagem 3" descr="LOGO-Paises ecowas"/>
          <p:cNvPicPr>
            <a:picLocks noChangeAspect="1"/>
          </p:cNvPicPr>
          <p:nvPr/>
        </p:nvPicPr>
        <p:blipFill>
          <a:blip r:embed="rId2"/>
          <a:stretch>
            <a:fillRect/>
          </a:stretch>
        </p:blipFill>
        <p:spPr>
          <a:xfrm>
            <a:off x="2001520" y="1214120"/>
            <a:ext cx="3897630" cy="3858260"/>
          </a:xfrm>
          <a:prstGeom prst="rect">
            <a:avLst/>
          </a:prstGeom>
        </p:spPr>
      </p:pic>
      <p:pic>
        <p:nvPicPr>
          <p:cNvPr id="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35" y="71120"/>
            <a:ext cx="5207000" cy="1143000"/>
          </a:xfrm>
          <a:prstGeom prst="rect">
            <a:avLst/>
          </a:prstGeom>
        </p:spPr>
      </p:pic>
      <p:sp>
        <p:nvSpPr>
          <p:cNvPr id="10" name="Slide Number Placeholder 6"/>
          <p:cNvSpPr txBox="1"/>
          <p:nvPr/>
        </p:nvSpPr>
        <p:spPr bwMode="auto">
          <a:xfrm>
            <a:off x="691708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13</a:t>
            </a:fld>
            <a:endParaRPr lang="fr-FR" altLang="pt-PT" sz="1200" b="1" i="1" u="sng" dirty="0" smtClean="0">
              <a:solidFill>
                <a:schemeClr val="tx1"/>
              </a:solidFill>
            </a:endParaRPr>
          </a:p>
        </p:txBody>
      </p:sp>
      <p:sp>
        <p:nvSpPr>
          <p:cNvPr id="11" name="TextBox 6"/>
          <p:cNvSpPr txBox="1"/>
          <p:nvPr/>
        </p:nvSpPr>
        <p:spPr>
          <a:xfrm>
            <a:off x="5425485" y="330783"/>
            <a:ext cx="3342030" cy="3169285"/>
          </a:xfrm>
          <a:prstGeom prst="rect">
            <a:avLst/>
          </a:prstGeom>
          <a:noFill/>
        </p:spPr>
        <p:txBody>
          <a:bodyPr wrap="square" rtlCol="0">
            <a:spAutoFit/>
          </a:bodyPr>
          <a:lstStyle/>
          <a:p>
            <a:pPr fontAlgn="base">
              <a:lnSpc>
                <a:spcPts val="1200"/>
              </a:lnSpc>
            </a:pPr>
            <a:r>
              <a:rPr lang="fr-FR" sz="1100" dirty="0">
                <a:solidFill>
                  <a:schemeClr val="tx1"/>
                </a:solidFill>
                <a:latin typeface="Arial Narrow" panose="020B0606020202030204" pitchFamily="34" charset="0"/>
              </a:rPr>
              <a:t>Capitale: Porto-Novo</a:t>
            </a:r>
          </a:p>
          <a:p>
            <a:pPr fontAlgn="base">
              <a:lnSpc>
                <a:spcPts val="1200"/>
              </a:lnSpc>
            </a:pPr>
            <a:r>
              <a:rPr lang="fr-FR" sz="1100" dirty="0">
                <a:solidFill>
                  <a:schemeClr val="tx1"/>
                </a:solidFill>
                <a:latin typeface="Arial Narrow" panose="020B0606020202030204" pitchFamily="34" charset="0"/>
              </a:rPr>
              <a:t>Superficie: 112622 Km2</a:t>
            </a:r>
          </a:p>
          <a:p>
            <a:pPr fontAlgn="base">
              <a:lnSpc>
                <a:spcPts val="1200"/>
              </a:lnSpc>
            </a:pPr>
            <a:r>
              <a:rPr lang="fr-FR" sz="1100" dirty="0">
                <a:solidFill>
                  <a:schemeClr val="tx1"/>
                </a:solidFill>
                <a:latin typeface="Arial Narrow" panose="020B0606020202030204" pitchFamily="34" charset="0"/>
              </a:rPr>
              <a:t>Population: 11801595 habitants</a:t>
            </a:r>
          </a:p>
          <a:p>
            <a:pPr fontAlgn="base">
              <a:lnSpc>
                <a:spcPts val="1200"/>
              </a:lnSpc>
            </a:pPr>
            <a:r>
              <a:rPr lang="fr-FR" sz="1100" dirty="0">
                <a:solidFill>
                  <a:schemeClr val="tx1"/>
                </a:solidFill>
                <a:latin typeface="Arial Narrow" panose="020B0606020202030204" pitchFamily="34" charset="0"/>
              </a:rPr>
              <a:t>Utilisateurs Internet: 3 801 758</a:t>
            </a:r>
          </a:p>
          <a:p>
            <a:pPr fontAlgn="base">
              <a:lnSpc>
                <a:spcPts val="1200"/>
              </a:lnSpc>
            </a:pPr>
            <a:r>
              <a:rPr lang="fr-FR" sz="1100" dirty="0">
                <a:solidFill>
                  <a:schemeClr val="tx1"/>
                </a:solidFill>
                <a:latin typeface="Arial Narrow" panose="020B0606020202030204" pitchFamily="34" charset="0"/>
              </a:rPr>
              <a:t>Langue officielle: français</a:t>
            </a:r>
          </a:p>
          <a:p>
            <a:pPr fontAlgn="base">
              <a:lnSpc>
                <a:spcPts val="1200"/>
              </a:lnSpc>
            </a:pPr>
            <a:r>
              <a:rPr lang="fr-FR" sz="1100" dirty="0">
                <a:solidFill>
                  <a:schemeClr val="tx1"/>
                </a:solidFill>
                <a:latin typeface="Arial Narrow" panose="020B0606020202030204" pitchFamily="34" charset="0"/>
              </a:rPr>
              <a:t>Monnaie: Franc CFA d'Afrique de l'Ouest (XOF)</a:t>
            </a:r>
          </a:p>
          <a:p>
            <a:pPr fontAlgn="base">
              <a:lnSpc>
                <a:spcPts val="1200"/>
              </a:lnSpc>
            </a:pPr>
            <a:r>
              <a:rPr lang="fr-FR" sz="1100" b="1" dirty="0">
                <a:solidFill>
                  <a:schemeClr val="tx1"/>
                </a:solidFill>
                <a:latin typeface="Arial Narrow" panose="020B0606020202030204" pitchFamily="34" charset="0"/>
              </a:rPr>
              <a:t>Contribution de l'industrie au PIB:</a:t>
            </a:r>
          </a:p>
          <a:p>
            <a:pPr fontAlgn="base">
              <a:lnSpc>
                <a:spcPts val="1200"/>
              </a:lnSpc>
            </a:pPr>
            <a:r>
              <a:rPr lang="fr-FR" sz="1100" dirty="0">
                <a:solidFill>
                  <a:schemeClr val="tx1"/>
                </a:solidFill>
                <a:latin typeface="Arial Narrow" panose="020B0606020202030204" pitchFamily="34" charset="0"/>
              </a:rPr>
              <a:t>»Secteur secondaire: 14%;</a:t>
            </a:r>
          </a:p>
          <a:p>
            <a:pPr fontAlgn="base">
              <a:lnSpc>
                <a:spcPts val="1200"/>
              </a:lnSpc>
            </a:pPr>
            <a:r>
              <a:rPr lang="fr-FR" sz="1100" dirty="0">
                <a:solidFill>
                  <a:schemeClr val="tx1"/>
                </a:solidFill>
                <a:latin typeface="Arial Narrow" panose="020B0606020202030204" pitchFamily="34" charset="0"/>
              </a:rPr>
              <a:t>»Industrie manufacturière: 8,3%;</a:t>
            </a:r>
          </a:p>
          <a:p>
            <a:pPr fontAlgn="base">
              <a:lnSpc>
                <a:spcPts val="1200"/>
              </a:lnSpc>
            </a:pPr>
            <a:r>
              <a:rPr lang="fr-FR" sz="1100" dirty="0">
                <a:solidFill>
                  <a:schemeClr val="tx1"/>
                </a:solidFill>
                <a:latin typeface="Arial Narrow" panose="020B0606020202030204" pitchFamily="34" charset="0"/>
              </a:rPr>
              <a:t>»Exploitation minière: 5%;</a:t>
            </a:r>
          </a:p>
          <a:p>
            <a:pPr fontAlgn="base">
              <a:lnSpc>
                <a:spcPts val="1200"/>
              </a:lnSpc>
            </a:pPr>
            <a:r>
              <a:rPr lang="fr-FR" sz="1100" dirty="0">
                <a:solidFill>
                  <a:schemeClr val="tx1"/>
                </a:solidFill>
                <a:latin typeface="Arial Narrow" panose="020B0606020202030204" pitchFamily="34" charset="0"/>
              </a:rPr>
              <a:t>»Coton: 15%.</a:t>
            </a:r>
          </a:p>
          <a:p>
            <a:pPr fontAlgn="base">
              <a:lnSpc>
                <a:spcPts val="1200"/>
              </a:lnSpc>
            </a:pPr>
            <a:r>
              <a:rPr lang="fr-FR" sz="1100" dirty="0">
                <a:solidFill>
                  <a:schemeClr val="tx1"/>
                </a:solidFill>
                <a:latin typeface="Arial Narrow" panose="020B0606020202030204" pitchFamily="34" charset="0"/>
              </a:rPr>
              <a:t>»Taux d'utilisation des capacités industrielles: 50%;</a:t>
            </a:r>
          </a:p>
          <a:p>
            <a:pPr fontAlgn="base">
              <a:lnSpc>
                <a:spcPts val="1200"/>
              </a:lnSpc>
            </a:pPr>
            <a:r>
              <a:rPr lang="fr-FR" sz="1100" b="1" dirty="0">
                <a:solidFill>
                  <a:schemeClr val="tx1"/>
                </a:solidFill>
                <a:latin typeface="Arial Narrow" panose="020B0606020202030204" pitchFamily="34" charset="0"/>
              </a:rPr>
              <a:t>Opportunités:</a:t>
            </a:r>
          </a:p>
          <a:p>
            <a:pPr fontAlgn="base">
              <a:lnSpc>
                <a:spcPts val="1200"/>
              </a:lnSpc>
            </a:pPr>
            <a:r>
              <a:rPr lang="fr-FR" sz="1100" dirty="0">
                <a:solidFill>
                  <a:schemeClr val="tx1"/>
                </a:solidFill>
                <a:latin typeface="Arial Narrow" panose="020B0606020202030204" pitchFamily="34" charset="0"/>
              </a:rPr>
              <a:t>»Industries textiles;</a:t>
            </a:r>
          </a:p>
          <a:p>
            <a:pPr fontAlgn="base">
              <a:lnSpc>
                <a:spcPts val="1200"/>
              </a:lnSpc>
            </a:pPr>
            <a:r>
              <a:rPr lang="fr-FR" sz="1100" dirty="0">
                <a:solidFill>
                  <a:schemeClr val="tx1"/>
                </a:solidFill>
                <a:latin typeface="Arial Narrow" panose="020B0606020202030204" pitchFamily="34" charset="0"/>
              </a:rPr>
              <a:t>»Matériaux de construction;</a:t>
            </a:r>
          </a:p>
          <a:p>
            <a:pPr fontAlgn="base">
              <a:lnSpc>
                <a:spcPts val="1200"/>
              </a:lnSpc>
            </a:pPr>
            <a:r>
              <a:rPr lang="fr-FR" sz="1100" dirty="0">
                <a:solidFill>
                  <a:schemeClr val="tx1"/>
                </a:solidFill>
                <a:latin typeface="Arial Narrow" panose="020B0606020202030204" pitchFamily="34" charset="0"/>
              </a:rPr>
              <a:t>»Ciment;</a:t>
            </a:r>
          </a:p>
          <a:p>
            <a:pPr fontAlgn="base">
              <a:lnSpc>
                <a:spcPts val="1200"/>
              </a:lnSpc>
            </a:pPr>
            <a:r>
              <a:rPr lang="fr-FR" sz="1100" dirty="0">
                <a:solidFill>
                  <a:schemeClr val="tx1"/>
                </a:solidFill>
                <a:latin typeface="Arial Narrow" panose="020B0606020202030204" pitchFamily="34" charset="0"/>
              </a:rPr>
              <a:t>»Agroalimentaire;</a:t>
            </a:r>
          </a:p>
          <a:p>
            <a:pPr fontAlgn="base">
              <a:lnSpc>
                <a:spcPts val="1200"/>
              </a:lnSpc>
            </a:pPr>
            <a:r>
              <a:rPr lang="fr-FR" sz="1100" dirty="0">
                <a:solidFill>
                  <a:schemeClr val="tx1"/>
                </a:solidFill>
                <a:latin typeface="Arial Narrow" panose="020B0606020202030204" pitchFamily="34" charset="0"/>
              </a:rPr>
              <a:t>»Industrie minière;</a:t>
            </a:r>
          </a:p>
          <a:p>
            <a:pPr fontAlgn="base">
              <a:lnSpc>
                <a:spcPts val="1200"/>
              </a:lnSpc>
            </a:pPr>
            <a:r>
              <a:rPr lang="fr-FR" sz="1100" dirty="0">
                <a:solidFill>
                  <a:schemeClr val="tx1"/>
                </a:solidFill>
                <a:latin typeface="Arial Narrow" panose="020B0606020202030204" pitchFamily="34" charset="0"/>
              </a:rPr>
              <a:t>»Énergie;</a:t>
            </a:r>
          </a:p>
          <a:p>
            <a:pPr fontAlgn="base">
              <a:lnSpc>
                <a:spcPts val="1200"/>
              </a:lnSpc>
            </a:pPr>
            <a:r>
              <a:rPr lang="fr-FR" sz="1100" dirty="0">
                <a:solidFill>
                  <a:schemeClr val="tx1"/>
                </a:solidFill>
                <a:latin typeface="Arial Narrow" panose="020B0606020202030204" pitchFamily="34" charset="0"/>
              </a:rPr>
              <a:t>»Tourisme.</a:t>
            </a:r>
          </a:p>
        </p:txBody>
      </p:sp>
      <p:sp>
        <p:nvSpPr>
          <p:cNvPr id="13" name="TextBox 6"/>
          <p:cNvSpPr txBox="1"/>
          <p:nvPr/>
        </p:nvSpPr>
        <p:spPr>
          <a:xfrm>
            <a:off x="5430741" y="3688825"/>
            <a:ext cx="3189844" cy="3169285"/>
          </a:xfrm>
          <a:prstGeom prst="rect">
            <a:avLst/>
          </a:prstGeom>
          <a:noFill/>
        </p:spPr>
        <p:txBody>
          <a:bodyPr wrap="square" rtlCol="0">
            <a:spAutoFit/>
          </a:bodyPr>
          <a:lstStyle/>
          <a:p>
            <a:pPr fontAlgn="base">
              <a:lnSpc>
                <a:spcPts val="1200"/>
              </a:lnSpc>
            </a:pPr>
            <a:r>
              <a:rPr lang="fr-FR" sz="1100" dirty="0">
                <a:solidFill>
                  <a:schemeClr val="tx1"/>
                </a:solidFill>
                <a:latin typeface="Arial Narrow" panose="020B0606020202030204" pitchFamily="34" charset="0"/>
              </a:rPr>
              <a:t>Capitale: Ouagadougou</a:t>
            </a:r>
          </a:p>
          <a:p>
            <a:pPr fontAlgn="base">
              <a:lnSpc>
                <a:spcPts val="1200"/>
              </a:lnSpc>
            </a:pPr>
            <a:r>
              <a:rPr lang="fr-FR" sz="1100" dirty="0">
                <a:solidFill>
                  <a:schemeClr val="tx1"/>
                </a:solidFill>
                <a:latin typeface="Arial Narrow" panose="020B0606020202030204" pitchFamily="34" charset="0"/>
              </a:rPr>
              <a:t>Superficie: 274 200 Km2</a:t>
            </a:r>
          </a:p>
          <a:p>
            <a:pPr fontAlgn="base">
              <a:lnSpc>
                <a:spcPts val="1200"/>
              </a:lnSpc>
            </a:pPr>
            <a:r>
              <a:rPr lang="fr-FR" sz="1100" dirty="0">
                <a:solidFill>
                  <a:schemeClr val="tx1"/>
                </a:solidFill>
                <a:latin typeface="Arial Narrow" panose="020B0606020202030204" pitchFamily="34" charset="0"/>
              </a:rPr>
              <a:t>Population: 20321560 habitants</a:t>
            </a:r>
          </a:p>
          <a:p>
            <a:pPr fontAlgn="base">
              <a:lnSpc>
                <a:spcPts val="1200"/>
              </a:lnSpc>
            </a:pPr>
            <a:r>
              <a:rPr lang="fr-FR" sz="1100" dirty="0">
                <a:solidFill>
                  <a:schemeClr val="tx1"/>
                </a:solidFill>
                <a:latin typeface="Arial Narrow" panose="020B0606020202030204" pitchFamily="34" charset="0"/>
              </a:rPr>
              <a:t>Utilisateurs Internet: 3 704 265</a:t>
            </a:r>
          </a:p>
          <a:p>
            <a:pPr fontAlgn="base">
              <a:lnSpc>
                <a:spcPts val="1200"/>
              </a:lnSpc>
            </a:pPr>
            <a:r>
              <a:rPr lang="fr-FR" sz="1100" dirty="0">
                <a:solidFill>
                  <a:schemeClr val="tx1"/>
                </a:solidFill>
                <a:latin typeface="Arial Narrow" panose="020B0606020202030204" pitchFamily="34" charset="0"/>
              </a:rPr>
              <a:t>Langue officielle: français</a:t>
            </a:r>
          </a:p>
          <a:p>
            <a:pPr fontAlgn="base">
              <a:lnSpc>
                <a:spcPts val="1200"/>
              </a:lnSpc>
            </a:pPr>
            <a:r>
              <a:rPr lang="fr-FR" sz="1100" dirty="0">
                <a:solidFill>
                  <a:schemeClr val="tx1"/>
                </a:solidFill>
                <a:latin typeface="Arial Narrow" panose="020B0606020202030204" pitchFamily="34" charset="0"/>
              </a:rPr>
              <a:t>Monnaie: Franc CFA d'Afrique de l'Ouest (XOF)</a:t>
            </a:r>
          </a:p>
          <a:p>
            <a:pPr fontAlgn="base">
              <a:lnSpc>
                <a:spcPts val="1200"/>
              </a:lnSpc>
            </a:pPr>
            <a:r>
              <a:rPr lang="fr-FR" sz="1100" b="1" dirty="0">
                <a:solidFill>
                  <a:schemeClr val="tx1"/>
                </a:solidFill>
                <a:latin typeface="Arial Narrow" panose="020B0606020202030204" pitchFamily="34" charset="0"/>
              </a:rPr>
              <a:t>Contribution de l'industrie au PIB:</a:t>
            </a:r>
          </a:p>
          <a:p>
            <a:pPr fontAlgn="base">
              <a:lnSpc>
                <a:spcPts val="1200"/>
              </a:lnSpc>
            </a:pPr>
            <a:r>
              <a:rPr lang="fr-FR" sz="1100" dirty="0">
                <a:solidFill>
                  <a:schemeClr val="tx1"/>
                </a:solidFill>
                <a:latin typeface="Arial Narrow" panose="020B0606020202030204" pitchFamily="34" charset="0"/>
              </a:rPr>
              <a:t>»Secteur secondaire: 18%;</a:t>
            </a:r>
          </a:p>
          <a:p>
            <a:pPr fontAlgn="base">
              <a:lnSpc>
                <a:spcPts val="1200"/>
              </a:lnSpc>
            </a:pPr>
            <a:r>
              <a:rPr lang="fr-FR" sz="1100" dirty="0">
                <a:solidFill>
                  <a:schemeClr val="tx1"/>
                </a:solidFill>
                <a:latin typeface="Arial Narrow" panose="020B0606020202030204" pitchFamily="34" charset="0"/>
              </a:rPr>
              <a:t>»Industrie manufacturière: 9%;</a:t>
            </a:r>
          </a:p>
          <a:p>
            <a:pPr fontAlgn="base">
              <a:lnSpc>
                <a:spcPts val="1200"/>
              </a:lnSpc>
            </a:pPr>
            <a:r>
              <a:rPr lang="fr-FR" sz="1100" dirty="0">
                <a:solidFill>
                  <a:schemeClr val="tx1"/>
                </a:solidFill>
                <a:latin typeface="Arial Narrow" panose="020B0606020202030204" pitchFamily="34" charset="0"/>
              </a:rPr>
              <a:t>»Exploitation minière: 5%;</a:t>
            </a:r>
          </a:p>
          <a:p>
            <a:pPr fontAlgn="base">
              <a:lnSpc>
                <a:spcPts val="1200"/>
              </a:lnSpc>
            </a:pPr>
            <a:r>
              <a:rPr lang="fr-FR" sz="1100" dirty="0">
                <a:solidFill>
                  <a:schemeClr val="tx1"/>
                </a:solidFill>
                <a:latin typeface="Arial Narrow" panose="020B0606020202030204" pitchFamily="34" charset="0"/>
              </a:rPr>
              <a:t>»Coton: 15%.</a:t>
            </a:r>
          </a:p>
          <a:p>
            <a:pPr fontAlgn="base">
              <a:lnSpc>
                <a:spcPts val="1200"/>
              </a:lnSpc>
            </a:pPr>
            <a:r>
              <a:rPr lang="fr-FR" sz="1100" dirty="0">
                <a:solidFill>
                  <a:schemeClr val="tx1"/>
                </a:solidFill>
                <a:latin typeface="Arial Narrow" panose="020B0606020202030204" pitchFamily="34" charset="0"/>
              </a:rPr>
              <a:t>»Taux d'utilisation des capacités: 60%</a:t>
            </a:r>
          </a:p>
          <a:p>
            <a:pPr fontAlgn="base">
              <a:lnSpc>
                <a:spcPts val="1200"/>
              </a:lnSpc>
            </a:pPr>
            <a:r>
              <a:rPr lang="fr-FR" sz="1100" dirty="0">
                <a:solidFill>
                  <a:schemeClr val="tx1"/>
                </a:solidFill>
                <a:latin typeface="Arial Narrow" panose="020B0606020202030204" pitchFamily="34" charset="0"/>
              </a:rPr>
              <a:t>Opportunités:</a:t>
            </a:r>
          </a:p>
          <a:p>
            <a:pPr fontAlgn="base">
              <a:lnSpc>
                <a:spcPts val="1200"/>
              </a:lnSpc>
            </a:pPr>
            <a:r>
              <a:rPr lang="fr-FR" sz="1100" dirty="0">
                <a:solidFill>
                  <a:schemeClr val="tx1"/>
                </a:solidFill>
                <a:latin typeface="Arial Narrow" panose="020B0606020202030204" pitchFamily="34" charset="0"/>
              </a:rPr>
              <a:t>»Coton;</a:t>
            </a:r>
          </a:p>
          <a:p>
            <a:pPr fontAlgn="base">
              <a:lnSpc>
                <a:spcPts val="1200"/>
              </a:lnSpc>
            </a:pPr>
            <a:r>
              <a:rPr lang="fr-FR" sz="1100" dirty="0">
                <a:solidFill>
                  <a:schemeClr val="tx1"/>
                </a:solidFill>
                <a:latin typeface="Arial Narrow" panose="020B0606020202030204" pitchFamily="34" charset="0"/>
              </a:rPr>
              <a:t>»Boissons;</a:t>
            </a:r>
          </a:p>
          <a:p>
            <a:pPr fontAlgn="base">
              <a:lnSpc>
                <a:spcPts val="1200"/>
              </a:lnSpc>
            </a:pPr>
            <a:r>
              <a:rPr lang="fr-FR" sz="1100" dirty="0">
                <a:solidFill>
                  <a:schemeClr val="tx1"/>
                </a:solidFill>
                <a:latin typeface="Arial Narrow" panose="020B0606020202030204" pitchFamily="34" charset="0"/>
              </a:rPr>
              <a:t>»Agro-industrie;</a:t>
            </a:r>
          </a:p>
          <a:p>
            <a:pPr fontAlgn="base">
              <a:lnSpc>
                <a:spcPts val="1200"/>
              </a:lnSpc>
            </a:pPr>
            <a:r>
              <a:rPr lang="fr-FR" sz="1100" dirty="0">
                <a:solidFill>
                  <a:schemeClr val="tx1"/>
                </a:solidFill>
                <a:latin typeface="Arial Narrow" panose="020B0606020202030204" pitchFamily="34" charset="0"/>
              </a:rPr>
              <a:t>»Savon;</a:t>
            </a:r>
          </a:p>
          <a:p>
            <a:pPr fontAlgn="base">
              <a:lnSpc>
                <a:spcPts val="1200"/>
              </a:lnSpc>
            </a:pPr>
            <a:r>
              <a:rPr lang="fr-FR" sz="1100" dirty="0">
                <a:solidFill>
                  <a:schemeClr val="tx1"/>
                </a:solidFill>
                <a:latin typeface="Arial Narrow" panose="020B0606020202030204" pitchFamily="34" charset="0"/>
              </a:rPr>
              <a:t>»Cigarettes;</a:t>
            </a:r>
          </a:p>
          <a:p>
            <a:pPr fontAlgn="base">
              <a:lnSpc>
                <a:spcPts val="1200"/>
              </a:lnSpc>
            </a:pPr>
            <a:r>
              <a:rPr lang="fr-FR" sz="1100" dirty="0">
                <a:solidFill>
                  <a:schemeClr val="tx1"/>
                </a:solidFill>
                <a:latin typeface="Arial Narrow" panose="020B0606020202030204" pitchFamily="34" charset="0"/>
              </a:rPr>
              <a:t>»Textiles;</a:t>
            </a:r>
          </a:p>
          <a:p>
            <a:pPr fontAlgn="base">
              <a:lnSpc>
                <a:spcPts val="1200"/>
              </a:lnSpc>
            </a:pPr>
            <a:r>
              <a:rPr lang="fr-FR" sz="1100" dirty="0">
                <a:solidFill>
                  <a:schemeClr val="tx1"/>
                </a:solidFill>
                <a:latin typeface="Arial Narrow" panose="020B0606020202030204" pitchFamily="34" charset="0"/>
              </a:rPr>
              <a:t>»</a:t>
            </a:r>
            <a:r>
              <a:rPr lang="fr-FR" sz="1100" dirty="0" smtClean="0">
                <a:solidFill>
                  <a:schemeClr val="tx1"/>
                </a:solidFill>
                <a:latin typeface="Arial Narrow" panose="020B0606020202030204" pitchFamily="34" charset="0"/>
              </a:rPr>
              <a:t>Or;</a:t>
            </a:r>
          </a:p>
        </p:txBody>
      </p:sp>
      <p:pic>
        <p:nvPicPr>
          <p:cNvPr id="14" name="Picture 2" descr="https://www.ecowas.int/wp-content/uploads/2014/11/bj-150x1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5502892" y="34469"/>
            <a:ext cx="354857" cy="2730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www.ecowas.int/wp-content/uploads/2014/11/bf-150x13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4751" y="3434060"/>
            <a:ext cx="342032" cy="26298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6"/>
          <p:cNvSpPr txBox="1"/>
          <p:nvPr/>
        </p:nvSpPr>
        <p:spPr>
          <a:xfrm>
            <a:off x="8846602" y="325533"/>
            <a:ext cx="3336990" cy="3014980"/>
          </a:xfrm>
          <a:prstGeom prst="rect">
            <a:avLst/>
          </a:prstGeom>
          <a:noFill/>
        </p:spPr>
        <p:txBody>
          <a:bodyPr wrap="square" rtlCol="0">
            <a:spAutoFit/>
          </a:bodyPr>
          <a:lstStyle/>
          <a:p>
            <a:pPr fontAlgn="base">
              <a:lnSpc>
                <a:spcPts val="1200"/>
              </a:lnSpc>
            </a:pPr>
            <a:r>
              <a:rPr lang="fr-FR" sz="1100" dirty="0">
                <a:solidFill>
                  <a:schemeClr val="tx1"/>
                </a:solidFill>
                <a:latin typeface="Arial Narrow" panose="020B0606020202030204" pitchFamily="34" charset="0"/>
              </a:rPr>
              <a:t>Capitale: </a:t>
            </a:r>
            <a:r>
              <a:rPr lang="fr-FR" sz="1100" dirty="0" smtClean="0">
                <a:solidFill>
                  <a:schemeClr val="tx1"/>
                </a:solidFill>
                <a:latin typeface="Arial Narrow" panose="020B0606020202030204" pitchFamily="34" charset="0"/>
              </a:rPr>
              <a:t>Praia</a:t>
            </a:r>
            <a:endParaRPr lang="fr-FR" sz="1100" dirty="0">
              <a:solidFill>
                <a:schemeClr val="tx1"/>
              </a:solidFill>
              <a:latin typeface="Arial Narrow" panose="020B0606020202030204" pitchFamily="34" charset="0"/>
            </a:endParaRPr>
          </a:p>
          <a:p>
            <a:pPr fontAlgn="base">
              <a:lnSpc>
                <a:spcPts val="1200"/>
              </a:lnSpc>
            </a:pPr>
            <a:r>
              <a:rPr lang="fr-FR" sz="1100" dirty="0">
                <a:solidFill>
                  <a:schemeClr val="tx1"/>
                </a:solidFill>
                <a:latin typeface="Arial Narrow" panose="020B0606020202030204" pitchFamily="34" charset="0"/>
              </a:rPr>
              <a:t>Superficie: 4033 Km2</a:t>
            </a:r>
          </a:p>
          <a:p>
            <a:pPr fontAlgn="base">
              <a:lnSpc>
                <a:spcPts val="1200"/>
              </a:lnSpc>
            </a:pPr>
            <a:r>
              <a:rPr lang="fr-FR" sz="1100" dirty="0">
                <a:solidFill>
                  <a:schemeClr val="tx1"/>
                </a:solidFill>
                <a:latin typeface="Arial Narrow" panose="020B0606020202030204" pitchFamily="34" charset="0"/>
              </a:rPr>
              <a:t>Population: 560 349 habitants</a:t>
            </a:r>
          </a:p>
          <a:p>
            <a:pPr fontAlgn="base">
              <a:lnSpc>
                <a:spcPts val="1200"/>
              </a:lnSpc>
            </a:pPr>
            <a:r>
              <a:rPr lang="fr-FR" sz="1100" dirty="0">
                <a:solidFill>
                  <a:schemeClr val="tx1"/>
                </a:solidFill>
                <a:latin typeface="Arial Narrow" panose="020B0606020202030204" pitchFamily="34" charset="0"/>
              </a:rPr>
              <a:t>Utilisateurs Internet: 352 120</a:t>
            </a:r>
          </a:p>
          <a:p>
            <a:pPr fontAlgn="base">
              <a:lnSpc>
                <a:spcPts val="1200"/>
              </a:lnSpc>
            </a:pPr>
            <a:r>
              <a:rPr lang="fr-FR" sz="1100" dirty="0">
                <a:solidFill>
                  <a:schemeClr val="tx1"/>
                </a:solidFill>
                <a:latin typeface="Arial Narrow" panose="020B0606020202030204" pitchFamily="34" charset="0"/>
              </a:rPr>
              <a:t>Langue officielle: portugais</a:t>
            </a:r>
          </a:p>
          <a:p>
            <a:pPr fontAlgn="base">
              <a:lnSpc>
                <a:spcPts val="1200"/>
              </a:lnSpc>
            </a:pPr>
            <a:r>
              <a:rPr lang="fr-FR" sz="1100" dirty="0">
                <a:solidFill>
                  <a:schemeClr val="tx1"/>
                </a:solidFill>
                <a:latin typeface="Arial Narrow" panose="020B0606020202030204" pitchFamily="34" charset="0"/>
              </a:rPr>
              <a:t>Monnaie: Le Cap-Vert Escudo (CVE)</a:t>
            </a:r>
          </a:p>
          <a:p>
            <a:pPr fontAlgn="base">
              <a:lnSpc>
                <a:spcPts val="1200"/>
              </a:lnSpc>
            </a:pPr>
            <a:r>
              <a:rPr lang="fr-FR" sz="1100" b="1" dirty="0">
                <a:solidFill>
                  <a:schemeClr val="tx1"/>
                </a:solidFill>
                <a:latin typeface="Arial Narrow" panose="020B0606020202030204" pitchFamily="34" charset="0"/>
              </a:rPr>
              <a:t>Contribution de l'industrie au PIB:</a:t>
            </a:r>
          </a:p>
          <a:p>
            <a:pPr fontAlgn="base">
              <a:lnSpc>
                <a:spcPts val="1200"/>
              </a:lnSpc>
            </a:pPr>
            <a:r>
              <a:rPr lang="fr-FR" sz="1100" dirty="0">
                <a:solidFill>
                  <a:schemeClr val="tx1"/>
                </a:solidFill>
                <a:latin typeface="Arial Narrow" panose="020B0606020202030204" pitchFamily="34" charset="0"/>
              </a:rPr>
              <a:t>»Secteur secondaire: 18%;</a:t>
            </a:r>
          </a:p>
          <a:p>
            <a:pPr fontAlgn="base">
              <a:lnSpc>
                <a:spcPts val="1200"/>
              </a:lnSpc>
            </a:pPr>
            <a:r>
              <a:rPr lang="fr-FR" sz="1100" dirty="0">
                <a:solidFill>
                  <a:schemeClr val="tx1"/>
                </a:solidFill>
                <a:latin typeface="Arial Narrow" panose="020B0606020202030204" pitchFamily="34" charset="0"/>
              </a:rPr>
              <a:t>»Industrie manufacturière: 12%;</a:t>
            </a:r>
          </a:p>
          <a:p>
            <a:pPr fontAlgn="base">
              <a:lnSpc>
                <a:spcPts val="1200"/>
              </a:lnSpc>
            </a:pPr>
            <a:r>
              <a:rPr lang="fr-FR" sz="1100" dirty="0">
                <a:solidFill>
                  <a:schemeClr val="tx1"/>
                </a:solidFill>
                <a:latin typeface="Arial Narrow" panose="020B0606020202030204" pitchFamily="34" charset="0"/>
              </a:rPr>
              <a:t>»Exploitation minière: 4%;</a:t>
            </a:r>
          </a:p>
          <a:p>
            <a:pPr fontAlgn="base">
              <a:lnSpc>
                <a:spcPts val="1200"/>
              </a:lnSpc>
            </a:pPr>
            <a:r>
              <a:rPr lang="fr-FR" sz="1100" dirty="0">
                <a:solidFill>
                  <a:schemeClr val="tx1"/>
                </a:solidFill>
                <a:latin typeface="Arial Narrow" panose="020B0606020202030204" pitchFamily="34" charset="0"/>
              </a:rPr>
              <a:t>»Taux d'utilisation des capacités industrielles: 50%;</a:t>
            </a:r>
          </a:p>
          <a:p>
            <a:pPr fontAlgn="base">
              <a:lnSpc>
                <a:spcPts val="1200"/>
              </a:lnSpc>
            </a:pPr>
            <a:endParaRPr lang="fr-FR" sz="1100" dirty="0">
              <a:solidFill>
                <a:schemeClr val="tx1"/>
              </a:solidFill>
              <a:latin typeface="Arial Narrow" panose="020B0606020202030204" pitchFamily="34" charset="0"/>
            </a:endParaRPr>
          </a:p>
          <a:p>
            <a:pPr fontAlgn="base">
              <a:lnSpc>
                <a:spcPts val="1200"/>
              </a:lnSpc>
            </a:pPr>
            <a:r>
              <a:rPr lang="fr-FR" sz="1100" b="1" dirty="0">
                <a:solidFill>
                  <a:schemeClr val="tx1"/>
                </a:solidFill>
                <a:latin typeface="Arial Narrow" panose="020B0606020202030204" pitchFamily="34" charset="0"/>
              </a:rPr>
              <a:t>Opportunités:</a:t>
            </a:r>
          </a:p>
          <a:p>
            <a:pPr fontAlgn="base">
              <a:lnSpc>
                <a:spcPts val="1200"/>
              </a:lnSpc>
            </a:pPr>
            <a:r>
              <a:rPr lang="fr-FR" sz="1100" dirty="0">
                <a:solidFill>
                  <a:schemeClr val="tx1"/>
                </a:solidFill>
                <a:latin typeface="Arial Narrow" panose="020B0606020202030204" pitchFamily="34" charset="0"/>
              </a:rPr>
              <a:t>»Tourisme;</a:t>
            </a:r>
          </a:p>
          <a:p>
            <a:pPr fontAlgn="base">
              <a:lnSpc>
                <a:spcPts val="1200"/>
              </a:lnSpc>
            </a:pPr>
            <a:r>
              <a:rPr lang="fr-FR" sz="1100" dirty="0">
                <a:solidFill>
                  <a:schemeClr val="tx1"/>
                </a:solidFill>
                <a:latin typeface="Arial Narrow" panose="020B0606020202030204" pitchFamily="34" charset="0"/>
              </a:rPr>
              <a:t>»Énergies renouvelables;</a:t>
            </a:r>
          </a:p>
          <a:p>
            <a:pPr fontAlgn="base">
              <a:lnSpc>
                <a:spcPts val="1200"/>
              </a:lnSpc>
            </a:pPr>
            <a:r>
              <a:rPr lang="fr-FR" sz="1100" dirty="0">
                <a:solidFill>
                  <a:schemeClr val="tx1"/>
                </a:solidFill>
                <a:latin typeface="Arial Narrow" panose="020B0606020202030204" pitchFamily="34" charset="0"/>
              </a:rPr>
              <a:t>»Économie de la mer;</a:t>
            </a:r>
          </a:p>
          <a:p>
            <a:pPr fontAlgn="base">
              <a:lnSpc>
                <a:spcPts val="1200"/>
              </a:lnSpc>
            </a:pPr>
            <a:r>
              <a:rPr lang="fr-FR" sz="1100" dirty="0">
                <a:solidFill>
                  <a:schemeClr val="tx1"/>
                </a:solidFill>
                <a:latin typeface="Arial Narrow" panose="020B0606020202030204" pitchFamily="34" charset="0"/>
              </a:rPr>
              <a:t>»TIC;</a:t>
            </a:r>
          </a:p>
          <a:p>
            <a:pPr fontAlgn="base">
              <a:lnSpc>
                <a:spcPts val="1200"/>
              </a:lnSpc>
            </a:pPr>
            <a:r>
              <a:rPr lang="fr-FR" sz="1100" dirty="0">
                <a:solidFill>
                  <a:schemeClr val="tx1"/>
                </a:solidFill>
                <a:latin typeface="Arial Narrow" panose="020B0606020202030204" pitchFamily="34" charset="0"/>
              </a:rPr>
              <a:t>»Industrie créative;</a:t>
            </a:r>
          </a:p>
          <a:p>
            <a:pPr fontAlgn="base">
              <a:lnSpc>
                <a:spcPts val="1200"/>
              </a:lnSpc>
            </a:pPr>
            <a:r>
              <a:rPr lang="fr-FR" sz="1100" dirty="0">
                <a:solidFill>
                  <a:schemeClr val="tx1"/>
                </a:solidFill>
                <a:latin typeface="Arial Narrow" panose="020B0606020202030204" pitchFamily="34" charset="0"/>
              </a:rPr>
              <a:t>»Partenariat public-privé (PPP).</a:t>
            </a:r>
          </a:p>
        </p:txBody>
      </p:sp>
      <p:sp>
        <p:nvSpPr>
          <p:cNvPr id="17" name="TextBox 6"/>
          <p:cNvSpPr txBox="1"/>
          <p:nvPr/>
        </p:nvSpPr>
        <p:spPr>
          <a:xfrm>
            <a:off x="8851858" y="3683571"/>
            <a:ext cx="3328634" cy="3014980"/>
          </a:xfrm>
          <a:prstGeom prst="rect">
            <a:avLst/>
          </a:prstGeom>
          <a:noFill/>
        </p:spPr>
        <p:txBody>
          <a:bodyPr wrap="square" rtlCol="0">
            <a:spAutoFit/>
          </a:bodyPr>
          <a:lstStyle/>
          <a:p>
            <a:pPr fontAlgn="base">
              <a:lnSpc>
                <a:spcPts val="1200"/>
              </a:lnSpc>
            </a:pPr>
            <a:r>
              <a:rPr lang="fr-FR" sz="1100" dirty="0">
                <a:solidFill>
                  <a:schemeClr val="tx1"/>
                </a:solidFill>
                <a:latin typeface="Arial Narrow" panose="020B0606020202030204" pitchFamily="34" charset="0"/>
              </a:rPr>
              <a:t>Capitale: Yamoussoukro</a:t>
            </a:r>
          </a:p>
          <a:p>
            <a:pPr fontAlgn="base">
              <a:lnSpc>
                <a:spcPts val="1200"/>
              </a:lnSpc>
            </a:pPr>
            <a:r>
              <a:rPr lang="fr-FR" sz="1100" dirty="0">
                <a:solidFill>
                  <a:schemeClr val="tx1"/>
                </a:solidFill>
                <a:latin typeface="Arial Narrow" panose="020B0606020202030204" pitchFamily="34" charset="0"/>
              </a:rPr>
              <a:t>Superficie: 322 463 Km2</a:t>
            </a:r>
          </a:p>
          <a:p>
            <a:pPr fontAlgn="base">
              <a:lnSpc>
                <a:spcPts val="1200"/>
              </a:lnSpc>
            </a:pPr>
            <a:r>
              <a:rPr lang="fr-FR" sz="1100" dirty="0">
                <a:solidFill>
                  <a:schemeClr val="tx1"/>
                </a:solidFill>
                <a:latin typeface="Arial Narrow" panose="020B0606020202030204" pitchFamily="34" charset="0"/>
              </a:rPr>
              <a:t>Population: 25,531,083 habitants</a:t>
            </a:r>
          </a:p>
          <a:p>
            <a:pPr fontAlgn="base">
              <a:lnSpc>
                <a:spcPts val="1200"/>
              </a:lnSpc>
            </a:pPr>
            <a:r>
              <a:rPr lang="fr-FR" sz="1100" dirty="0">
                <a:solidFill>
                  <a:schemeClr val="tx1"/>
                </a:solidFill>
                <a:latin typeface="Arial Narrow" panose="020B0606020202030204" pitchFamily="34" charset="0"/>
              </a:rPr>
              <a:t>Utilisateurs Internet: 11.953.653</a:t>
            </a:r>
          </a:p>
          <a:p>
            <a:pPr fontAlgn="base">
              <a:lnSpc>
                <a:spcPts val="1200"/>
              </a:lnSpc>
            </a:pPr>
            <a:r>
              <a:rPr lang="fr-FR" sz="1100" dirty="0">
                <a:solidFill>
                  <a:schemeClr val="tx1"/>
                </a:solidFill>
                <a:latin typeface="Arial Narrow" panose="020B0606020202030204" pitchFamily="34" charset="0"/>
              </a:rPr>
              <a:t>Langue officielle: français</a:t>
            </a:r>
          </a:p>
          <a:p>
            <a:pPr fontAlgn="base">
              <a:lnSpc>
                <a:spcPts val="1200"/>
              </a:lnSpc>
            </a:pPr>
            <a:r>
              <a:rPr lang="fr-FR" sz="1100" dirty="0">
                <a:solidFill>
                  <a:schemeClr val="tx1"/>
                </a:solidFill>
                <a:latin typeface="Arial Narrow" panose="020B0606020202030204" pitchFamily="34" charset="0"/>
              </a:rPr>
              <a:t>Monnaie: Franc CFA d'Afrique de l'Ouest (XOF)</a:t>
            </a:r>
          </a:p>
          <a:p>
            <a:pPr fontAlgn="base">
              <a:lnSpc>
                <a:spcPts val="1200"/>
              </a:lnSpc>
            </a:pPr>
            <a:r>
              <a:rPr lang="fr-FR" sz="1100" b="1" dirty="0">
                <a:solidFill>
                  <a:schemeClr val="tx1"/>
                </a:solidFill>
                <a:latin typeface="Arial Narrow" panose="020B0606020202030204" pitchFamily="34" charset="0"/>
              </a:rPr>
              <a:t>Contribution de l'industrie au PIB:</a:t>
            </a:r>
          </a:p>
          <a:p>
            <a:pPr fontAlgn="base">
              <a:lnSpc>
                <a:spcPts val="1200"/>
              </a:lnSpc>
            </a:pPr>
            <a:r>
              <a:rPr lang="fr-FR" sz="1100" dirty="0">
                <a:solidFill>
                  <a:schemeClr val="tx1"/>
                </a:solidFill>
                <a:latin typeface="Arial Narrow" panose="020B0606020202030204" pitchFamily="34" charset="0"/>
              </a:rPr>
              <a:t>»Secteur secondaire: 22%;</a:t>
            </a:r>
          </a:p>
          <a:p>
            <a:pPr fontAlgn="base">
              <a:lnSpc>
                <a:spcPts val="1200"/>
              </a:lnSpc>
            </a:pPr>
            <a:r>
              <a:rPr lang="fr-FR" sz="1100" dirty="0">
                <a:solidFill>
                  <a:schemeClr val="tx1"/>
                </a:solidFill>
                <a:latin typeface="Arial Narrow" panose="020B0606020202030204" pitchFamily="34" charset="0"/>
              </a:rPr>
              <a:t>»Industrie manufacturière: 18%;</a:t>
            </a:r>
          </a:p>
          <a:p>
            <a:pPr fontAlgn="base">
              <a:lnSpc>
                <a:spcPts val="1200"/>
              </a:lnSpc>
            </a:pPr>
            <a:r>
              <a:rPr lang="fr-FR" sz="1100" dirty="0">
                <a:solidFill>
                  <a:schemeClr val="tx1"/>
                </a:solidFill>
                <a:latin typeface="Arial Narrow" panose="020B0606020202030204" pitchFamily="34" charset="0"/>
              </a:rPr>
              <a:t>»BPT et Mines: 4%;</a:t>
            </a:r>
          </a:p>
          <a:p>
            <a:pPr fontAlgn="base">
              <a:lnSpc>
                <a:spcPts val="1200"/>
              </a:lnSpc>
            </a:pPr>
            <a:r>
              <a:rPr lang="fr-FR" sz="1100" dirty="0">
                <a:solidFill>
                  <a:schemeClr val="tx1"/>
                </a:solidFill>
                <a:latin typeface="Arial Narrow" panose="020B0606020202030204" pitchFamily="34" charset="0"/>
              </a:rPr>
              <a:t>»Taux d'utilisation des capacités industrielles: 80%.</a:t>
            </a:r>
          </a:p>
          <a:p>
            <a:pPr fontAlgn="base">
              <a:lnSpc>
                <a:spcPts val="1200"/>
              </a:lnSpc>
            </a:pPr>
            <a:r>
              <a:rPr lang="fr-FR" sz="1100" dirty="0">
                <a:solidFill>
                  <a:schemeClr val="tx1"/>
                </a:solidFill>
                <a:latin typeface="Arial Narrow" panose="020B0606020202030204" pitchFamily="34" charset="0"/>
              </a:rPr>
              <a:t>Opportunités:</a:t>
            </a:r>
          </a:p>
          <a:p>
            <a:pPr fontAlgn="base">
              <a:lnSpc>
                <a:spcPts val="1200"/>
              </a:lnSpc>
            </a:pPr>
            <a:r>
              <a:rPr lang="fr-FR" sz="1100" dirty="0">
                <a:solidFill>
                  <a:schemeClr val="tx1"/>
                </a:solidFill>
                <a:latin typeface="Arial Narrow" panose="020B0606020202030204" pitchFamily="34" charset="0"/>
              </a:rPr>
              <a:t>»Agriculture;</a:t>
            </a:r>
          </a:p>
          <a:p>
            <a:pPr fontAlgn="base">
              <a:lnSpc>
                <a:spcPts val="1200"/>
              </a:lnSpc>
            </a:pPr>
            <a:r>
              <a:rPr lang="fr-FR" sz="1100" dirty="0">
                <a:solidFill>
                  <a:schemeClr val="tx1"/>
                </a:solidFill>
                <a:latin typeface="Arial Narrow" panose="020B0606020202030204" pitchFamily="34" charset="0"/>
              </a:rPr>
              <a:t>»Industrie pétrolière;</a:t>
            </a:r>
          </a:p>
          <a:p>
            <a:pPr fontAlgn="base">
              <a:lnSpc>
                <a:spcPts val="1200"/>
              </a:lnSpc>
            </a:pPr>
            <a:r>
              <a:rPr lang="fr-FR" sz="1100" dirty="0">
                <a:solidFill>
                  <a:schemeClr val="tx1"/>
                </a:solidFill>
                <a:latin typeface="Arial Narrow" panose="020B0606020202030204" pitchFamily="34" charset="0"/>
              </a:rPr>
              <a:t>»Industrie minière;</a:t>
            </a:r>
          </a:p>
          <a:p>
            <a:pPr fontAlgn="base">
              <a:lnSpc>
                <a:spcPts val="1200"/>
              </a:lnSpc>
            </a:pPr>
            <a:r>
              <a:rPr lang="fr-FR" sz="1100" dirty="0">
                <a:solidFill>
                  <a:schemeClr val="tx1"/>
                </a:solidFill>
                <a:latin typeface="Arial Narrow" panose="020B0606020202030204" pitchFamily="34" charset="0"/>
              </a:rPr>
              <a:t>»Industrie textile;</a:t>
            </a:r>
          </a:p>
          <a:p>
            <a:pPr fontAlgn="base">
              <a:lnSpc>
                <a:spcPts val="1200"/>
              </a:lnSpc>
            </a:pPr>
            <a:r>
              <a:rPr lang="fr-FR" sz="1100" dirty="0">
                <a:solidFill>
                  <a:schemeClr val="tx1"/>
                </a:solidFill>
                <a:latin typeface="Arial Narrow" panose="020B0606020202030204" pitchFamily="34" charset="0"/>
              </a:rPr>
              <a:t>»Industrie alimentaire;</a:t>
            </a:r>
          </a:p>
          <a:p>
            <a:pPr fontAlgn="base">
              <a:lnSpc>
                <a:spcPts val="1200"/>
              </a:lnSpc>
            </a:pPr>
            <a:r>
              <a:rPr lang="fr-FR" sz="1100" dirty="0">
                <a:solidFill>
                  <a:schemeClr val="tx1"/>
                </a:solidFill>
                <a:latin typeface="Arial Narrow" panose="020B0606020202030204" pitchFamily="34" charset="0"/>
              </a:rPr>
              <a:t>»Matériaux de construction;</a:t>
            </a:r>
          </a:p>
          <a:p>
            <a:pPr fontAlgn="base">
              <a:lnSpc>
                <a:spcPts val="1200"/>
              </a:lnSpc>
            </a:pPr>
            <a:r>
              <a:rPr lang="fr-FR" sz="1100" dirty="0">
                <a:solidFill>
                  <a:schemeClr val="tx1"/>
                </a:solidFill>
                <a:latin typeface="Arial Narrow" panose="020B0606020202030204" pitchFamily="34" charset="0"/>
              </a:rPr>
              <a:t>»Tourisme.</a:t>
            </a:r>
          </a:p>
        </p:txBody>
      </p:sp>
      <p:pic>
        <p:nvPicPr>
          <p:cNvPr id="20" name="Picture 6" descr="https://www.ecowas.int/wp-content/uploads/2014/11/cv-150x11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30614" y="62227"/>
            <a:ext cx="342032" cy="2690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s://www.ecowas.int/wp-content/uploads/2014/11/ci-150x13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28764" y="3449828"/>
            <a:ext cx="369824" cy="262984"/>
          </a:xfrm>
          <a:prstGeom prst="rect">
            <a:avLst/>
          </a:prstGeom>
          <a:noFill/>
          <a:extLst>
            <a:ext uri="{909E8E84-426E-40DD-AFC4-6F175D3DCCD1}">
              <a14:hiddenFill xmlns:a14="http://schemas.microsoft.com/office/drawing/2010/main">
                <a:solidFill>
                  <a:srgbClr val="FFFFFF"/>
                </a:solidFill>
              </a14:hiddenFill>
            </a:ext>
          </a:extLst>
        </p:spPr>
      </p:pic>
      <p:sp>
        <p:nvSpPr>
          <p:cNvPr id="22" name="Retângulo 17"/>
          <p:cNvSpPr/>
          <p:nvPr/>
        </p:nvSpPr>
        <p:spPr>
          <a:xfrm>
            <a:off x="5889592" y="3434061"/>
            <a:ext cx="2555502" cy="262984"/>
          </a:xfrm>
          <a:prstGeom prst="rect">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bg1"/>
                </a:solidFill>
                <a:latin typeface="Arial Narrow" panose="020B0606020202030204" pitchFamily="34" charset="0"/>
              </a:rPr>
              <a:t>BURKINA FASO</a:t>
            </a:r>
          </a:p>
        </p:txBody>
      </p:sp>
      <p:sp>
        <p:nvSpPr>
          <p:cNvPr id="23" name="Retângulo 18"/>
          <p:cNvSpPr/>
          <p:nvPr/>
        </p:nvSpPr>
        <p:spPr>
          <a:xfrm>
            <a:off x="5873830" y="44491"/>
            <a:ext cx="2555502" cy="262984"/>
          </a:xfrm>
          <a:prstGeom prst="rect">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bg1"/>
                </a:solidFill>
                <a:latin typeface="Arial Narrow" panose="020B0606020202030204" pitchFamily="34" charset="0"/>
              </a:rPr>
              <a:t>BENIN</a:t>
            </a:r>
          </a:p>
        </p:txBody>
      </p:sp>
      <p:sp>
        <p:nvSpPr>
          <p:cNvPr id="24" name="Retângulo 19"/>
          <p:cNvSpPr/>
          <p:nvPr/>
        </p:nvSpPr>
        <p:spPr>
          <a:xfrm>
            <a:off x="9305803" y="60253"/>
            <a:ext cx="2555502" cy="262984"/>
          </a:xfrm>
          <a:prstGeom prst="rect">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smtClean="0">
                <a:solidFill>
                  <a:schemeClr val="bg1"/>
                </a:solidFill>
                <a:latin typeface="Arial Narrow" panose="020B0606020202030204" pitchFamily="34" charset="0"/>
              </a:rPr>
              <a:t>CAP-VERT</a:t>
            </a:r>
            <a:endParaRPr lang="pt-PT" sz="1600" dirty="0">
              <a:solidFill>
                <a:schemeClr val="bg1"/>
              </a:solidFill>
              <a:latin typeface="Arial Narrow" panose="020B0606020202030204" pitchFamily="34" charset="0"/>
            </a:endParaRPr>
          </a:p>
        </p:txBody>
      </p:sp>
      <p:sp>
        <p:nvSpPr>
          <p:cNvPr id="25" name="Retângulo 20"/>
          <p:cNvSpPr/>
          <p:nvPr/>
        </p:nvSpPr>
        <p:spPr>
          <a:xfrm>
            <a:off x="9332083" y="3449828"/>
            <a:ext cx="2555502" cy="262984"/>
          </a:xfrm>
          <a:prstGeom prst="rect">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bg1"/>
                </a:solidFill>
                <a:latin typeface="Arial Narrow" panose="020B0606020202030204" pitchFamily="34" charset="0"/>
              </a:rPr>
              <a:t>COTE D'IVOIRE</a:t>
            </a:r>
          </a:p>
        </p:txBody>
      </p:sp>
      <p:sp>
        <p:nvSpPr>
          <p:cNvPr id="26" name="CaixaDeTexto 24"/>
          <p:cNvSpPr txBox="1"/>
          <p:nvPr/>
        </p:nvSpPr>
        <p:spPr>
          <a:xfrm>
            <a:off x="3215848" y="5633546"/>
            <a:ext cx="1670741" cy="830997"/>
          </a:xfrm>
          <a:prstGeom prst="rect">
            <a:avLst/>
          </a:prstGeom>
          <a:noFill/>
        </p:spPr>
        <p:txBody>
          <a:bodyPr wrap="square" rtlCol="0">
            <a:spAutoFit/>
          </a:bodyPr>
          <a:lstStyle/>
          <a:p>
            <a:pPr algn="ctr"/>
            <a:r>
              <a:rPr lang="fr-FR" sz="1600" i="1" dirty="0">
                <a:solidFill>
                  <a:schemeClr val="bg1"/>
                </a:solidFill>
                <a:latin typeface="Arial Narrow" panose="020B0606020202030204" pitchFamily="34" charset="0"/>
              </a:rPr>
              <a:t>CEDEAO OPPORTUNITÉS PAYS PAR PAYS</a:t>
            </a:r>
          </a:p>
        </p:txBody>
      </p:sp>
      <p:sp>
        <p:nvSpPr>
          <p:cNvPr id="27" name="Triângulo isósceles 25"/>
          <p:cNvSpPr/>
          <p:nvPr/>
        </p:nvSpPr>
        <p:spPr>
          <a:xfrm rot="5400000">
            <a:off x="4533260" y="5769793"/>
            <a:ext cx="1155117" cy="449112"/>
          </a:xfrm>
          <a:prstGeom prst="triangle">
            <a:avLst/>
          </a:prstGeom>
          <a:solidFill>
            <a:srgbClr val="3EA4BA"/>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8" name="Imagem9"/>
          <p:cNvPicPr>
            <a:picLocks noChangeAspect="1"/>
          </p:cNvPicPr>
          <p:nvPr/>
        </p:nvPicPr>
        <p:blipFill>
          <a:blip r:embed="rId3"/>
          <a:stretch>
            <a:fillRect/>
          </a:stretch>
        </p:blipFill>
        <p:spPr>
          <a:xfrm>
            <a:off x="12049125" y="6578600"/>
            <a:ext cx="502920" cy="389255"/>
          </a:xfrm>
          <a:prstGeom prst="rect">
            <a:avLst/>
          </a:prstGeom>
          <a:noFill/>
          <a:ln>
            <a:noFill/>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4447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8" name="Imagem 7" descr="LOGO-Paises ecowas"/>
          <p:cNvPicPr>
            <a:picLocks noChangeAspect="1"/>
          </p:cNvPicPr>
          <p:nvPr/>
        </p:nvPicPr>
        <p:blipFill>
          <a:blip r:embed="rId2"/>
          <a:stretch>
            <a:fillRect/>
          </a:stretch>
        </p:blipFill>
        <p:spPr>
          <a:xfrm>
            <a:off x="2083435" y="1070610"/>
            <a:ext cx="3897630" cy="3858260"/>
          </a:xfrm>
          <a:prstGeom prst="rect">
            <a:avLst/>
          </a:prstGeom>
        </p:spPr>
      </p:pic>
      <p:sp>
        <p:nvSpPr>
          <p:cNvPr id="23" name="Triângulo isósceles 25"/>
          <p:cNvSpPr/>
          <p:nvPr/>
        </p:nvSpPr>
        <p:spPr>
          <a:xfrm rot="5400000">
            <a:off x="4765670" y="5751378"/>
            <a:ext cx="1155117" cy="449112"/>
          </a:xfrm>
          <a:prstGeom prst="triangl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9"/>
          <p:cNvPicPr>
            <a:picLocks noChangeAspect="1"/>
          </p:cNvPicPr>
          <p:nvPr/>
        </p:nvPicPr>
        <p:blipFill>
          <a:blip r:embed="rId3"/>
          <a:stretch>
            <a:fillRect/>
          </a:stretch>
        </p:blipFill>
        <p:spPr>
          <a:xfrm>
            <a:off x="1168844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35" y="71120"/>
            <a:ext cx="5207000" cy="1143000"/>
          </a:xfrm>
          <a:prstGeom prst="rect">
            <a:avLst/>
          </a:prstGeom>
        </p:spPr>
      </p:pic>
      <p:sp>
        <p:nvSpPr>
          <p:cNvPr id="19" name="Slide Number Placeholder 6"/>
          <p:cNvSpPr txBox="1"/>
          <p:nvPr/>
        </p:nvSpPr>
        <p:spPr bwMode="auto">
          <a:xfrm>
            <a:off x="666308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14</a:t>
            </a:fld>
            <a:endParaRPr lang="fr-FR" altLang="pt-PT" sz="1200" b="1" i="1" u="sng" dirty="0" smtClean="0">
              <a:solidFill>
                <a:schemeClr val="tx1"/>
              </a:solidFill>
            </a:endParaRPr>
          </a:p>
        </p:txBody>
      </p:sp>
      <p:sp>
        <p:nvSpPr>
          <p:cNvPr id="10" name="TextBox 6"/>
          <p:cNvSpPr txBox="1"/>
          <p:nvPr/>
        </p:nvSpPr>
        <p:spPr>
          <a:xfrm>
            <a:off x="5447075" y="257196"/>
            <a:ext cx="3342030" cy="3053715"/>
          </a:xfrm>
          <a:prstGeom prst="rect">
            <a:avLst/>
          </a:prstGeom>
          <a:noFill/>
        </p:spPr>
        <p:txBody>
          <a:bodyPr wrap="square" rtlCol="0">
            <a:spAutoFit/>
          </a:bodyPr>
          <a:lstStyle/>
          <a:p>
            <a:pPr fontAlgn="base">
              <a:lnSpc>
                <a:spcPts val="1100"/>
              </a:lnSpc>
            </a:pPr>
            <a:r>
              <a:rPr lang="fr-FR" sz="1100" dirty="0">
                <a:solidFill>
                  <a:schemeClr val="tx1"/>
                </a:solidFill>
                <a:latin typeface="Arial Narrow" panose="020B0606020202030204" pitchFamily="34" charset="0"/>
              </a:rPr>
              <a:t>Capitale: Banjul</a:t>
            </a:r>
          </a:p>
          <a:p>
            <a:pPr fontAlgn="base">
              <a:lnSpc>
                <a:spcPts val="1100"/>
              </a:lnSpc>
            </a:pPr>
            <a:r>
              <a:rPr lang="fr-FR" sz="1100" dirty="0">
                <a:solidFill>
                  <a:schemeClr val="tx1"/>
                </a:solidFill>
                <a:latin typeface="Arial Narrow" panose="020B0606020202030204" pitchFamily="34" charset="0"/>
              </a:rPr>
              <a:t>Superficie: 10689 Km2</a:t>
            </a:r>
          </a:p>
          <a:p>
            <a:pPr fontAlgn="base">
              <a:lnSpc>
                <a:spcPts val="1100"/>
              </a:lnSpc>
            </a:pPr>
            <a:r>
              <a:rPr lang="fr-FR" sz="1100" dirty="0">
                <a:solidFill>
                  <a:schemeClr val="tx1"/>
                </a:solidFill>
                <a:latin typeface="Arial Narrow" panose="020B0606020202030204" pitchFamily="34" charset="0"/>
              </a:rPr>
              <a:t>Population: 2.228.075 habitants</a:t>
            </a:r>
          </a:p>
          <a:p>
            <a:pPr fontAlgn="base">
              <a:lnSpc>
                <a:spcPts val="1100"/>
              </a:lnSpc>
            </a:pPr>
            <a:r>
              <a:rPr lang="fr-FR" sz="1100" dirty="0">
                <a:solidFill>
                  <a:schemeClr val="tx1"/>
                </a:solidFill>
                <a:latin typeface="Arial Narrow" panose="020B0606020202030204" pitchFamily="34" charset="0"/>
              </a:rPr>
              <a:t>Utilisateurs Internet: </a:t>
            </a:r>
            <a:r>
              <a:rPr lang="fr-FR" sz="1100" dirty="0" smtClean="0">
                <a:solidFill>
                  <a:schemeClr val="tx1"/>
                </a:solidFill>
                <a:latin typeface="Arial Narrow" panose="020B0606020202030204" pitchFamily="34" charset="0"/>
              </a:rPr>
              <a:t>442,050</a:t>
            </a:r>
            <a:endParaRPr lang="fr-FR" sz="1100" dirty="0">
              <a:solidFill>
                <a:schemeClr val="tx1"/>
              </a:solidFill>
              <a:latin typeface="Arial Narrow" panose="020B0606020202030204" pitchFamily="34" charset="0"/>
            </a:endParaRPr>
          </a:p>
          <a:p>
            <a:pPr fontAlgn="base">
              <a:lnSpc>
                <a:spcPts val="1100"/>
              </a:lnSpc>
            </a:pPr>
            <a:r>
              <a:rPr lang="fr-FR" sz="1100" dirty="0">
                <a:solidFill>
                  <a:schemeClr val="tx1"/>
                </a:solidFill>
                <a:latin typeface="Arial Narrow" panose="020B0606020202030204" pitchFamily="34" charset="0"/>
              </a:rPr>
              <a:t>Langue officielle: anglais</a:t>
            </a:r>
          </a:p>
          <a:p>
            <a:pPr fontAlgn="base">
              <a:lnSpc>
                <a:spcPts val="1100"/>
              </a:lnSpc>
            </a:pPr>
            <a:r>
              <a:rPr lang="fr-FR" sz="1100" dirty="0">
                <a:solidFill>
                  <a:schemeClr val="tx1"/>
                </a:solidFill>
                <a:latin typeface="Arial Narrow" panose="020B0606020202030204" pitchFamily="34" charset="0"/>
              </a:rPr>
              <a:t>Monnaie: </a:t>
            </a:r>
            <a:r>
              <a:rPr lang="fr-FR" sz="1100" dirty="0" err="1">
                <a:solidFill>
                  <a:schemeClr val="tx1"/>
                </a:solidFill>
                <a:latin typeface="Arial Narrow" panose="020B0606020202030204" pitchFamily="34" charset="0"/>
              </a:rPr>
              <a:t>Dalasi</a:t>
            </a:r>
            <a:r>
              <a:rPr lang="fr-FR" sz="1100" dirty="0">
                <a:solidFill>
                  <a:schemeClr val="tx1"/>
                </a:solidFill>
                <a:latin typeface="Arial Narrow" panose="020B0606020202030204" pitchFamily="34" charset="0"/>
              </a:rPr>
              <a:t> (GMD)</a:t>
            </a:r>
          </a:p>
          <a:p>
            <a:pPr fontAlgn="base">
              <a:lnSpc>
                <a:spcPts val="1100"/>
              </a:lnSpc>
            </a:pPr>
            <a:r>
              <a:rPr lang="fr-FR" sz="1100" b="1" dirty="0">
                <a:solidFill>
                  <a:schemeClr val="tx1"/>
                </a:solidFill>
                <a:latin typeface="Arial Narrow" panose="020B0606020202030204" pitchFamily="34" charset="0"/>
              </a:rPr>
              <a:t>Contribution de l'industrie au PIB:</a:t>
            </a:r>
          </a:p>
          <a:p>
            <a:pPr fontAlgn="base">
              <a:lnSpc>
                <a:spcPts val="1100"/>
              </a:lnSpc>
            </a:pPr>
            <a:r>
              <a:rPr lang="fr-FR" sz="1100" dirty="0">
                <a:solidFill>
                  <a:schemeClr val="tx1"/>
                </a:solidFill>
                <a:latin typeface="Arial Narrow" panose="020B0606020202030204" pitchFamily="34" charset="0"/>
              </a:rPr>
              <a:t>»Secteur secondaire: 9%;</a:t>
            </a:r>
          </a:p>
          <a:p>
            <a:pPr fontAlgn="base">
              <a:lnSpc>
                <a:spcPts val="1100"/>
              </a:lnSpc>
            </a:pPr>
            <a:r>
              <a:rPr lang="fr-FR" sz="1100" dirty="0">
                <a:solidFill>
                  <a:schemeClr val="tx1"/>
                </a:solidFill>
                <a:latin typeface="Arial Narrow" panose="020B0606020202030204" pitchFamily="34" charset="0"/>
              </a:rPr>
              <a:t>»Industrie manufacturière: 4%;</a:t>
            </a:r>
          </a:p>
          <a:p>
            <a:pPr fontAlgn="base">
              <a:lnSpc>
                <a:spcPts val="1100"/>
              </a:lnSpc>
            </a:pPr>
            <a:r>
              <a:rPr lang="fr-FR" sz="1100" dirty="0">
                <a:solidFill>
                  <a:schemeClr val="tx1"/>
                </a:solidFill>
                <a:latin typeface="Arial Narrow" panose="020B0606020202030204" pitchFamily="34" charset="0"/>
              </a:rPr>
              <a:t>»Exploitation minière: 2%;</a:t>
            </a:r>
          </a:p>
          <a:p>
            <a:pPr fontAlgn="base">
              <a:lnSpc>
                <a:spcPts val="1100"/>
              </a:lnSpc>
            </a:pPr>
            <a:r>
              <a:rPr lang="fr-FR" sz="1100" dirty="0">
                <a:solidFill>
                  <a:schemeClr val="tx1"/>
                </a:solidFill>
                <a:latin typeface="Arial Narrow" panose="020B0606020202030204" pitchFamily="34" charset="0"/>
              </a:rPr>
              <a:t>»Énergie et BPT: 2,3%.</a:t>
            </a:r>
          </a:p>
          <a:p>
            <a:pPr fontAlgn="base">
              <a:lnSpc>
                <a:spcPts val="1100"/>
              </a:lnSpc>
            </a:pPr>
            <a:r>
              <a:rPr lang="fr-FR" sz="1100" dirty="0">
                <a:solidFill>
                  <a:schemeClr val="tx1"/>
                </a:solidFill>
                <a:latin typeface="Arial Narrow" panose="020B0606020202030204" pitchFamily="34" charset="0"/>
              </a:rPr>
              <a:t>»Taux d'utilisation des capacités industrielles: 40%;</a:t>
            </a:r>
          </a:p>
          <a:p>
            <a:pPr fontAlgn="base">
              <a:lnSpc>
                <a:spcPts val="1100"/>
              </a:lnSpc>
            </a:pPr>
            <a:r>
              <a:rPr lang="fr-FR" sz="1100" b="1" dirty="0">
                <a:solidFill>
                  <a:schemeClr val="tx1"/>
                </a:solidFill>
                <a:latin typeface="Arial Narrow" panose="020B0606020202030204" pitchFamily="34" charset="0"/>
              </a:rPr>
              <a:t>Opportunités:</a:t>
            </a:r>
          </a:p>
          <a:p>
            <a:pPr fontAlgn="base">
              <a:lnSpc>
                <a:spcPts val="1100"/>
              </a:lnSpc>
            </a:pPr>
            <a:r>
              <a:rPr lang="fr-FR" sz="1100" dirty="0">
                <a:solidFill>
                  <a:schemeClr val="tx1"/>
                </a:solidFill>
                <a:latin typeface="Arial Narrow" panose="020B0606020202030204" pitchFamily="34" charset="0"/>
              </a:rPr>
              <a:t>»Agriculture;</a:t>
            </a:r>
          </a:p>
          <a:p>
            <a:pPr fontAlgn="base">
              <a:lnSpc>
                <a:spcPts val="1100"/>
              </a:lnSpc>
            </a:pPr>
            <a:r>
              <a:rPr lang="fr-FR" sz="1100" dirty="0">
                <a:solidFill>
                  <a:schemeClr val="tx1"/>
                </a:solidFill>
                <a:latin typeface="Arial Narrow" panose="020B0606020202030204" pitchFamily="34" charset="0"/>
              </a:rPr>
              <a:t>»Métallurgie;</a:t>
            </a:r>
          </a:p>
          <a:p>
            <a:pPr fontAlgn="base">
              <a:lnSpc>
                <a:spcPts val="1100"/>
              </a:lnSpc>
            </a:pPr>
            <a:r>
              <a:rPr lang="fr-FR" sz="1100" dirty="0">
                <a:solidFill>
                  <a:schemeClr val="tx1"/>
                </a:solidFill>
                <a:latin typeface="Arial Narrow" panose="020B0606020202030204" pitchFamily="34" charset="0"/>
              </a:rPr>
              <a:t>»Industrie aérospatiale;</a:t>
            </a:r>
          </a:p>
          <a:p>
            <a:pPr fontAlgn="base">
              <a:lnSpc>
                <a:spcPts val="1100"/>
              </a:lnSpc>
            </a:pPr>
            <a:r>
              <a:rPr lang="fr-FR" sz="1100" dirty="0">
                <a:solidFill>
                  <a:schemeClr val="tx1"/>
                </a:solidFill>
                <a:latin typeface="Arial Narrow" panose="020B0606020202030204" pitchFamily="34" charset="0"/>
              </a:rPr>
              <a:t>»Industrie aéronautique;</a:t>
            </a:r>
          </a:p>
          <a:p>
            <a:pPr fontAlgn="base">
              <a:lnSpc>
                <a:spcPts val="1100"/>
              </a:lnSpc>
            </a:pPr>
            <a:r>
              <a:rPr lang="fr-FR" sz="1100" dirty="0">
                <a:solidFill>
                  <a:schemeClr val="tx1"/>
                </a:solidFill>
                <a:latin typeface="Arial Narrow" panose="020B0606020202030204" pitchFamily="34" charset="0"/>
              </a:rPr>
              <a:t>»Aquaculture;</a:t>
            </a:r>
          </a:p>
          <a:p>
            <a:pPr fontAlgn="base">
              <a:lnSpc>
                <a:spcPts val="1100"/>
              </a:lnSpc>
            </a:pPr>
            <a:r>
              <a:rPr lang="fr-FR" sz="1100" dirty="0">
                <a:solidFill>
                  <a:schemeClr val="tx1"/>
                </a:solidFill>
                <a:latin typeface="Arial Narrow" panose="020B0606020202030204" pitchFamily="34" charset="0"/>
              </a:rPr>
              <a:t>»Industrie minière;</a:t>
            </a:r>
          </a:p>
          <a:p>
            <a:pPr fontAlgn="base">
              <a:lnSpc>
                <a:spcPts val="1100"/>
              </a:lnSpc>
            </a:pPr>
            <a:r>
              <a:rPr lang="fr-FR" sz="1100" dirty="0">
                <a:solidFill>
                  <a:schemeClr val="tx1"/>
                </a:solidFill>
                <a:latin typeface="Arial Narrow" panose="020B0606020202030204" pitchFamily="34" charset="0"/>
              </a:rPr>
              <a:t>»Énergie;</a:t>
            </a:r>
          </a:p>
          <a:p>
            <a:pPr fontAlgn="base">
              <a:lnSpc>
                <a:spcPts val="1100"/>
              </a:lnSpc>
            </a:pPr>
            <a:r>
              <a:rPr lang="fr-FR" sz="1100" dirty="0">
                <a:solidFill>
                  <a:schemeClr val="tx1"/>
                </a:solidFill>
                <a:latin typeface="Arial Narrow" panose="020B0606020202030204" pitchFamily="34" charset="0"/>
              </a:rPr>
              <a:t>»Tourisme.</a:t>
            </a:r>
          </a:p>
        </p:txBody>
      </p:sp>
      <p:sp>
        <p:nvSpPr>
          <p:cNvPr id="11" name="TextBox 6"/>
          <p:cNvSpPr txBox="1"/>
          <p:nvPr/>
        </p:nvSpPr>
        <p:spPr>
          <a:xfrm>
            <a:off x="5452331" y="3531164"/>
            <a:ext cx="3336774" cy="3335655"/>
          </a:xfrm>
          <a:prstGeom prst="rect">
            <a:avLst/>
          </a:prstGeom>
          <a:noFill/>
        </p:spPr>
        <p:txBody>
          <a:bodyPr wrap="square" rtlCol="0">
            <a:spAutoFit/>
          </a:bodyPr>
          <a:lstStyle/>
          <a:p>
            <a:pPr fontAlgn="base">
              <a:lnSpc>
                <a:spcPts val="1100"/>
              </a:lnSpc>
            </a:pPr>
            <a:r>
              <a:rPr lang="fr-FR" sz="1100" dirty="0">
                <a:solidFill>
                  <a:schemeClr val="tx1"/>
                </a:solidFill>
                <a:latin typeface="Arial Narrow" panose="020B0606020202030204" pitchFamily="34" charset="0"/>
              </a:rPr>
              <a:t>Capitale: Accra</a:t>
            </a:r>
          </a:p>
          <a:p>
            <a:pPr fontAlgn="base">
              <a:lnSpc>
                <a:spcPts val="1100"/>
              </a:lnSpc>
            </a:pPr>
            <a:r>
              <a:rPr lang="fr-FR" sz="1100" dirty="0">
                <a:solidFill>
                  <a:schemeClr val="tx1"/>
                </a:solidFill>
                <a:latin typeface="Arial Narrow" panose="020B0606020202030204" pitchFamily="34" charset="0"/>
              </a:rPr>
              <a:t>Superficie: 238535 Km2</a:t>
            </a:r>
          </a:p>
          <a:p>
            <a:pPr fontAlgn="base">
              <a:lnSpc>
                <a:spcPts val="1100"/>
              </a:lnSpc>
            </a:pPr>
            <a:r>
              <a:rPr lang="fr-FR" sz="1100" dirty="0">
                <a:solidFill>
                  <a:schemeClr val="tx1"/>
                </a:solidFill>
                <a:latin typeface="Arial Narrow" panose="020B0606020202030204" pitchFamily="34" charset="0"/>
              </a:rPr>
              <a:t>Population: 30 096 970 habitants</a:t>
            </a:r>
          </a:p>
          <a:p>
            <a:pPr fontAlgn="base">
              <a:lnSpc>
                <a:spcPts val="1100"/>
              </a:lnSpc>
            </a:pPr>
            <a:r>
              <a:rPr lang="fr-FR" sz="1100" dirty="0">
                <a:solidFill>
                  <a:schemeClr val="tx1"/>
                </a:solidFill>
                <a:latin typeface="Arial Narrow" panose="020B0606020202030204" pitchFamily="34" charset="0"/>
              </a:rPr>
              <a:t>Utilisateurs Internet: 11 737 818</a:t>
            </a:r>
          </a:p>
          <a:p>
            <a:pPr fontAlgn="base">
              <a:lnSpc>
                <a:spcPts val="1100"/>
              </a:lnSpc>
            </a:pPr>
            <a:r>
              <a:rPr lang="fr-FR" sz="1100" dirty="0">
                <a:solidFill>
                  <a:schemeClr val="tx1"/>
                </a:solidFill>
                <a:latin typeface="Arial Narrow" panose="020B0606020202030204" pitchFamily="34" charset="0"/>
              </a:rPr>
              <a:t>Langue officielle: anglais</a:t>
            </a:r>
          </a:p>
          <a:p>
            <a:pPr fontAlgn="base">
              <a:lnSpc>
                <a:spcPts val="1100"/>
              </a:lnSpc>
            </a:pPr>
            <a:r>
              <a:rPr lang="fr-FR" sz="1100" dirty="0">
                <a:solidFill>
                  <a:schemeClr val="tx1"/>
                </a:solidFill>
                <a:latin typeface="Arial Narrow" panose="020B0606020202030204" pitchFamily="34" charset="0"/>
              </a:rPr>
              <a:t>Devise: Cedi ghanéen (GH ₵) (GHS)</a:t>
            </a:r>
          </a:p>
          <a:p>
            <a:pPr fontAlgn="base">
              <a:lnSpc>
                <a:spcPts val="1100"/>
              </a:lnSpc>
            </a:pPr>
            <a:r>
              <a:rPr lang="fr-FR" sz="1100" b="1" dirty="0">
                <a:solidFill>
                  <a:schemeClr val="tx1"/>
                </a:solidFill>
                <a:latin typeface="Arial Narrow" panose="020B0606020202030204" pitchFamily="34" charset="0"/>
              </a:rPr>
              <a:t>Contribution de l'industrie au PIB:</a:t>
            </a:r>
          </a:p>
          <a:p>
            <a:pPr fontAlgn="base">
              <a:lnSpc>
                <a:spcPts val="1100"/>
              </a:lnSpc>
            </a:pPr>
            <a:r>
              <a:rPr lang="fr-FR" sz="1100" dirty="0">
                <a:solidFill>
                  <a:schemeClr val="tx1"/>
                </a:solidFill>
                <a:latin typeface="Arial Narrow" panose="020B0606020202030204" pitchFamily="34" charset="0"/>
              </a:rPr>
              <a:t>»Secteur secondaire: 23,4%;</a:t>
            </a:r>
          </a:p>
          <a:p>
            <a:pPr fontAlgn="base">
              <a:lnSpc>
                <a:spcPts val="1100"/>
              </a:lnSpc>
            </a:pPr>
            <a:r>
              <a:rPr lang="fr-FR" sz="1100" dirty="0">
                <a:solidFill>
                  <a:schemeClr val="tx1"/>
                </a:solidFill>
                <a:latin typeface="Arial Narrow" panose="020B0606020202030204" pitchFamily="34" charset="0"/>
              </a:rPr>
              <a:t>»Industrie manufacturière: 8,3%;</a:t>
            </a:r>
          </a:p>
          <a:p>
            <a:pPr fontAlgn="base">
              <a:lnSpc>
                <a:spcPts val="1100"/>
              </a:lnSpc>
            </a:pPr>
            <a:r>
              <a:rPr lang="fr-FR" sz="1100" dirty="0">
                <a:solidFill>
                  <a:schemeClr val="tx1"/>
                </a:solidFill>
                <a:latin typeface="Arial Narrow" panose="020B0606020202030204" pitchFamily="34" charset="0"/>
              </a:rPr>
              <a:t>»Exploitation minière: 7%;</a:t>
            </a:r>
          </a:p>
          <a:p>
            <a:pPr fontAlgn="base">
              <a:lnSpc>
                <a:spcPts val="1100"/>
              </a:lnSpc>
            </a:pPr>
            <a:r>
              <a:rPr lang="fr-FR" sz="1100" dirty="0">
                <a:solidFill>
                  <a:schemeClr val="tx1"/>
                </a:solidFill>
                <a:latin typeface="Arial Narrow" panose="020B0606020202030204" pitchFamily="34" charset="0"/>
              </a:rPr>
              <a:t>»Énergie: 4,2%.</a:t>
            </a:r>
          </a:p>
          <a:p>
            <a:pPr fontAlgn="base">
              <a:lnSpc>
                <a:spcPts val="1100"/>
              </a:lnSpc>
            </a:pPr>
            <a:r>
              <a:rPr lang="fr-FR" sz="1100" dirty="0">
                <a:solidFill>
                  <a:schemeClr val="tx1"/>
                </a:solidFill>
                <a:latin typeface="Arial Narrow" panose="020B0606020202030204" pitchFamily="34" charset="0"/>
              </a:rPr>
              <a:t>»BPT: 4%.</a:t>
            </a:r>
          </a:p>
          <a:p>
            <a:pPr fontAlgn="base">
              <a:lnSpc>
                <a:spcPts val="1100"/>
              </a:lnSpc>
            </a:pPr>
            <a:r>
              <a:rPr lang="fr-FR" sz="1100" dirty="0">
                <a:solidFill>
                  <a:schemeClr val="tx1"/>
                </a:solidFill>
                <a:latin typeface="Arial Narrow" panose="020B0606020202030204" pitchFamily="34" charset="0"/>
              </a:rPr>
              <a:t>»Taux d'utilisation des capacités industrielles: 90%;</a:t>
            </a:r>
          </a:p>
          <a:p>
            <a:pPr fontAlgn="base">
              <a:lnSpc>
                <a:spcPts val="1100"/>
              </a:lnSpc>
            </a:pPr>
            <a:r>
              <a:rPr lang="fr-FR" sz="1100" b="1" dirty="0">
                <a:solidFill>
                  <a:schemeClr val="tx1"/>
                </a:solidFill>
                <a:latin typeface="Arial Narrow" panose="020B0606020202030204" pitchFamily="34" charset="0"/>
              </a:rPr>
              <a:t>Opportunités:</a:t>
            </a:r>
          </a:p>
          <a:p>
            <a:pPr fontAlgn="base">
              <a:lnSpc>
                <a:spcPts val="1100"/>
              </a:lnSpc>
            </a:pPr>
            <a:r>
              <a:rPr lang="fr-FR" sz="1100" dirty="0">
                <a:solidFill>
                  <a:schemeClr val="tx1"/>
                </a:solidFill>
                <a:latin typeface="Arial Narrow" panose="020B0606020202030204" pitchFamily="34" charset="0"/>
              </a:rPr>
              <a:t>»Agriculture;</a:t>
            </a:r>
          </a:p>
          <a:p>
            <a:pPr fontAlgn="base">
              <a:lnSpc>
                <a:spcPts val="1100"/>
              </a:lnSpc>
            </a:pPr>
            <a:r>
              <a:rPr lang="fr-FR" sz="1100" dirty="0">
                <a:solidFill>
                  <a:schemeClr val="tx1"/>
                </a:solidFill>
                <a:latin typeface="Arial Narrow" panose="020B0606020202030204" pitchFamily="34" charset="0"/>
              </a:rPr>
              <a:t>»Industrie textile;</a:t>
            </a:r>
          </a:p>
          <a:p>
            <a:pPr fontAlgn="base">
              <a:lnSpc>
                <a:spcPts val="1100"/>
              </a:lnSpc>
            </a:pPr>
            <a:r>
              <a:rPr lang="fr-FR" sz="1100" dirty="0">
                <a:solidFill>
                  <a:schemeClr val="tx1"/>
                </a:solidFill>
                <a:latin typeface="Arial Narrow" panose="020B0606020202030204" pitchFamily="34" charset="0"/>
              </a:rPr>
              <a:t>»Industrie alimentaire;</a:t>
            </a:r>
          </a:p>
          <a:p>
            <a:pPr fontAlgn="base">
              <a:lnSpc>
                <a:spcPts val="1100"/>
              </a:lnSpc>
            </a:pPr>
            <a:r>
              <a:rPr lang="fr-FR" sz="1100" dirty="0">
                <a:solidFill>
                  <a:schemeClr val="tx1"/>
                </a:solidFill>
                <a:latin typeface="Arial Narrow" panose="020B0606020202030204" pitchFamily="34" charset="0"/>
              </a:rPr>
              <a:t>»Santé;</a:t>
            </a:r>
          </a:p>
          <a:p>
            <a:pPr fontAlgn="base">
              <a:lnSpc>
                <a:spcPts val="1100"/>
              </a:lnSpc>
            </a:pPr>
            <a:r>
              <a:rPr lang="fr-FR" sz="1100" dirty="0">
                <a:solidFill>
                  <a:schemeClr val="tx1"/>
                </a:solidFill>
                <a:latin typeface="Arial Narrow" panose="020B0606020202030204" pitchFamily="34" charset="0"/>
              </a:rPr>
              <a:t>»Horticulture;</a:t>
            </a:r>
          </a:p>
          <a:p>
            <a:pPr fontAlgn="base">
              <a:lnSpc>
                <a:spcPts val="1100"/>
              </a:lnSpc>
            </a:pPr>
            <a:r>
              <a:rPr lang="fr-FR" sz="1100" dirty="0">
                <a:solidFill>
                  <a:schemeClr val="tx1"/>
                </a:solidFill>
                <a:latin typeface="Arial Narrow" panose="020B0606020202030204" pitchFamily="34" charset="0"/>
              </a:rPr>
              <a:t>»Industrie minière;</a:t>
            </a:r>
          </a:p>
          <a:p>
            <a:pPr fontAlgn="base">
              <a:lnSpc>
                <a:spcPts val="1100"/>
              </a:lnSpc>
            </a:pPr>
            <a:r>
              <a:rPr lang="fr-FR" sz="1100" dirty="0">
                <a:solidFill>
                  <a:schemeClr val="tx1"/>
                </a:solidFill>
                <a:latin typeface="Arial Narrow" panose="020B0606020202030204" pitchFamily="34" charset="0"/>
              </a:rPr>
              <a:t>»Industrie pétrolière;</a:t>
            </a:r>
          </a:p>
          <a:p>
            <a:pPr fontAlgn="base">
              <a:lnSpc>
                <a:spcPts val="1100"/>
              </a:lnSpc>
            </a:pPr>
            <a:r>
              <a:rPr lang="fr-FR" sz="1100" dirty="0">
                <a:solidFill>
                  <a:schemeClr val="tx1"/>
                </a:solidFill>
                <a:latin typeface="Arial Narrow" panose="020B0606020202030204" pitchFamily="34" charset="0"/>
              </a:rPr>
              <a:t>»Ciment;</a:t>
            </a:r>
          </a:p>
          <a:p>
            <a:pPr fontAlgn="base">
              <a:lnSpc>
                <a:spcPts val="1100"/>
              </a:lnSpc>
            </a:pPr>
            <a:r>
              <a:rPr lang="fr-FR" sz="1100" dirty="0">
                <a:solidFill>
                  <a:schemeClr val="tx1"/>
                </a:solidFill>
                <a:latin typeface="Arial Narrow" panose="020B0606020202030204" pitchFamily="34" charset="0"/>
              </a:rPr>
              <a:t>»Tourisme.</a:t>
            </a:r>
          </a:p>
        </p:txBody>
      </p:sp>
      <p:sp>
        <p:nvSpPr>
          <p:cNvPr id="13" name="TextBox 6"/>
          <p:cNvSpPr txBox="1"/>
          <p:nvPr/>
        </p:nvSpPr>
        <p:spPr>
          <a:xfrm>
            <a:off x="8868192" y="262456"/>
            <a:ext cx="3304424" cy="2912745"/>
          </a:xfrm>
          <a:prstGeom prst="rect">
            <a:avLst/>
          </a:prstGeom>
          <a:noFill/>
        </p:spPr>
        <p:txBody>
          <a:bodyPr wrap="square" rtlCol="0">
            <a:spAutoFit/>
          </a:bodyPr>
          <a:lstStyle/>
          <a:p>
            <a:pPr fontAlgn="base">
              <a:lnSpc>
                <a:spcPts val="1100"/>
              </a:lnSpc>
            </a:pPr>
            <a:r>
              <a:rPr lang="fr-FR" sz="1100" dirty="0">
                <a:solidFill>
                  <a:schemeClr val="tx1"/>
                </a:solidFill>
                <a:latin typeface="Arial Narrow" panose="020B0606020202030204" pitchFamily="34" charset="0"/>
              </a:rPr>
              <a:t>Capitale: Conakry</a:t>
            </a:r>
          </a:p>
          <a:p>
            <a:pPr fontAlgn="base">
              <a:lnSpc>
                <a:spcPts val="1100"/>
              </a:lnSpc>
            </a:pPr>
            <a:r>
              <a:rPr lang="fr-FR" sz="1100" dirty="0">
                <a:solidFill>
                  <a:schemeClr val="tx1"/>
                </a:solidFill>
                <a:latin typeface="Arial Narrow" panose="020B0606020202030204" pitchFamily="34" charset="0"/>
              </a:rPr>
              <a:t>Superficie: 245 836 Km2</a:t>
            </a:r>
          </a:p>
          <a:p>
            <a:pPr fontAlgn="base">
              <a:lnSpc>
                <a:spcPts val="1100"/>
              </a:lnSpc>
            </a:pPr>
            <a:r>
              <a:rPr lang="fr-FR" sz="1100" dirty="0">
                <a:solidFill>
                  <a:schemeClr val="tx1"/>
                </a:solidFill>
                <a:latin typeface="Arial Narrow" panose="020B0606020202030204" pitchFamily="34" charset="0"/>
              </a:rPr>
              <a:t>Population: 13 398 180 habitants</a:t>
            </a:r>
          </a:p>
          <a:p>
            <a:pPr fontAlgn="base">
              <a:lnSpc>
                <a:spcPts val="1100"/>
              </a:lnSpc>
            </a:pPr>
            <a:r>
              <a:rPr lang="fr-FR" sz="1100" dirty="0">
                <a:solidFill>
                  <a:schemeClr val="tx1"/>
                </a:solidFill>
                <a:latin typeface="Arial Narrow" panose="020B0606020202030204" pitchFamily="34" charset="0"/>
              </a:rPr>
              <a:t>Utilisateurs Internet: 2 411 672</a:t>
            </a:r>
          </a:p>
          <a:p>
            <a:pPr fontAlgn="base">
              <a:lnSpc>
                <a:spcPts val="1100"/>
              </a:lnSpc>
            </a:pPr>
            <a:r>
              <a:rPr lang="fr-FR" sz="1100" dirty="0">
                <a:solidFill>
                  <a:schemeClr val="tx1"/>
                </a:solidFill>
                <a:latin typeface="Arial Narrow" panose="020B0606020202030204" pitchFamily="34" charset="0"/>
              </a:rPr>
              <a:t>Langue officielle: français</a:t>
            </a:r>
          </a:p>
          <a:p>
            <a:pPr fontAlgn="base">
              <a:lnSpc>
                <a:spcPts val="1100"/>
              </a:lnSpc>
            </a:pPr>
            <a:r>
              <a:rPr lang="fr-FR" sz="1100" dirty="0">
                <a:solidFill>
                  <a:schemeClr val="tx1"/>
                </a:solidFill>
                <a:latin typeface="Arial Narrow" panose="020B0606020202030204" pitchFamily="34" charset="0"/>
              </a:rPr>
              <a:t>Monnaie: Franc Guinée (GNF)</a:t>
            </a:r>
          </a:p>
          <a:p>
            <a:pPr fontAlgn="base">
              <a:lnSpc>
                <a:spcPts val="1100"/>
              </a:lnSpc>
            </a:pPr>
            <a:r>
              <a:rPr lang="fr-FR" sz="1100" b="1" dirty="0">
                <a:solidFill>
                  <a:schemeClr val="tx1"/>
                </a:solidFill>
                <a:latin typeface="Arial Narrow" panose="020B0606020202030204" pitchFamily="34" charset="0"/>
              </a:rPr>
              <a:t>Contribution de l'industrie au PIB:</a:t>
            </a:r>
          </a:p>
          <a:p>
            <a:pPr fontAlgn="base">
              <a:lnSpc>
                <a:spcPts val="1100"/>
              </a:lnSpc>
            </a:pPr>
            <a:r>
              <a:rPr lang="fr-FR" sz="1100" dirty="0">
                <a:solidFill>
                  <a:schemeClr val="tx1"/>
                </a:solidFill>
                <a:latin typeface="Arial Narrow" panose="020B0606020202030204" pitchFamily="34" charset="0"/>
              </a:rPr>
              <a:t>»Secteur secondaire: 31%;</a:t>
            </a:r>
          </a:p>
          <a:p>
            <a:pPr fontAlgn="base">
              <a:lnSpc>
                <a:spcPts val="1100"/>
              </a:lnSpc>
            </a:pPr>
            <a:r>
              <a:rPr lang="fr-FR" sz="1100" dirty="0">
                <a:solidFill>
                  <a:schemeClr val="tx1"/>
                </a:solidFill>
                <a:latin typeface="Arial Narrow" panose="020B0606020202030204" pitchFamily="34" charset="0"/>
              </a:rPr>
              <a:t>»Industrie manufacturière: 4%;</a:t>
            </a:r>
          </a:p>
          <a:p>
            <a:pPr fontAlgn="base">
              <a:lnSpc>
                <a:spcPts val="1100"/>
              </a:lnSpc>
            </a:pPr>
            <a:r>
              <a:rPr lang="fr-FR" sz="1100" dirty="0">
                <a:solidFill>
                  <a:schemeClr val="tx1"/>
                </a:solidFill>
                <a:latin typeface="Arial Narrow" panose="020B0606020202030204" pitchFamily="34" charset="0"/>
              </a:rPr>
              <a:t>»Exploitation minière: 17%;</a:t>
            </a:r>
          </a:p>
          <a:p>
            <a:pPr fontAlgn="base">
              <a:lnSpc>
                <a:spcPts val="1100"/>
              </a:lnSpc>
            </a:pPr>
            <a:r>
              <a:rPr lang="fr-FR" sz="1100" dirty="0">
                <a:solidFill>
                  <a:schemeClr val="tx1"/>
                </a:solidFill>
                <a:latin typeface="Arial Narrow" panose="020B0606020202030204" pitchFamily="34" charset="0"/>
              </a:rPr>
              <a:t>»Énergie: 1%.</a:t>
            </a:r>
          </a:p>
          <a:p>
            <a:pPr fontAlgn="base">
              <a:lnSpc>
                <a:spcPts val="1100"/>
              </a:lnSpc>
            </a:pPr>
            <a:r>
              <a:rPr lang="fr-FR" sz="1100" dirty="0">
                <a:solidFill>
                  <a:schemeClr val="tx1"/>
                </a:solidFill>
                <a:latin typeface="Arial Narrow" panose="020B0606020202030204" pitchFamily="34" charset="0"/>
              </a:rPr>
              <a:t>»BPT: 9%.</a:t>
            </a:r>
          </a:p>
          <a:p>
            <a:pPr fontAlgn="base">
              <a:lnSpc>
                <a:spcPts val="1100"/>
              </a:lnSpc>
            </a:pPr>
            <a:r>
              <a:rPr lang="fr-FR" sz="1100" dirty="0">
                <a:solidFill>
                  <a:schemeClr val="tx1"/>
                </a:solidFill>
                <a:latin typeface="Arial Narrow" panose="020B0606020202030204" pitchFamily="34" charset="0"/>
              </a:rPr>
              <a:t>»Taux d'utilisation des capacités industrielles: 40%;</a:t>
            </a:r>
          </a:p>
          <a:p>
            <a:pPr fontAlgn="base">
              <a:lnSpc>
                <a:spcPts val="1100"/>
              </a:lnSpc>
            </a:pPr>
            <a:r>
              <a:rPr lang="fr-FR" sz="1100" b="1" dirty="0">
                <a:solidFill>
                  <a:schemeClr val="tx1"/>
                </a:solidFill>
                <a:latin typeface="Arial Narrow" panose="020B0606020202030204" pitchFamily="34" charset="0"/>
              </a:rPr>
              <a:t>Opportunités:</a:t>
            </a:r>
          </a:p>
          <a:p>
            <a:pPr fontAlgn="base">
              <a:lnSpc>
                <a:spcPts val="1100"/>
              </a:lnSpc>
            </a:pPr>
            <a:r>
              <a:rPr lang="fr-FR" sz="1100" dirty="0">
                <a:solidFill>
                  <a:schemeClr val="tx1"/>
                </a:solidFill>
                <a:latin typeface="Arial Narrow" panose="020B0606020202030204" pitchFamily="34" charset="0"/>
              </a:rPr>
              <a:t>»Agriculture;</a:t>
            </a:r>
          </a:p>
          <a:p>
            <a:pPr fontAlgn="base">
              <a:lnSpc>
                <a:spcPts val="1100"/>
              </a:lnSpc>
            </a:pPr>
            <a:r>
              <a:rPr lang="fr-FR" sz="1100" dirty="0">
                <a:solidFill>
                  <a:schemeClr val="tx1"/>
                </a:solidFill>
                <a:latin typeface="Arial Narrow" panose="020B0606020202030204" pitchFamily="34" charset="0"/>
              </a:rPr>
              <a:t>»Santé;</a:t>
            </a:r>
          </a:p>
          <a:p>
            <a:pPr fontAlgn="base">
              <a:lnSpc>
                <a:spcPts val="1100"/>
              </a:lnSpc>
            </a:pPr>
            <a:r>
              <a:rPr lang="fr-FR" sz="1100" dirty="0">
                <a:solidFill>
                  <a:schemeClr val="tx1"/>
                </a:solidFill>
                <a:latin typeface="Arial Narrow" panose="020B0606020202030204" pitchFamily="34" charset="0"/>
              </a:rPr>
              <a:t>»Industrie minière;</a:t>
            </a:r>
          </a:p>
          <a:p>
            <a:pPr fontAlgn="base">
              <a:lnSpc>
                <a:spcPts val="1100"/>
              </a:lnSpc>
            </a:pPr>
            <a:r>
              <a:rPr lang="fr-FR" sz="1100" dirty="0">
                <a:solidFill>
                  <a:schemeClr val="tx1"/>
                </a:solidFill>
                <a:latin typeface="Arial Narrow" panose="020B0606020202030204" pitchFamily="34" charset="0"/>
              </a:rPr>
              <a:t>»Industrie pétrolière;</a:t>
            </a:r>
          </a:p>
          <a:p>
            <a:pPr fontAlgn="base">
              <a:lnSpc>
                <a:spcPts val="1100"/>
              </a:lnSpc>
            </a:pPr>
            <a:r>
              <a:rPr lang="fr-FR" sz="1100" dirty="0">
                <a:solidFill>
                  <a:schemeClr val="tx1"/>
                </a:solidFill>
                <a:latin typeface="Arial Narrow" panose="020B0606020202030204" pitchFamily="34" charset="0"/>
              </a:rPr>
              <a:t>»Télécommunications;</a:t>
            </a:r>
          </a:p>
          <a:p>
            <a:pPr fontAlgn="base">
              <a:lnSpc>
                <a:spcPts val="1100"/>
              </a:lnSpc>
            </a:pPr>
            <a:r>
              <a:rPr lang="fr-FR" sz="1100" dirty="0">
                <a:solidFill>
                  <a:schemeClr val="tx1"/>
                </a:solidFill>
                <a:latin typeface="Arial Narrow" panose="020B0606020202030204" pitchFamily="34" charset="0"/>
              </a:rPr>
              <a:t>»Tourisme.</a:t>
            </a:r>
          </a:p>
        </p:txBody>
      </p:sp>
      <p:sp>
        <p:nvSpPr>
          <p:cNvPr id="14" name="TextBox 6"/>
          <p:cNvSpPr txBox="1"/>
          <p:nvPr/>
        </p:nvSpPr>
        <p:spPr>
          <a:xfrm>
            <a:off x="8873448" y="3536424"/>
            <a:ext cx="3299168" cy="3053715"/>
          </a:xfrm>
          <a:prstGeom prst="rect">
            <a:avLst/>
          </a:prstGeom>
          <a:noFill/>
        </p:spPr>
        <p:txBody>
          <a:bodyPr wrap="square" rtlCol="0">
            <a:spAutoFit/>
          </a:bodyPr>
          <a:lstStyle/>
          <a:p>
            <a:pPr fontAlgn="base">
              <a:lnSpc>
                <a:spcPts val="1100"/>
              </a:lnSpc>
            </a:pPr>
            <a:r>
              <a:rPr lang="fr-FR" sz="1100" dirty="0">
                <a:solidFill>
                  <a:schemeClr val="tx1"/>
                </a:solidFill>
                <a:latin typeface="Arial Narrow" panose="020B0606020202030204" pitchFamily="34" charset="0"/>
              </a:rPr>
              <a:t>Capitale: Bissau</a:t>
            </a:r>
          </a:p>
          <a:p>
            <a:pPr fontAlgn="base">
              <a:lnSpc>
                <a:spcPts val="1100"/>
              </a:lnSpc>
            </a:pPr>
            <a:r>
              <a:rPr lang="fr-FR" sz="1100" dirty="0">
                <a:solidFill>
                  <a:schemeClr val="tx1"/>
                </a:solidFill>
                <a:latin typeface="Arial Narrow" panose="020B0606020202030204" pitchFamily="34" charset="0"/>
              </a:rPr>
              <a:t>Superficie: 36125 Km2</a:t>
            </a:r>
          </a:p>
          <a:p>
            <a:pPr fontAlgn="base">
              <a:lnSpc>
                <a:spcPts val="1100"/>
              </a:lnSpc>
            </a:pPr>
            <a:r>
              <a:rPr lang="fr-FR" sz="1100" dirty="0">
                <a:solidFill>
                  <a:schemeClr val="tx1"/>
                </a:solidFill>
                <a:latin typeface="Arial Narrow" panose="020B0606020202030204" pitchFamily="34" charset="0"/>
              </a:rPr>
              <a:t>Population: 1953723 habitants</a:t>
            </a:r>
          </a:p>
          <a:p>
            <a:pPr fontAlgn="base">
              <a:lnSpc>
                <a:spcPts val="1100"/>
              </a:lnSpc>
            </a:pPr>
            <a:r>
              <a:rPr lang="fr-FR" sz="1100" dirty="0">
                <a:solidFill>
                  <a:schemeClr val="tx1"/>
                </a:solidFill>
                <a:latin typeface="Arial Narrow" panose="020B0606020202030204" pitchFamily="34" charset="0"/>
              </a:rPr>
              <a:t>Utilisateurs Internet: 150 000</a:t>
            </a:r>
          </a:p>
          <a:p>
            <a:pPr fontAlgn="base">
              <a:lnSpc>
                <a:spcPts val="1100"/>
              </a:lnSpc>
            </a:pPr>
            <a:r>
              <a:rPr lang="fr-FR" sz="1100" dirty="0">
                <a:solidFill>
                  <a:schemeClr val="tx1"/>
                </a:solidFill>
                <a:latin typeface="Arial Narrow" panose="020B0606020202030204" pitchFamily="34" charset="0"/>
              </a:rPr>
              <a:t>Langue officielle: portugais</a:t>
            </a:r>
          </a:p>
          <a:p>
            <a:pPr fontAlgn="base">
              <a:lnSpc>
                <a:spcPts val="1100"/>
              </a:lnSpc>
            </a:pPr>
            <a:r>
              <a:rPr lang="fr-FR" sz="1100" dirty="0">
                <a:solidFill>
                  <a:schemeClr val="tx1"/>
                </a:solidFill>
                <a:latin typeface="Arial Narrow" panose="020B0606020202030204" pitchFamily="34" charset="0"/>
              </a:rPr>
              <a:t>Monnaie: Franc CFA d'Afrique de l'Ouest (XOF)</a:t>
            </a:r>
          </a:p>
          <a:p>
            <a:pPr fontAlgn="base">
              <a:lnSpc>
                <a:spcPts val="1100"/>
              </a:lnSpc>
            </a:pPr>
            <a:r>
              <a:rPr lang="fr-FR" sz="1100" dirty="0">
                <a:solidFill>
                  <a:schemeClr val="tx1"/>
                </a:solidFill>
                <a:latin typeface="Arial Narrow" panose="020B0606020202030204" pitchFamily="34" charset="0"/>
              </a:rPr>
              <a:t>Contribution de l'industrie au PIB:</a:t>
            </a:r>
          </a:p>
          <a:p>
            <a:pPr fontAlgn="base">
              <a:lnSpc>
                <a:spcPts val="1100"/>
              </a:lnSpc>
            </a:pPr>
            <a:r>
              <a:rPr lang="fr-FR" sz="1100" dirty="0">
                <a:solidFill>
                  <a:schemeClr val="tx1"/>
                </a:solidFill>
                <a:latin typeface="Arial Narrow" panose="020B0606020202030204" pitchFamily="34" charset="0"/>
              </a:rPr>
              <a:t>»Secteur secondaire: 10%;</a:t>
            </a:r>
          </a:p>
          <a:p>
            <a:pPr fontAlgn="base">
              <a:lnSpc>
                <a:spcPts val="1100"/>
              </a:lnSpc>
            </a:pPr>
            <a:r>
              <a:rPr lang="fr-FR" sz="1100" dirty="0">
                <a:solidFill>
                  <a:schemeClr val="tx1"/>
                </a:solidFill>
                <a:latin typeface="Arial Narrow" panose="020B0606020202030204" pitchFamily="34" charset="0"/>
              </a:rPr>
              <a:t>»Industrie manufacturière: 5%;</a:t>
            </a:r>
          </a:p>
          <a:p>
            <a:pPr fontAlgn="base">
              <a:lnSpc>
                <a:spcPts val="1100"/>
              </a:lnSpc>
            </a:pPr>
            <a:r>
              <a:rPr lang="fr-FR" sz="1100" dirty="0">
                <a:solidFill>
                  <a:schemeClr val="tx1"/>
                </a:solidFill>
                <a:latin typeface="Arial Narrow" panose="020B0606020202030204" pitchFamily="34" charset="0"/>
              </a:rPr>
              <a:t>»Exploitation minière: 1,1%;</a:t>
            </a:r>
          </a:p>
          <a:p>
            <a:pPr fontAlgn="base">
              <a:lnSpc>
                <a:spcPts val="1100"/>
              </a:lnSpc>
            </a:pPr>
            <a:r>
              <a:rPr lang="fr-FR" sz="1100" dirty="0">
                <a:solidFill>
                  <a:schemeClr val="tx1"/>
                </a:solidFill>
                <a:latin typeface="Arial Narrow" panose="020B0606020202030204" pitchFamily="34" charset="0"/>
              </a:rPr>
              <a:t>»Énergie: 1,9%.</a:t>
            </a:r>
          </a:p>
          <a:p>
            <a:pPr fontAlgn="base">
              <a:lnSpc>
                <a:spcPts val="1100"/>
              </a:lnSpc>
            </a:pPr>
            <a:r>
              <a:rPr lang="fr-FR" sz="1100" dirty="0">
                <a:solidFill>
                  <a:schemeClr val="tx1"/>
                </a:solidFill>
                <a:latin typeface="Arial Narrow" panose="020B0606020202030204" pitchFamily="34" charset="0"/>
              </a:rPr>
              <a:t>»BPT: 2%.</a:t>
            </a:r>
          </a:p>
          <a:p>
            <a:pPr fontAlgn="base">
              <a:lnSpc>
                <a:spcPts val="1100"/>
              </a:lnSpc>
            </a:pPr>
            <a:r>
              <a:rPr lang="fr-FR" sz="1100" dirty="0">
                <a:solidFill>
                  <a:schemeClr val="tx1"/>
                </a:solidFill>
                <a:latin typeface="Arial Narrow" panose="020B0606020202030204" pitchFamily="34" charset="0"/>
              </a:rPr>
              <a:t>»Taux d'utilisation des capacités industrielles: 30%;</a:t>
            </a:r>
          </a:p>
          <a:p>
            <a:pPr fontAlgn="base">
              <a:lnSpc>
                <a:spcPts val="1100"/>
              </a:lnSpc>
            </a:pPr>
            <a:r>
              <a:rPr lang="fr-FR" sz="1100" b="1" dirty="0">
                <a:solidFill>
                  <a:schemeClr val="tx1"/>
                </a:solidFill>
                <a:latin typeface="Arial Narrow" panose="020B0606020202030204" pitchFamily="34" charset="0"/>
              </a:rPr>
              <a:t>Opportunités:</a:t>
            </a:r>
          </a:p>
          <a:p>
            <a:pPr fontAlgn="base">
              <a:lnSpc>
                <a:spcPts val="1100"/>
              </a:lnSpc>
            </a:pPr>
            <a:r>
              <a:rPr lang="fr-FR" sz="1100" dirty="0">
                <a:solidFill>
                  <a:schemeClr val="tx1"/>
                </a:solidFill>
                <a:latin typeface="Arial Narrow" panose="020B0606020202030204" pitchFamily="34" charset="0"/>
              </a:rPr>
              <a:t>»Agriculture;</a:t>
            </a:r>
          </a:p>
          <a:p>
            <a:pPr fontAlgn="base">
              <a:lnSpc>
                <a:spcPts val="1100"/>
              </a:lnSpc>
            </a:pPr>
            <a:r>
              <a:rPr lang="fr-FR" sz="1100" dirty="0">
                <a:solidFill>
                  <a:schemeClr val="tx1"/>
                </a:solidFill>
                <a:latin typeface="Arial Narrow" panose="020B0606020202030204" pitchFamily="34" charset="0"/>
              </a:rPr>
              <a:t>»Énergie;</a:t>
            </a:r>
          </a:p>
          <a:p>
            <a:pPr fontAlgn="base">
              <a:lnSpc>
                <a:spcPts val="1100"/>
              </a:lnSpc>
            </a:pPr>
            <a:r>
              <a:rPr lang="fr-FR" sz="1100" dirty="0">
                <a:solidFill>
                  <a:schemeClr val="tx1"/>
                </a:solidFill>
                <a:latin typeface="Arial Narrow" panose="020B0606020202030204" pitchFamily="34" charset="0"/>
              </a:rPr>
              <a:t>»Industrie;</a:t>
            </a:r>
          </a:p>
          <a:p>
            <a:pPr fontAlgn="base">
              <a:lnSpc>
                <a:spcPts val="1100"/>
              </a:lnSpc>
            </a:pPr>
            <a:r>
              <a:rPr lang="fr-FR" sz="1100" dirty="0">
                <a:solidFill>
                  <a:schemeClr val="tx1"/>
                </a:solidFill>
                <a:latin typeface="Arial Narrow" panose="020B0606020202030204" pitchFamily="34" charset="0"/>
              </a:rPr>
              <a:t>»Pêche;</a:t>
            </a:r>
          </a:p>
          <a:p>
            <a:pPr fontAlgn="base">
              <a:lnSpc>
                <a:spcPts val="1100"/>
              </a:lnSpc>
            </a:pPr>
            <a:r>
              <a:rPr lang="fr-FR" sz="1100" dirty="0">
                <a:solidFill>
                  <a:schemeClr val="tx1"/>
                </a:solidFill>
                <a:latin typeface="Arial Narrow" panose="020B0606020202030204" pitchFamily="34" charset="0"/>
              </a:rPr>
              <a:t>»Travaux publics;</a:t>
            </a:r>
          </a:p>
          <a:p>
            <a:pPr fontAlgn="base">
              <a:lnSpc>
                <a:spcPts val="1100"/>
              </a:lnSpc>
            </a:pPr>
            <a:r>
              <a:rPr lang="fr-FR" sz="1100" dirty="0">
                <a:solidFill>
                  <a:schemeClr val="tx1"/>
                </a:solidFill>
                <a:latin typeface="Arial Narrow" panose="020B0606020202030204" pitchFamily="34" charset="0"/>
              </a:rPr>
              <a:t>»Matériaux de construction;</a:t>
            </a:r>
          </a:p>
          <a:p>
            <a:pPr fontAlgn="base">
              <a:lnSpc>
                <a:spcPts val="1100"/>
              </a:lnSpc>
            </a:pPr>
            <a:r>
              <a:rPr lang="fr-FR" sz="1100" dirty="0">
                <a:solidFill>
                  <a:schemeClr val="tx1"/>
                </a:solidFill>
                <a:latin typeface="Arial Narrow" panose="020B0606020202030204" pitchFamily="34" charset="0"/>
              </a:rPr>
              <a:t>»Tourisme.</a:t>
            </a:r>
          </a:p>
        </p:txBody>
      </p:sp>
      <p:pic>
        <p:nvPicPr>
          <p:cNvPr id="15" name="Picture 2" descr="https://www.ecowas.int/wp-content/uploads/2014/11/gm-150x1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1805" y="9525"/>
            <a:ext cx="311150" cy="2679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www.ecowas.int/wp-content/uploads/2014/11/gh-150x13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5615" y="3291205"/>
            <a:ext cx="282575" cy="2641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s://www.ecowas.int/wp-content/uploads/2014/11/gn-150x13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67470" y="20320"/>
            <a:ext cx="311150" cy="2679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s://www.ecowas.int/wp-content/uploads/2014/11/gw-150x1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36355" y="3302635"/>
            <a:ext cx="362585" cy="255905"/>
          </a:xfrm>
          <a:prstGeom prst="rect">
            <a:avLst/>
          </a:prstGeom>
          <a:noFill/>
          <a:extLst>
            <a:ext uri="{909E8E84-426E-40DD-AFC4-6F175D3DCCD1}">
              <a14:hiddenFill xmlns:a14="http://schemas.microsoft.com/office/drawing/2010/main">
                <a:solidFill>
                  <a:srgbClr val="FFFFFF"/>
                </a:solidFill>
              </a14:hiddenFill>
            </a:ext>
          </a:extLst>
        </p:spPr>
      </p:pic>
      <p:sp>
        <p:nvSpPr>
          <p:cNvPr id="21" name="Retângulo 17"/>
          <p:cNvSpPr/>
          <p:nvPr/>
        </p:nvSpPr>
        <p:spPr>
          <a:xfrm>
            <a:off x="5873115" y="3281045"/>
            <a:ext cx="2555240" cy="255905"/>
          </a:xfrm>
          <a:prstGeom prst="rect">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bg1"/>
                </a:solidFill>
                <a:latin typeface="Arial Narrow" panose="020B0606020202030204" pitchFamily="34" charset="0"/>
              </a:rPr>
              <a:t>GHANA</a:t>
            </a:r>
          </a:p>
        </p:txBody>
      </p:sp>
      <p:sp>
        <p:nvSpPr>
          <p:cNvPr id="24" name="Retângulo 19"/>
          <p:cNvSpPr/>
          <p:nvPr/>
        </p:nvSpPr>
        <p:spPr>
          <a:xfrm>
            <a:off x="9327515" y="3291205"/>
            <a:ext cx="2555240" cy="255905"/>
          </a:xfrm>
          <a:prstGeom prst="rect">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bg1"/>
                </a:solidFill>
                <a:latin typeface="Arial Narrow" panose="020B0606020202030204" pitchFamily="34" charset="0"/>
              </a:rPr>
              <a:t>GUINÉE BISSAU</a:t>
            </a:r>
          </a:p>
        </p:txBody>
      </p:sp>
      <p:sp>
        <p:nvSpPr>
          <p:cNvPr id="25" name="Retângulo 20"/>
          <p:cNvSpPr/>
          <p:nvPr/>
        </p:nvSpPr>
        <p:spPr>
          <a:xfrm>
            <a:off x="9307195" y="20320"/>
            <a:ext cx="2555240" cy="255905"/>
          </a:xfrm>
          <a:prstGeom prst="rect">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bg1"/>
                </a:solidFill>
                <a:latin typeface="Arial Narrow" panose="020B0606020202030204" pitchFamily="34" charset="0"/>
              </a:rPr>
              <a:t>GUINÉE CONAKRY</a:t>
            </a:r>
          </a:p>
        </p:txBody>
      </p:sp>
      <p:sp>
        <p:nvSpPr>
          <p:cNvPr id="26" name="Retângulo 21"/>
          <p:cNvSpPr/>
          <p:nvPr/>
        </p:nvSpPr>
        <p:spPr>
          <a:xfrm>
            <a:off x="5885815" y="3175"/>
            <a:ext cx="2555240" cy="255905"/>
          </a:xfrm>
          <a:prstGeom prst="rect">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smtClean="0">
                <a:solidFill>
                  <a:schemeClr val="bg1"/>
                </a:solidFill>
                <a:latin typeface="Arial Narrow" panose="020B0606020202030204" pitchFamily="34" charset="0"/>
              </a:rPr>
              <a:t>GAMBIE</a:t>
            </a:r>
            <a:endParaRPr lang="pt-PT" sz="1600" dirty="0">
              <a:solidFill>
                <a:schemeClr val="bg1"/>
              </a:solidFill>
              <a:latin typeface="Arial Narrow" panose="020B0606020202030204" pitchFamily="34" charset="0"/>
            </a:endParaRPr>
          </a:p>
        </p:txBody>
      </p:sp>
      <p:sp>
        <p:nvSpPr>
          <p:cNvPr id="28" name="CaixaDeTexto 27"/>
          <p:cNvSpPr txBox="1"/>
          <p:nvPr/>
        </p:nvSpPr>
        <p:spPr>
          <a:xfrm>
            <a:off x="3226008" y="5633546"/>
            <a:ext cx="1670741" cy="830997"/>
          </a:xfrm>
          <a:prstGeom prst="rect">
            <a:avLst/>
          </a:prstGeom>
          <a:noFill/>
        </p:spPr>
        <p:txBody>
          <a:bodyPr wrap="square" rtlCol="0">
            <a:spAutoFit/>
          </a:bodyPr>
          <a:lstStyle/>
          <a:p>
            <a:pPr algn="ctr"/>
            <a:r>
              <a:rPr lang="fr-FR" sz="1600" i="1" dirty="0">
                <a:solidFill>
                  <a:schemeClr val="bg1"/>
                </a:solidFill>
                <a:latin typeface="Arial Narrow" panose="020B0606020202030204" pitchFamily="34" charset="0"/>
              </a:rPr>
              <a:t>CEDEAO OPPORTUNITÉS PAYS PAR PAYS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3431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8" name="Imagem 7" descr="LOGO-Paises ecowas"/>
          <p:cNvPicPr>
            <a:picLocks noChangeAspect="1"/>
          </p:cNvPicPr>
          <p:nvPr/>
        </p:nvPicPr>
        <p:blipFill>
          <a:blip r:embed="rId2"/>
          <a:stretch>
            <a:fillRect/>
          </a:stretch>
        </p:blipFill>
        <p:spPr>
          <a:xfrm>
            <a:off x="2174875" y="928370"/>
            <a:ext cx="3897630" cy="3858260"/>
          </a:xfrm>
          <a:prstGeom prst="rect">
            <a:avLst/>
          </a:prstGeom>
        </p:spPr>
      </p:pic>
      <p:sp>
        <p:nvSpPr>
          <p:cNvPr id="2" name="CaixaDeTexto 1"/>
          <p:cNvSpPr txBox="1"/>
          <p:nvPr/>
        </p:nvSpPr>
        <p:spPr>
          <a:xfrm>
            <a:off x="6200140" y="24765"/>
            <a:ext cx="2140585" cy="266065"/>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LIBERIA</a:t>
            </a:r>
          </a:p>
        </p:txBody>
      </p:sp>
      <p:sp>
        <p:nvSpPr>
          <p:cNvPr id="115" name="CaixaDeTexto 114"/>
          <p:cNvSpPr txBox="1"/>
          <p:nvPr/>
        </p:nvSpPr>
        <p:spPr>
          <a:xfrm>
            <a:off x="9685010" y="3262944"/>
            <a:ext cx="2146022" cy="277485"/>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NIGERIA</a:t>
            </a:r>
          </a:p>
        </p:txBody>
      </p:sp>
      <p:pic>
        <p:nvPicPr>
          <p:cNvPr id="3074" name="Picture 2" descr="https://www.ecowas.int/wp-content/uploads/2014/11/lr-150x1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9343" y="27868"/>
            <a:ext cx="383798" cy="2686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ecowas.int/wp-content/uploads/2014/11/ml-150x1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9397" y="3232874"/>
            <a:ext cx="282671" cy="25063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ecowas.int/wp-content/uploads/2014/11/ne-150x1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6052" y="23789"/>
            <a:ext cx="256974" cy="28823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www.ecowas.int/wp-content/uploads/2014/11/ng-150x1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90992" y="3250924"/>
            <a:ext cx="455245" cy="303496"/>
          </a:xfrm>
          <a:prstGeom prst="rect">
            <a:avLst/>
          </a:prstGeom>
          <a:noFill/>
          <a:extLst>
            <a:ext uri="{909E8E84-426E-40DD-AFC4-6F175D3DCCD1}">
              <a14:hiddenFill xmlns:a14="http://schemas.microsoft.com/office/drawing/2010/main">
                <a:solidFill>
                  <a:srgbClr val="FFFFFF"/>
                </a:solidFill>
              </a14:hiddenFill>
            </a:ext>
          </a:extLst>
        </p:spPr>
      </p:pic>
      <p:sp>
        <p:nvSpPr>
          <p:cNvPr id="22" name="CaixaDeTexto 114"/>
          <p:cNvSpPr txBox="1"/>
          <p:nvPr/>
        </p:nvSpPr>
        <p:spPr>
          <a:xfrm>
            <a:off x="6147908" y="3245765"/>
            <a:ext cx="2146022" cy="252259"/>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MALI</a:t>
            </a:r>
          </a:p>
        </p:txBody>
      </p:sp>
      <p:sp>
        <p:nvSpPr>
          <p:cNvPr id="23" name="CaixaDeTexto 114"/>
          <p:cNvSpPr txBox="1"/>
          <p:nvPr/>
        </p:nvSpPr>
        <p:spPr>
          <a:xfrm>
            <a:off x="9487212" y="25654"/>
            <a:ext cx="2146022" cy="277485"/>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NIGER</a:t>
            </a:r>
          </a:p>
        </p:txBody>
      </p:sp>
      <p:sp>
        <p:nvSpPr>
          <p:cNvPr id="29" name="Triângulo isósceles 25"/>
          <p:cNvSpPr/>
          <p:nvPr/>
        </p:nvSpPr>
        <p:spPr>
          <a:xfrm rot="5400000">
            <a:off x="4796785" y="5751378"/>
            <a:ext cx="1155117" cy="449112"/>
          </a:xfrm>
          <a:prstGeom prst="triangl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Imagem9"/>
          <p:cNvPicPr>
            <a:picLocks noChangeAspect="1"/>
          </p:cNvPicPr>
          <p:nvPr/>
        </p:nvPicPr>
        <p:blipFill>
          <a:blip r:embed="rId7"/>
          <a:stretch>
            <a:fillRect/>
          </a:stretch>
        </p:blipFill>
        <p:spPr>
          <a:xfrm>
            <a:off x="11668760" y="6451600"/>
            <a:ext cx="502920" cy="389255"/>
          </a:xfrm>
          <a:prstGeom prst="rect">
            <a:avLst/>
          </a:prstGeom>
          <a:noFill/>
          <a:ln>
            <a:noFill/>
          </a:ln>
          <a:effectLst/>
        </p:spPr>
      </p:pic>
      <p:pic>
        <p:nvPicPr>
          <p:cNvPr id="67" name="Imagem 66" descr="logo"/>
          <p:cNvPicPr>
            <a:picLocks noChangeAspect="1"/>
          </p:cNvPicPr>
          <p:nvPr/>
        </p:nvPicPr>
        <p:blipFill>
          <a:blip r:embed="rId8"/>
          <a:stretch>
            <a:fillRect/>
          </a:stretch>
        </p:blipFill>
        <p:spPr>
          <a:xfrm>
            <a:off x="-635" y="71120"/>
            <a:ext cx="5207000" cy="1143000"/>
          </a:xfrm>
          <a:prstGeom prst="rect">
            <a:avLst/>
          </a:prstGeom>
        </p:spPr>
      </p:pic>
      <p:sp>
        <p:nvSpPr>
          <p:cNvPr id="7"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15</a:t>
            </a:fld>
            <a:endParaRPr lang="fr-FR" altLang="pt-PT" sz="1200" b="1" i="1" u="sng" dirty="0" smtClean="0">
              <a:solidFill>
                <a:schemeClr val="tx1"/>
              </a:solidFill>
            </a:endParaRPr>
          </a:p>
        </p:txBody>
      </p:sp>
      <p:sp>
        <p:nvSpPr>
          <p:cNvPr id="10" name="TextBox 6"/>
          <p:cNvSpPr txBox="1"/>
          <p:nvPr/>
        </p:nvSpPr>
        <p:spPr>
          <a:xfrm>
            <a:off x="5690235" y="256540"/>
            <a:ext cx="2927985" cy="3014980"/>
          </a:xfrm>
          <a:prstGeom prst="rect">
            <a:avLst/>
          </a:prstGeom>
          <a:noFill/>
        </p:spPr>
        <p:txBody>
          <a:bodyPr wrap="square" rtlCol="0">
            <a:spAutoFit/>
          </a:bodyPr>
          <a:lstStyle/>
          <a:p>
            <a:pPr fontAlgn="base">
              <a:lnSpc>
                <a:spcPts val="1200"/>
              </a:lnSpc>
            </a:pPr>
            <a:r>
              <a:rPr lang="fr-FR" sz="1100" dirty="0">
                <a:solidFill>
                  <a:schemeClr val="tx1"/>
                </a:solidFill>
                <a:latin typeface="Arial Narrow" panose="020B0606020202030204" pitchFamily="34" charset="0"/>
              </a:rPr>
              <a:t>Capitale: Monrovia</a:t>
            </a:r>
          </a:p>
          <a:p>
            <a:pPr fontAlgn="base">
              <a:lnSpc>
                <a:spcPts val="1200"/>
              </a:lnSpc>
            </a:pPr>
            <a:r>
              <a:rPr lang="fr-FR" sz="1100" dirty="0">
                <a:solidFill>
                  <a:schemeClr val="tx1"/>
                </a:solidFill>
                <a:latin typeface="Arial Narrow" panose="020B0606020202030204" pitchFamily="34" charset="0"/>
              </a:rPr>
              <a:t>Superficie: 111369 Km2</a:t>
            </a:r>
          </a:p>
          <a:p>
            <a:pPr fontAlgn="base">
              <a:lnSpc>
                <a:spcPts val="1200"/>
              </a:lnSpc>
            </a:pPr>
            <a:r>
              <a:rPr lang="fr-FR" sz="1100" dirty="0">
                <a:solidFill>
                  <a:schemeClr val="tx1"/>
                </a:solidFill>
                <a:latin typeface="Arial Narrow" panose="020B0606020202030204" pitchFamily="34" charset="0"/>
              </a:rPr>
              <a:t>Population: 4.977.720 habitants</a:t>
            </a:r>
          </a:p>
          <a:p>
            <a:pPr fontAlgn="base">
              <a:lnSpc>
                <a:spcPts val="1200"/>
              </a:lnSpc>
            </a:pPr>
            <a:r>
              <a:rPr lang="fr-FR" sz="1100" dirty="0">
                <a:solidFill>
                  <a:schemeClr val="tx1"/>
                </a:solidFill>
                <a:latin typeface="Arial Narrow" panose="020B0606020202030204" pitchFamily="34" charset="0"/>
              </a:rPr>
              <a:t>Utilisateurs Internet: 4 028 418</a:t>
            </a:r>
          </a:p>
          <a:p>
            <a:pPr fontAlgn="base">
              <a:lnSpc>
                <a:spcPts val="1200"/>
              </a:lnSpc>
            </a:pPr>
            <a:r>
              <a:rPr lang="fr-FR" sz="1100" dirty="0">
                <a:solidFill>
                  <a:schemeClr val="tx1"/>
                </a:solidFill>
                <a:latin typeface="Arial Narrow" panose="020B0606020202030204" pitchFamily="34" charset="0"/>
              </a:rPr>
              <a:t>Langue officielle: anglais</a:t>
            </a:r>
          </a:p>
          <a:p>
            <a:pPr fontAlgn="base">
              <a:lnSpc>
                <a:spcPts val="1200"/>
              </a:lnSpc>
            </a:pPr>
            <a:r>
              <a:rPr lang="fr-FR" sz="1100" dirty="0">
                <a:solidFill>
                  <a:schemeClr val="tx1"/>
                </a:solidFill>
                <a:latin typeface="Arial Narrow" panose="020B0606020202030204" pitchFamily="34" charset="0"/>
              </a:rPr>
              <a:t>Monnaie: Dollar libérien (LRD)</a:t>
            </a:r>
          </a:p>
          <a:p>
            <a:pPr fontAlgn="base">
              <a:lnSpc>
                <a:spcPts val="1200"/>
              </a:lnSpc>
            </a:pPr>
            <a:r>
              <a:rPr lang="fr-FR" sz="1100" b="1" dirty="0">
                <a:solidFill>
                  <a:schemeClr val="tx1"/>
                </a:solidFill>
                <a:latin typeface="Arial Narrow" panose="020B0606020202030204" pitchFamily="34" charset="0"/>
              </a:rPr>
              <a:t>Contribution de l'industrie au PIB:</a:t>
            </a:r>
          </a:p>
          <a:p>
            <a:pPr fontAlgn="base">
              <a:lnSpc>
                <a:spcPts val="1200"/>
              </a:lnSpc>
            </a:pPr>
            <a:r>
              <a:rPr lang="fr-FR" sz="1100" dirty="0">
                <a:solidFill>
                  <a:schemeClr val="tx1"/>
                </a:solidFill>
                <a:latin typeface="Arial Narrow" panose="020B0606020202030204" pitchFamily="34" charset="0"/>
              </a:rPr>
              <a:t>»Secteur secondaire: 10%;</a:t>
            </a:r>
          </a:p>
          <a:p>
            <a:pPr fontAlgn="base">
              <a:lnSpc>
                <a:spcPts val="1200"/>
              </a:lnSpc>
            </a:pPr>
            <a:r>
              <a:rPr lang="fr-FR" sz="1100" dirty="0">
                <a:solidFill>
                  <a:schemeClr val="tx1"/>
                </a:solidFill>
                <a:latin typeface="Arial Narrow" panose="020B0606020202030204" pitchFamily="34" charset="0"/>
              </a:rPr>
              <a:t>»Industrie manufacturière: 5%;</a:t>
            </a:r>
          </a:p>
          <a:p>
            <a:pPr fontAlgn="base">
              <a:lnSpc>
                <a:spcPts val="1200"/>
              </a:lnSpc>
            </a:pPr>
            <a:r>
              <a:rPr lang="fr-FR" sz="1100" dirty="0">
                <a:solidFill>
                  <a:schemeClr val="tx1"/>
                </a:solidFill>
                <a:latin typeface="Arial Narrow" panose="020B0606020202030204" pitchFamily="34" charset="0"/>
              </a:rPr>
              <a:t>»Exploitation minière: 1%;</a:t>
            </a:r>
          </a:p>
          <a:p>
            <a:pPr fontAlgn="base">
              <a:lnSpc>
                <a:spcPts val="1200"/>
              </a:lnSpc>
            </a:pPr>
            <a:r>
              <a:rPr lang="fr-FR" sz="1100" dirty="0">
                <a:solidFill>
                  <a:schemeClr val="tx1"/>
                </a:solidFill>
                <a:latin typeface="Arial Narrow" panose="020B0606020202030204" pitchFamily="34" charset="0"/>
              </a:rPr>
              <a:t>»Énergie: 1%.</a:t>
            </a:r>
          </a:p>
          <a:p>
            <a:pPr fontAlgn="base">
              <a:lnSpc>
                <a:spcPts val="1200"/>
              </a:lnSpc>
            </a:pPr>
            <a:r>
              <a:rPr lang="fr-FR" sz="1100" dirty="0">
                <a:solidFill>
                  <a:schemeClr val="tx1"/>
                </a:solidFill>
                <a:latin typeface="Arial Narrow" panose="020B0606020202030204" pitchFamily="34" charset="0"/>
              </a:rPr>
              <a:t>»BPT: 5%.</a:t>
            </a:r>
          </a:p>
          <a:p>
            <a:pPr fontAlgn="base">
              <a:lnSpc>
                <a:spcPts val="1200"/>
              </a:lnSpc>
            </a:pPr>
            <a:r>
              <a:rPr lang="fr-FR" sz="1100" dirty="0">
                <a:solidFill>
                  <a:schemeClr val="tx1"/>
                </a:solidFill>
                <a:latin typeface="Arial Narrow" panose="020B0606020202030204" pitchFamily="34" charset="0"/>
              </a:rPr>
              <a:t>»Taux d'utilisation des capacités industrielles: 30%.</a:t>
            </a:r>
          </a:p>
          <a:p>
            <a:pPr fontAlgn="base">
              <a:lnSpc>
                <a:spcPts val="1200"/>
              </a:lnSpc>
            </a:pPr>
            <a:r>
              <a:rPr lang="fr-FR" sz="1100" b="1" dirty="0">
                <a:solidFill>
                  <a:schemeClr val="tx1"/>
                </a:solidFill>
                <a:latin typeface="Arial Narrow" panose="020B0606020202030204" pitchFamily="34" charset="0"/>
              </a:rPr>
              <a:t>Opportunités:</a:t>
            </a:r>
          </a:p>
          <a:p>
            <a:pPr fontAlgn="base">
              <a:lnSpc>
                <a:spcPts val="1200"/>
              </a:lnSpc>
            </a:pPr>
            <a:r>
              <a:rPr lang="fr-FR" sz="1100" dirty="0">
                <a:solidFill>
                  <a:schemeClr val="tx1"/>
                </a:solidFill>
                <a:latin typeface="Arial Narrow" panose="020B0606020202030204" pitchFamily="34" charset="0"/>
              </a:rPr>
              <a:t>»Agroalimentaire;</a:t>
            </a:r>
          </a:p>
          <a:p>
            <a:pPr fontAlgn="base">
              <a:lnSpc>
                <a:spcPts val="1200"/>
              </a:lnSpc>
            </a:pPr>
            <a:r>
              <a:rPr lang="fr-FR" sz="1100" dirty="0">
                <a:solidFill>
                  <a:schemeClr val="tx1"/>
                </a:solidFill>
                <a:latin typeface="Arial Narrow" panose="020B0606020202030204" pitchFamily="34" charset="0"/>
              </a:rPr>
              <a:t>»Industrie minière;</a:t>
            </a:r>
          </a:p>
          <a:p>
            <a:pPr fontAlgn="base">
              <a:lnSpc>
                <a:spcPts val="1200"/>
              </a:lnSpc>
            </a:pPr>
            <a:r>
              <a:rPr lang="fr-FR" sz="1100" dirty="0">
                <a:solidFill>
                  <a:schemeClr val="tx1"/>
                </a:solidFill>
                <a:latin typeface="Arial Narrow" panose="020B0606020202030204" pitchFamily="34" charset="0"/>
              </a:rPr>
              <a:t>»Industrie pétrolière;</a:t>
            </a:r>
          </a:p>
          <a:p>
            <a:pPr fontAlgn="base">
              <a:lnSpc>
                <a:spcPts val="1200"/>
              </a:lnSpc>
            </a:pPr>
            <a:r>
              <a:rPr lang="fr-FR" sz="1100" dirty="0">
                <a:solidFill>
                  <a:schemeClr val="tx1"/>
                </a:solidFill>
                <a:latin typeface="Arial Narrow" panose="020B0606020202030204" pitchFamily="34" charset="0"/>
              </a:rPr>
              <a:t>»Tourisme;</a:t>
            </a:r>
          </a:p>
          <a:p>
            <a:pPr fontAlgn="base">
              <a:lnSpc>
                <a:spcPts val="1200"/>
              </a:lnSpc>
            </a:pPr>
            <a:r>
              <a:rPr lang="fr-FR" sz="1100" dirty="0">
                <a:solidFill>
                  <a:schemeClr val="tx1"/>
                </a:solidFill>
                <a:latin typeface="Arial Narrow" panose="020B0606020202030204" pitchFamily="34" charset="0"/>
              </a:rPr>
              <a:t>»Services financiers.</a:t>
            </a:r>
            <a:r>
              <a:rPr lang="pt-PT" sz="1100" dirty="0" smtClean="0">
                <a:solidFill>
                  <a:schemeClr val="tx1"/>
                </a:solidFill>
                <a:latin typeface="Arial Narrow" panose="020B0606020202030204" pitchFamily="34" charset="0"/>
              </a:rPr>
              <a:t> </a:t>
            </a:r>
          </a:p>
        </p:txBody>
      </p:sp>
      <p:sp>
        <p:nvSpPr>
          <p:cNvPr id="11" name="TextBox 6"/>
          <p:cNvSpPr txBox="1"/>
          <p:nvPr/>
        </p:nvSpPr>
        <p:spPr>
          <a:xfrm>
            <a:off x="5705696" y="3465288"/>
            <a:ext cx="3336774" cy="3169285"/>
          </a:xfrm>
          <a:prstGeom prst="rect">
            <a:avLst/>
          </a:prstGeom>
          <a:noFill/>
        </p:spPr>
        <p:txBody>
          <a:bodyPr wrap="square" rtlCol="0">
            <a:spAutoFit/>
          </a:bodyPr>
          <a:lstStyle/>
          <a:p>
            <a:pPr fontAlgn="base">
              <a:lnSpc>
                <a:spcPts val="1200"/>
              </a:lnSpc>
            </a:pPr>
            <a:r>
              <a:rPr lang="fr-FR" sz="1200" dirty="0">
                <a:solidFill>
                  <a:schemeClr val="tx1"/>
                </a:solidFill>
                <a:latin typeface="Arial Narrow" panose="020B0606020202030204" pitchFamily="34" charset="0"/>
              </a:rPr>
              <a:t>Capitale: Bamako</a:t>
            </a:r>
          </a:p>
          <a:p>
            <a:pPr fontAlgn="base">
              <a:lnSpc>
                <a:spcPts val="1200"/>
              </a:lnSpc>
            </a:pPr>
            <a:r>
              <a:rPr lang="fr-FR" sz="1200" dirty="0">
                <a:solidFill>
                  <a:schemeClr val="tx1"/>
                </a:solidFill>
                <a:latin typeface="Arial Narrow" panose="020B0606020202030204" pitchFamily="34" charset="0"/>
              </a:rPr>
              <a:t>Superficie: 1240192 Km2</a:t>
            </a:r>
          </a:p>
          <a:p>
            <a:pPr fontAlgn="base">
              <a:lnSpc>
                <a:spcPts val="1200"/>
              </a:lnSpc>
            </a:pPr>
            <a:r>
              <a:rPr lang="fr-FR" sz="1200" dirty="0">
                <a:solidFill>
                  <a:schemeClr val="tx1"/>
                </a:solidFill>
                <a:latin typeface="Arial Narrow" panose="020B0606020202030204" pitchFamily="34" charset="0"/>
              </a:rPr>
              <a:t>Population: 19.689.140 habitants</a:t>
            </a:r>
          </a:p>
          <a:p>
            <a:pPr fontAlgn="base">
              <a:lnSpc>
                <a:spcPts val="1200"/>
              </a:lnSpc>
            </a:pPr>
            <a:r>
              <a:rPr lang="fr-FR" sz="1200" dirty="0">
                <a:solidFill>
                  <a:schemeClr val="tx1"/>
                </a:solidFill>
                <a:latin typeface="Arial Narrow" panose="020B0606020202030204" pitchFamily="34" charset="0"/>
              </a:rPr>
              <a:t>Utilisateurs Internet: 12 480 176</a:t>
            </a:r>
          </a:p>
          <a:p>
            <a:pPr fontAlgn="base">
              <a:lnSpc>
                <a:spcPts val="1200"/>
              </a:lnSpc>
            </a:pPr>
            <a:r>
              <a:rPr lang="fr-FR" sz="1200" dirty="0">
                <a:solidFill>
                  <a:schemeClr val="tx1"/>
                </a:solidFill>
                <a:latin typeface="Arial Narrow" panose="020B0606020202030204" pitchFamily="34" charset="0"/>
              </a:rPr>
              <a:t>Langue officielle: anglais</a:t>
            </a:r>
          </a:p>
          <a:p>
            <a:pPr fontAlgn="base">
              <a:lnSpc>
                <a:spcPts val="1200"/>
              </a:lnSpc>
            </a:pPr>
            <a:r>
              <a:rPr lang="fr-FR" sz="1200" dirty="0">
                <a:solidFill>
                  <a:schemeClr val="tx1"/>
                </a:solidFill>
                <a:latin typeface="Arial Narrow" panose="020B0606020202030204" pitchFamily="34" charset="0"/>
              </a:rPr>
              <a:t>Monnaie: Franc CFA d'Afrique de l'Ouest (XOF)</a:t>
            </a:r>
          </a:p>
          <a:p>
            <a:pPr fontAlgn="base">
              <a:lnSpc>
                <a:spcPts val="1200"/>
              </a:lnSpc>
            </a:pPr>
            <a:r>
              <a:rPr lang="fr-FR" sz="1200" b="1" dirty="0">
                <a:solidFill>
                  <a:schemeClr val="tx1"/>
                </a:solidFill>
                <a:latin typeface="Arial Narrow" panose="020B0606020202030204" pitchFamily="34" charset="0"/>
              </a:rPr>
              <a:t>Contribution de l'industrie au PIB:</a:t>
            </a:r>
          </a:p>
          <a:p>
            <a:pPr fontAlgn="base">
              <a:lnSpc>
                <a:spcPts val="1200"/>
              </a:lnSpc>
            </a:pPr>
            <a:r>
              <a:rPr lang="fr-FR" sz="1200" dirty="0">
                <a:solidFill>
                  <a:schemeClr val="tx1"/>
                </a:solidFill>
                <a:latin typeface="Arial Narrow" panose="020B0606020202030204" pitchFamily="34" charset="0"/>
              </a:rPr>
              <a:t>»Secteur secondaire: 20%;</a:t>
            </a:r>
          </a:p>
          <a:p>
            <a:pPr fontAlgn="base">
              <a:lnSpc>
                <a:spcPts val="1200"/>
              </a:lnSpc>
            </a:pPr>
            <a:r>
              <a:rPr lang="fr-FR" sz="1200" dirty="0">
                <a:solidFill>
                  <a:schemeClr val="tx1"/>
                </a:solidFill>
                <a:latin typeface="Arial Narrow" panose="020B0606020202030204" pitchFamily="34" charset="0"/>
              </a:rPr>
              <a:t>»Industrie manufacturière: 6,5%;</a:t>
            </a:r>
          </a:p>
          <a:p>
            <a:pPr fontAlgn="base">
              <a:lnSpc>
                <a:spcPts val="1200"/>
              </a:lnSpc>
            </a:pPr>
            <a:r>
              <a:rPr lang="fr-FR" sz="1200" dirty="0">
                <a:solidFill>
                  <a:schemeClr val="tx1"/>
                </a:solidFill>
                <a:latin typeface="Arial Narrow" panose="020B0606020202030204" pitchFamily="34" charset="0"/>
              </a:rPr>
              <a:t>»Exploitation minière: 10%;</a:t>
            </a:r>
          </a:p>
          <a:p>
            <a:pPr fontAlgn="base">
              <a:lnSpc>
                <a:spcPts val="1200"/>
              </a:lnSpc>
            </a:pPr>
            <a:r>
              <a:rPr lang="fr-FR" sz="1200" dirty="0">
                <a:solidFill>
                  <a:schemeClr val="tx1"/>
                </a:solidFill>
                <a:latin typeface="Arial Narrow" panose="020B0606020202030204" pitchFamily="34" charset="0"/>
              </a:rPr>
              <a:t>»Énergie: 1,5%.</a:t>
            </a:r>
          </a:p>
          <a:p>
            <a:pPr fontAlgn="base">
              <a:lnSpc>
                <a:spcPts val="1200"/>
              </a:lnSpc>
            </a:pPr>
            <a:r>
              <a:rPr lang="fr-FR" sz="1200" dirty="0">
                <a:solidFill>
                  <a:schemeClr val="tx1"/>
                </a:solidFill>
                <a:latin typeface="Arial Narrow" panose="020B0606020202030204" pitchFamily="34" charset="0"/>
              </a:rPr>
              <a:t>»BPT: 2%.</a:t>
            </a:r>
          </a:p>
          <a:p>
            <a:pPr fontAlgn="base">
              <a:lnSpc>
                <a:spcPts val="1200"/>
              </a:lnSpc>
            </a:pPr>
            <a:r>
              <a:rPr lang="fr-FR" sz="1200" dirty="0">
                <a:solidFill>
                  <a:schemeClr val="tx1"/>
                </a:solidFill>
                <a:latin typeface="Arial Narrow" panose="020B0606020202030204" pitchFamily="34" charset="0"/>
              </a:rPr>
              <a:t>»Taux d'utilisation des capacités industrielles: 60%.</a:t>
            </a:r>
          </a:p>
          <a:p>
            <a:pPr fontAlgn="base">
              <a:lnSpc>
                <a:spcPts val="1200"/>
              </a:lnSpc>
            </a:pPr>
            <a:r>
              <a:rPr lang="fr-FR" sz="1200" b="1" dirty="0">
                <a:solidFill>
                  <a:schemeClr val="tx1"/>
                </a:solidFill>
                <a:latin typeface="Arial Narrow" panose="020B0606020202030204" pitchFamily="34" charset="0"/>
              </a:rPr>
              <a:t>Opportunités:</a:t>
            </a:r>
          </a:p>
          <a:p>
            <a:pPr fontAlgn="base">
              <a:lnSpc>
                <a:spcPts val="1200"/>
              </a:lnSpc>
            </a:pPr>
            <a:r>
              <a:rPr lang="fr-FR" sz="1200" dirty="0">
                <a:solidFill>
                  <a:schemeClr val="tx1"/>
                </a:solidFill>
                <a:latin typeface="Arial Narrow" panose="020B0606020202030204" pitchFamily="34" charset="0"/>
              </a:rPr>
              <a:t>»Agroalimentaire;</a:t>
            </a:r>
          </a:p>
          <a:p>
            <a:pPr fontAlgn="base">
              <a:lnSpc>
                <a:spcPts val="1200"/>
              </a:lnSpc>
            </a:pPr>
            <a:r>
              <a:rPr lang="fr-FR" sz="1200" dirty="0">
                <a:solidFill>
                  <a:schemeClr val="tx1"/>
                </a:solidFill>
                <a:latin typeface="Arial Narrow" panose="020B0606020202030204" pitchFamily="34" charset="0"/>
              </a:rPr>
              <a:t>»Industrie minière;</a:t>
            </a:r>
          </a:p>
          <a:p>
            <a:pPr fontAlgn="base">
              <a:lnSpc>
                <a:spcPts val="1200"/>
              </a:lnSpc>
            </a:pPr>
            <a:r>
              <a:rPr lang="fr-FR" sz="1200" dirty="0">
                <a:solidFill>
                  <a:schemeClr val="tx1"/>
                </a:solidFill>
                <a:latin typeface="Arial Narrow" panose="020B0606020202030204" pitchFamily="34" charset="0"/>
              </a:rPr>
              <a:t>»Télécommunications;</a:t>
            </a:r>
          </a:p>
          <a:p>
            <a:pPr fontAlgn="base">
              <a:lnSpc>
                <a:spcPts val="1200"/>
              </a:lnSpc>
            </a:pPr>
            <a:r>
              <a:rPr lang="fr-FR" sz="1200" dirty="0">
                <a:solidFill>
                  <a:schemeClr val="tx1"/>
                </a:solidFill>
                <a:latin typeface="Arial Narrow" panose="020B0606020202030204" pitchFamily="34" charset="0"/>
              </a:rPr>
              <a:t>»Production d'énergie;</a:t>
            </a:r>
          </a:p>
          <a:p>
            <a:pPr fontAlgn="base">
              <a:lnSpc>
                <a:spcPts val="1200"/>
              </a:lnSpc>
            </a:pPr>
            <a:r>
              <a:rPr lang="fr-FR" sz="1200" dirty="0">
                <a:solidFill>
                  <a:schemeClr val="tx1"/>
                </a:solidFill>
                <a:latin typeface="Arial Narrow" panose="020B0606020202030204" pitchFamily="34" charset="0"/>
              </a:rPr>
              <a:t>»Urbanisation;</a:t>
            </a:r>
          </a:p>
          <a:p>
            <a:pPr fontAlgn="base">
              <a:lnSpc>
                <a:spcPts val="1200"/>
              </a:lnSpc>
            </a:pPr>
            <a:r>
              <a:rPr lang="fr-FR" sz="1200" dirty="0">
                <a:solidFill>
                  <a:schemeClr val="tx1"/>
                </a:solidFill>
                <a:latin typeface="Arial Narrow" panose="020B0606020202030204" pitchFamily="34" charset="0"/>
              </a:rPr>
              <a:t>»Formation technique.</a:t>
            </a:r>
            <a:r>
              <a:rPr lang="pt-PT" sz="1200" dirty="0" smtClean="0">
                <a:solidFill>
                  <a:schemeClr val="tx1"/>
                </a:solidFill>
                <a:latin typeface="Arial Narrow" panose="020B0606020202030204" pitchFamily="34" charset="0"/>
              </a:rPr>
              <a:t> </a:t>
            </a:r>
          </a:p>
        </p:txBody>
      </p:sp>
      <p:sp>
        <p:nvSpPr>
          <p:cNvPr id="13" name="TextBox 6"/>
          <p:cNvSpPr txBox="1"/>
          <p:nvPr/>
        </p:nvSpPr>
        <p:spPr>
          <a:xfrm>
            <a:off x="9121775" y="251460"/>
            <a:ext cx="3050540" cy="3014980"/>
          </a:xfrm>
          <a:prstGeom prst="rect">
            <a:avLst/>
          </a:prstGeom>
          <a:noFill/>
        </p:spPr>
        <p:txBody>
          <a:bodyPr wrap="square" rtlCol="0">
            <a:spAutoFit/>
          </a:bodyPr>
          <a:lstStyle/>
          <a:p>
            <a:pPr fontAlgn="base">
              <a:lnSpc>
                <a:spcPts val="1200"/>
              </a:lnSpc>
            </a:pPr>
            <a:r>
              <a:rPr lang="fr-FR" sz="1100" dirty="0">
                <a:solidFill>
                  <a:schemeClr val="tx1"/>
                </a:solidFill>
                <a:latin typeface="Arial Narrow" panose="020B0606020202030204" pitchFamily="34" charset="0"/>
              </a:rPr>
              <a:t>Capitale: Niamey</a:t>
            </a:r>
          </a:p>
          <a:p>
            <a:pPr fontAlgn="base">
              <a:lnSpc>
                <a:spcPts val="1200"/>
              </a:lnSpc>
            </a:pPr>
            <a:r>
              <a:rPr lang="fr-FR" sz="1100" dirty="0">
                <a:solidFill>
                  <a:schemeClr val="tx1"/>
                </a:solidFill>
                <a:latin typeface="Arial Narrow" panose="020B0606020202030204" pitchFamily="34" charset="0"/>
              </a:rPr>
              <a:t>Superficie: 1 267 000 Km2</a:t>
            </a:r>
          </a:p>
          <a:p>
            <a:pPr fontAlgn="base">
              <a:lnSpc>
                <a:spcPts val="1200"/>
              </a:lnSpc>
            </a:pPr>
            <a:r>
              <a:rPr lang="fr-FR" sz="1100" dirty="0">
                <a:solidFill>
                  <a:schemeClr val="tx1"/>
                </a:solidFill>
                <a:latin typeface="Arial Narrow" panose="020B0606020202030204" pitchFamily="34" charset="0"/>
              </a:rPr>
              <a:t>Population: 23.176.691 habitants</a:t>
            </a:r>
          </a:p>
          <a:p>
            <a:pPr fontAlgn="base">
              <a:lnSpc>
                <a:spcPts val="1200"/>
              </a:lnSpc>
            </a:pPr>
            <a:r>
              <a:rPr lang="fr-FR" sz="1100" dirty="0">
                <a:solidFill>
                  <a:schemeClr val="tx1"/>
                </a:solidFill>
                <a:latin typeface="Arial Narrow" panose="020B0606020202030204" pitchFamily="34" charset="0"/>
              </a:rPr>
              <a:t>Utilisateurs Internet: 2 368 658</a:t>
            </a:r>
          </a:p>
          <a:p>
            <a:pPr fontAlgn="base">
              <a:lnSpc>
                <a:spcPts val="1200"/>
              </a:lnSpc>
            </a:pPr>
            <a:r>
              <a:rPr lang="fr-FR" sz="1100" dirty="0">
                <a:solidFill>
                  <a:schemeClr val="tx1"/>
                </a:solidFill>
                <a:latin typeface="Arial Narrow" panose="020B0606020202030204" pitchFamily="34" charset="0"/>
              </a:rPr>
              <a:t>Langue officielle: français</a:t>
            </a:r>
          </a:p>
          <a:p>
            <a:pPr fontAlgn="base">
              <a:lnSpc>
                <a:spcPts val="1200"/>
              </a:lnSpc>
            </a:pPr>
            <a:r>
              <a:rPr lang="fr-FR" sz="1100" dirty="0">
                <a:solidFill>
                  <a:schemeClr val="tx1"/>
                </a:solidFill>
                <a:latin typeface="Arial Narrow" panose="020B0606020202030204" pitchFamily="34" charset="0"/>
              </a:rPr>
              <a:t>Monnaie: Franc CFA d'Afrique de l'Ouest (XOF)</a:t>
            </a:r>
          </a:p>
          <a:p>
            <a:pPr fontAlgn="base">
              <a:lnSpc>
                <a:spcPts val="1200"/>
              </a:lnSpc>
            </a:pPr>
            <a:r>
              <a:rPr lang="fr-FR" sz="1100" b="1" dirty="0">
                <a:solidFill>
                  <a:schemeClr val="tx1"/>
                </a:solidFill>
                <a:latin typeface="Arial Narrow" panose="020B0606020202030204" pitchFamily="34" charset="0"/>
              </a:rPr>
              <a:t>Contribution de l'industrie au PIB:</a:t>
            </a:r>
          </a:p>
          <a:p>
            <a:pPr fontAlgn="base">
              <a:lnSpc>
                <a:spcPts val="1200"/>
              </a:lnSpc>
            </a:pPr>
            <a:r>
              <a:rPr lang="fr-FR" sz="1100" dirty="0">
                <a:solidFill>
                  <a:schemeClr val="tx1"/>
                </a:solidFill>
                <a:latin typeface="Arial Narrow" panose="020B0606020202030204" pitchFamily="34" charset="0"/>
              </a:rPr>
              <a:t>»Secteur secondaire: 16%;</a:t>
            </a:r>
          </a:p>
          <a:p>
            <a:pPr fontAlgn="base">
              <a:lnSpc>
                <a:spcPts val="1200"/>
              </a:lnSpc>
            </a:pPr>
            <a:r>
              <a:rPr lang="fr-FR" sz="1100" dirty="0">
                <a:solidFill>
                  <a:schemeClr val="tx1"/>
                </a:solidFill>
                <a:latin typeface="Arial Narrow" panose="020B0606020202030204" pitchFamily="34" charset="0"/>
              </a:rPr>
              <a:t>»Industrie manufacturière: 5,5%;</a:t>
            </a:r>
          </a:p>
          <a:p>
            <a:pPr fontAlgn="base">
              <a:lnSpc>
                <a:spcPts val="1200"/>
              </a:lnSpc>
            </a:pPr>
            <a:r>
              <a:rPr lang="fr-FR" sz="1100" dirty="0">
                <a:solidFill>
                  <a:schemeClr val="tx1"/>
                </a:solidFill>
                <a:latin typeface="Arial Narrow" panose="020B0606020202030204" pitchFamily="34" charset="0"/>
              </a:rPr>
              <a:t>»Exploitation minière: 9%;</a:t>
            </a:r>
          </a:p>
          <a:p>
            <a:pPr fontAlgn="base">
              <a:lnSpc>
                <a:spcPts val="1200"/>
              </a:lnSpc>
            </a:pPr>
            <a:r>
              <a:rPr lang="fr-FR" sz="1100" dirty="0">
                <a:solidFill>
                  <a:schemeClr val="tx1"/>
                </a:solidFill>
                <a:latin typeface="Arial Narrow" panose="020B0606020202030204" pitchFamily="34" charset="0"/>
              </a:rPr>
              <a:t>»Énergie: 1,5%.</a:t>
            </a:r>
          </a:p>
          <a:p>
            <a:pPr fontAlgn="base">
              <a:lnSpc>
                <a:spcPts val="1200"/>
              </a:lnSpc>
            </a:pPr>
            <a:r>
              <a:rPr lang="fr-FR" sz="1100" dirty="0">
                <a:solidFill>
                  <a:schemeClr val="tx1"/>
                </a:solidFill>
                <a:latin typeface="Arial Narrow" panose="020B0606020202030204" pitchFamily="34" charset="0"/>
              </a:rPr>
              <a:t>»Taux d'utilisation des capacités industrielles: 50%.</a:t>
            </a:r>
          </a:p>
          <a:p>
            <a:pPr fontAlgn="base">
              <a:lnSpc>
                <a:spcPts val="1200"/>
              </a:lnSpc>
            </a:pPr>
            <a:r>
              <a:rPr lang="fr-FR" sz="1100" b="1" dirty="0">
                <a:solidFill>
                  <a:schemeClr val="tx1"/>
                </a:solidFill>
                <a:latin typeface="Arial Narrow" panose="020B0606020202030204" pitchFamily="34" charset="0"/>
              </a:rPr>
              <a:t>Opportunités:</a:t>
            </a:r>
          </a:p>
          <a:p>
            <a:pPr fontAlgn="base">
              <a:lnSpc>
                <a:spcPts val="1200"/>
              </a:lnSpc>
            </a:pPr>
            <a:r>
              <a:rPr lang="fr-FR" sz="1100" dirty="0">
                <a:solidFill>
                  <a:schemeClr val="tx1"/>
                </a:solidFill>
                <a:latin typeface="Arial Narrow" panose="020B0606020202030204" pitchFamily="34" charset="0"/>
              </a:rPr>
              <a:t>»Agriculture;</a:t>
            </a:r>
          </a:p>
          <a:p>
            <a:pPr fontAlgn="base">
              <a:lnSpc>
                <a:spcPts val="1200"/>
              </a:lnSpc>
            </a:pPr>
            <a:r>
              <a:rPr lang="fr-FR" sz="1100" dirty="0">
                <a:solidFill>
                  <a:schemeClr val="tx1"/>
                </a:solidFill>
                <a:latin typeface="Arial Narrow" panose="020B0606020202030204" pitchFamily="34" charset="0"/>
              </a:rPr>
              <a:t>»Santé;</a:t>
            </a:r>
          </a:p>
          <a:p>
            <a:pPr fontAlgn="base">
              <a:lnSpc>
                <a:spcPts val="1200"/>
              </a:lnSpc>
            </a:pPr>
            <a:r>
              <a:rPr lang="fr-FR" sz="1100" dirty="0">
                <a:solidFill>
                  <a:schemeClr val="tx1"/>
                </a:solidFill>
                <a:latin typeface="Arial Narrow" panose="020B0606020202030204" pitchFamily="34" charset="0"/>
              </a:rPr>
              <a:t>»Industrie minière;</a:t>
            </a:r>
          </a:p>
          <a:p>
            <a:pPr fontAlgn="base">
              <a:lnSpc>
                <a:spcPts val="1200"/>
              </a:lnSpc>
            </a:pPr>
            <a:r>
              <a:rPr lang="fr-FR" sz="1100" dirty="0">
                <a:solidFill>
                  <a:schemeClr val="tx1"/>
                </a:solidFill>
                <a:latin typeface="Arial Narrow" panose="020B0606020202030204" pitchFamily="34" charset="0"/>
              </a:rPr>
              <a:t>»Industrie pétrolière;</a:t>
            </a:r>
          </a:p>
          <a:p>
            <a:pPr fontAlgn="base">
              <a:lnSpc>
                <a:spcPts val="1200"/>
              </a:lnSpc>
            </a:pPr>
            <a:r>
              <a:rPr lang="fr-FR" sz="1100" dirty="0">
                <a:solidFill>
                  <a:schemeClr val="tx1"/>
                </a:solidFill>
                <a:latin typeface="Arial Narrow" panose="020B0606020202030204" pitchFamily="34" charset="0"/>
              </a:rPr>
              <a:t>»Industrie alimentaire;</a:t>
            </a:r>
          </a:p>
          <a:p>
            <a:pPr fontAlgn="base">
              <a:lnSpc>
                <a:spcPts val="1200"/>
              </a:lnSpc>
            </a:pPr>
            <a:r>
              <a:rPr lang="fr-FR" sz="1100" dirty="0">
                <a:solidFill>
                  <a:schemeClr val="tx1"/>
                </a:solidFill>
                <a:latin typeface="Arial Narrow" panose="020B0606020202030204" pitchFamily="34" charset="0"/>
              </a:rPr>
              <a:t>»Tourisme.</a:t>
            </a:r>
          </a:p>
        </p:txBody>
      </p:sp>
      <p:sp>
        <p:nvSpPr>
          <p:cNvPr id="14" name="TextBox 6"/>
          <p:cNvSpPr txBox="1"/>
          <p:nvPr/>
        </p:nvSpPr>
        <p:spPr>
          <a:xfrm>
            <a:off x="9084945" y="3510915"/>
            <a:ext cx="2951480" cy="3322955"/>
          </a:xfrm>
          <a:prstGeom prst="rect">
            <a:avLst/>
          </a:prstGeom>
          <a:noFill/>
        </p:spPr>
        <p:txBody>
          <a:bodyPr wrap="square" rtlCol="0">
            <a:spAutoFit/>
          </a:bodyPr>
          <a:lstStyle/>
          <a:p>
            <a:pPr fontAlgn="base">
              <a:lnSpc>
                <a:spcPts val="1200"/>
              </a:lnSpc>
            </a:pPr>
            <a:r>
              <a:rPr lang="fr-FR" sz="1100" dirty="0">
                <a:solidFill>
                  <a:schemeClr val="tx1"/>
                </a:solidFill>
                <a:latin typeface="Arial Narrow" panose="020B0606020202030204" pitchFamily="34" charset="0"/>
              </a:rPr>
              <a:t>Capitale: Abuja</a:t>
            </a:r>
          </a:p>
          <a:p>
            <a:pPr fontAlgn="base">
              <a:lnSpc>
                <a:spcPts val="1200"/>
              </a:lnSpc>
            </a:pPr>
            <a:r>
              <a:rPr lang="fr-FR" sz="1100" dirty="0">
                <a:solidFill>
                  <a:schemeClr val="tx1"/>
                </a:solidFill>
                <a:latin typeface="Arial Narrow" panose="020B0606020202030204" pitchFamily="34" charset="0"/>
              </a:rPr>
              <a:t>Superficie: 923.768 Km2</a:t>
            </a:r>
          </a:p>
          <a:p>
            <a:pPr fontAlgn="base">
              <a:lnSpc>
                <a:spcPts val="1200"/>
              </a:lnSpc>
            </a:pPr>
            <a:r>
              <a:rPr lang="fr-FR" sz="1100" dirty="0">
                <a:solidFill>
                  <a:schemeClr val="tx1"/>
                </a:solidFill>
                <a:latin typeface="Arial Narrow" panose="020B0606020202030204" pitchFamily="34" charset="0"/>
              </a:rPr>
              <a:t>Population: 200,962,417 habitants</a:t>
            </a:r>
          </a:p>
          <a:p>
            <a:pPr fontAlgn="base">
              <a:lnSpc>
                <a:spcPts val="1200"/>
              </a:lnSpc>
            </a:pPr>
            <a:r>
              <a:rPr lang="fr-FR" sz="1100" dirty="0">
                <a:solidFill>
                  <a:schemeClr val="tx1"/>
                </a:solidFill>
                <a:latin typeface="Arial Narrow" panose="020B0606020202030204" pitchFamily="34" charset="0"/>
              </a:rPr>
              <a:t>Utilisateurs Internet: 122 292 079</a:t>
            </a:r>
          </a:p>
          <a:p>
            <a:pPr fontAlgn="base">
              <a:lnSpc>
                <a:spcPts val="1200"/>
              </a:lnSpc>
            </a:pPr>
            <a:r>
              <a:rPr lang="fr-FR" sz="1100" dirty="0">
                <a:solidFill>
                  <a:schemeClr val="tx1"/>
                </a:solidFill>
                <a:latin typeface="Arial Narrow" panose="020B0606020202030204" pitchFamily="34" charset="0"/>
              </a:rPr>
              <a:t>Langue officielle: anglais</a:t>
            </a:r>
          </a:p>
          <a:p>
            <a:pPr fontAlgn="base">
              <a:lnSpc>
                <a:spcPts val="1200"/>
              </a:lnSpc>
            </a:pPr>
            <a:r>
              <a:rPr lang="fr-FR" sz="1100" dirty="0">
                <a:solidFill>
                  <a:schemeClr val="tx1"/>
                </a:solidFill>
                <a:latin typeface="Arial Narrow" panose="020B0606020202030204" pitchFamily="34" charset="0"/>
              </a:rPr>
              <a:t>Devise: Naira</a:t>
            </a:r>
          </a:p>
          <a:p>
            <a:pPr fontAlgn="base">
              <a:lnSpc>
                <a:spcPts val="1200"/>
              </a:lnSpc>
            </a:pPr>
            <a:r>
              <a:rPr lang="fr-FR" sz="1100" b="1" dirty="0">
                <a:solidFill>
                  <a:schemeClr val="tx1"/>
                </a:solidFill>
                <a:latin typeface="Arial Narrow" panose="020B0606020202030204" pitchFamily="34" charset="0"/>
              </a:rPr>
              <a:t>Contribution de l'industrie au PIB:</a:t>
            </a:r>
          </a:p>
          <a:p>
            <a:pPr fontAlgn="base">
              <a:lnSpc>
                <a:spcPts val="1200"/>
              </a:lnSpc>
            </a:pPr>
            <a:r>
              <a:rPr lang="fr-FR" sz="1100" dirty="0">
                <a:solidFill>
                  <a:schemeClr val="tx1"/>
                </a:solidFill>
                <a:latin typeface="Arial Narrow" panose="020B0606020202030204" pitchFamily="34" charset="0"/>
              </a:rPr>
              <a:t>»Secteur secondaire: 40%;</a:t>
            </a:r>
          </a:p>
          <a:p>
            <a:pPr fontAlgn="base">
              <a:lnSpc>
                <a:spcPts val="1200"/>
              </a:lnSpc>
            </a:pPr>
            <a:r>
              <a:rPr lang="fr-FR" sz="1100" dirty="0">
                <a:solidFill>
                  <a:schemeClr val="tx1"/>
                </a:solidFill>
                <a:latin typeface="Arial Narrow" panose="020B0606020202030204" pitchFamily="34" charset="0"/>
              </a:rPr>
              <a:t>»Industrie manufacturière: 6%;</a:t>
            </a:r>
          </a:p>
          <a:p>
            <a:pPr fontAlgn="base">
              <a:lnSpc>
                <a:spcPts val="1200"/>
              </a:lnSpc>
            </a:pPr>
            <a:r>
              <a:rPr lang="fr-FR" sz="1100" dirty="0">
                <a:solidFill>
                  <a:schemeClr val="tx1"/>
                </a:solidFill>
                <a:latin typeface="Arial Narrow" panose="020B0606020202030204" pitchFamily="34" charset="0"/>
              </a:rPr>
              <a:t>»Exploitation minière: 10%;</a:t>
            </a:r>
          </a:p>
          <a:p>
            <a:pPr fontAlgn="base">
              <a:lnSpc>
                <a:spcPts val="1200"/>
              </a:lnSpc>
            </a:pPr>
            <a:r>
              <a:rPr lang="fr-FR" sz="1100" dirty="0">
                <a:solidFill>
                  <a:schemeClr val="tx1"/>
                </a:solidFill>
                <a:latin typeface="Arial Narrow" panose="020B0606020202030204" pitchFamily="34" charset="0"/>
              </a:rPr>
              <a:t>»Énergie: 20%.</a:t>
            </a:r>
          </a:p>
          <a:p>
            <a:pPr fontAlgn="base">
              <a:lnSpc>
                <a:spcPts val="1200"/>
              </a:lnSpc>
            </a:pPr>
            <a:r>
              <a:rPr lang="fr-FR" sz="1100" dirty="0">
                <a:solidFill>
                  <a:schemeClr val="tx1"/>
                </a:solidFill>
                <a:latin typeface="Arial Narrow" panose="020B0606020202030204" pitchFamily="34" charset="0"/>
              </a:rPr>
              <a:t>»BPT: 4%.</a:t>
            </a:r>
          </a:p>
          <a:p>
            <a:pPr fontAlgn="base">
              <a:lnSpc>
                <a:spcPts val="1200"/>
              </a:lnSpc>
            </a:pPr>
            <a:r>
              <a:rPr lang="fr-FR" sz="1100" dirty="0">
                <a:solidFill>
                  <a:schemeClr val="tx1"/>
                </a:solidFill>
                <a:latin typeface="Arial Narrow" panose="020B0606020202030204" pitchFamily="34" charset="0"/>
              </a:rPr>
              <a:t>»Taux d'utilisation des capacités industrielles: 50%.</a:t>
            </a:r>
          </a:p>
          <a:p>
            <a:pPr fontAlgn="base">
              <a:lnSpc>
                <a:spcPts val="1200"/>
              </a:lnSpc>
            </a:pPr>
            <a:r>
              <a:rPr lang="fr-FR" sz="1200" b="1" dirty="0">
                <a:solidFill>
                  <a:schemeClr val="tx1"/>
                </a:solidFill>
                <a:latin typeface="Arial Narrow" panose="020B0606020202030204" pitchFamily="34" charset="0"/>
              </a:rPr>
              <a:t>Opportunités:</a:t>
            </a:r>
          </a:p>
          <a:p>
            <a:pPr fontAlgn="base">
              <a:lnSpc>
                <a:spcPts val="1200"/>
              </a:lnSpc>
            </a:pPr>
            <a:r>
              <a:rPr lang="fr-FR" sz="1200" dirty="0">
                <a:solidFill>
                  <a:schemeClr val="tx1"/>
                </a:solidFill>
                <a:latin typeface="Arial Narrow" panose="020B0606020202030204" pitchFamily="34" charset="0"/>
              </a:rPr>
              <a:t>»Agriculture;</a:t>
            </a:r>
          </a:p>
          <a:p>
            <a:pPr fontAlgn="base">
              <a:lnSpc>
                <a:spcPts val="1200"/>
              </a:lnSpc>
            </a:pPr>
            <a:r>
              <a:rPr lang="fr-FR" sz="1200" dirty="0">
                <a:solidFill>
                  <a:schemeClr val="tx1"/>
                </a:solidFill>
                <a:latin typeface="Arial Narrow" panose="020B0606020202030204" pitchFamily="34" charset="0"/>
              </a:rPr>
              <a:t>»Industrie pétrolière;</a:t>
            </a:r>
          </a:p>
          <a:p>
            <a:pPr fontAlgn="base">
              <a:lnSpc>
                <a:spcPts val="1200"/>
              </a:lnSpc>
            </a:pPr>
            <a:r>
              <a:rPr lang="fr-FR" sz="1200" dirty="0">
                <a:solidFill>
                  <a:schemeClr val="tx1"/>
                </a:solidFill>
                <a:latin typeface="Arial Narrow" panose="020B0606020202030204" pitchFamily="34" charset="0"/>
              </a:rPr>
              <a:t>»Agroalimentaire;</a:t>
            </a:r>
          </a:p>
          <a:p>
            <a:pPr fontAlgn="base">
              <a:lnSpc>
                <a:spcPts val="1200"/>
              </a:lnSpc>
            </a:pPr>
            <a:r>
              <a:rPr lang="fr-FR" sz="1200" dirty="0">
                <a:solidFill>
                  <a:schemeClr val="tx1"/>
                </a:solidFill>
                <a:latin typeface="Arial Narrow" panose="020B0606020202030204" pitchFamily="34" charset="0"/>
              </a:rPr>
              <a:t>»Industrie des matériaux;</a:t>
            </a:r>
          </a:p>
          <a:p>
            <a:pPr fontAlgn="base">
              <a:lnSpc>
                <a:spcPts val="1200"/>
              </a:lnSpc>
            </a:pPr>
            <a:r>
              <a:rPr lang="fr-FR" sz="1200" dirty="0">
                <a:solidFill>
                  <a:schemeClr val="tx1"/>
                </a:solidFill>
                <a:latin typeface="Arial Narrow" panose="020B0606020202030204" pitchFamily="34" charset="0"/>
              </a:rPr>
              <a:t>»Immobilier;</a:t>
            </a:r>
          </a:p>
          <a:p>
            <a:pPr fontAlgn="base">
              <a:lnSpc>
                <a:spcPts val="1200"/>
              </a:lnSpc>
            </a:pPr>
            <a:r>
              <a:rPr lang="fr-FR" sz="1200" dirty="0" smtClean="0">
                <a:solidFill>
                  <a:schemeClr val="tx1"/>
                </a:solidFill>
                <a:latin typeface="Arial Narrow" panose="020B0606020202030204" pitchFamily="34" charset="0"/>
              </a:rPr>
              <a:t>»</a:t>
            </a:r>
            <a:r>
              <a:rPr lang="fr-FR" sz="1200" dirty="0">
                <a:solidFill>
                  <a:schemeClr val="tx1"/>
                </a:solidFill>
                <a:latin typeface="Arial Narrow" panose="020B0606020202030204" pitchFamily="34" charset="0"/>
              </a:rPr>
              <a:t>Service financier;</a:t>
            </a:r>
          </a:p>
          <a:p>
            <a:pPr fontAlgn="base">
              <a:lnSpc>
                <a:spcPts val="1200"/>
              </a:lnSpc>
            </a:pPr>
            <a:r>
              <a:rPr lang="fr-FR" sz="1200" dirty="0">
                <a:solidFill>
                  <a:schemeClr val="tx1"/>
                </a:solidFill>
                <a:latin typeface="Arial Narrow" panose="020B0606020202030204" pitchFamily="34" charset="0"/>
              </a:rPr>
              <a:t>»Infrastructures</a:t>
            </a:r>
            <a:r>
              <a:rPr lang="pt-PT" sz="1200" dirty="0" smtClean="0">
                <a:solidFill>
                  <a:schemeClr val="tx1"/>
                </a:solidFill>
                <a:latin typeface="Arial Narrow" panose="020B0606020202030204" pitchFamily="34" charset="0"/>
              </a:rPr>
              <a:t>.</a:t>
            </a:r>
          </a:p>
        </p:txBody>
      </p:sp>
      <p:sp>
        <p:nvSpPr>
          <p:cNvPr id="15" name="CaixaDeTexto 28"/>
          <p:cNvSpPr txBox="1"/>
          <p:nvPr/>
        </p:nvSpPr>
        <p:spPr>
          <a:xfrm>
            <a:off x="2972008" y="5633546"/>
            <a:ext cx="1670741" cy="830997"/>
          </a:xfrm>
          <a:prstGeom prst="rect">
            <a:avLst/>
          </a:prstGeom>
          <a:noFill/>
        </p:spPr>
        <p:txBody>
          <a:bodyPr wrap="square" rtlCol="0">
            <a:spAutoFit/>
          </a:bodyPr>
          <a:lstStyle/>
          <a:p>
            <a:pPr algn="ctr"/>
            <a:r>
              <a:rPr lang="fr-FR" sz="1600" i="1" dirty="0">
                <a:solidFill>
                  <a:schemeClr val="bg1"/>
                </a:solidFill>
                <a:latin typeface="Arial Narrow" panose="020B0606020202030204" pitchFamily="34" charset="0"/>
              </a:rPr>
              <a:t>CEDEAO OPPORTUNITÉS PAYS PAR PAYS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3431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0" name="Imagem 9" descr="LOGO-Paises ecowas"/>
          <p:cNvPicPr>
            <a:picLocks noChangeAspect="1"/>
          </p:cNvPicPr>
          <p:nvPr/>
        </p:nvPicPr>
        <p:blipFill>
          <a:blip r:embed="rId2"/>
          <a:stretch>
            <a:fillRect/>
          </a:stretch>
        </p:blipFill>
        <p:spPr>
          <a:xfrm>
            <a:off x="2357755" y="745490"/>
            <a:ext cx="3897630" cy="3858260"/>
          </a:xfrm>
          <a:prstGeom prst="rect">
            <a:avLst/>
          </a:prstGeom>
        </p:spPr>
      </p:pic>
      <p:sp>
        <p:nvSpPr>
          <p:cNvPr id="2" name="CaixaDeTexto 1"/>
          <p:cNvSpPr txBox="1"/>
          <p:nvPr/>
        </p:nvSpPr>
        <p:spPr>
          <a:xfrm>
            <a:off x="6172626" y="26906"/>
            <a:ext cx="2140775" cy="277485"/>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SENEGAL</a:t>
            </a:r>
          </a:p>
        </p:txBody>
      </p:sp>
      <p:sp>
        <p:nvSpPr>
          <p:cNvPr id="113" name="CaixaDeTexto 112"/>
          <p:cNvSpPr txBox="1"/>
          <p:nvPr/>
        </p:nvSpPr>
        <p:spPr>
          <a:xfrm>
            <a:off x="9570163" y="-84"/>
            <a:ext cx="2146022" cy="252259"/>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TOGO</a:t>
            </a:r>
          </a:p>
        </p:txBody>
      </p:sp>
      <p:pic>
        <p:nvPicPr>
          <p:cNvPr id="4098" name="Picture 2" descr="https://www.ecowas.int/wp-content/uploads/2014/11/sn-150x1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4759" y="32526"/>
            <a:ext cx="310938" cy="2756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ecowas.int/wp-content/uploads/2014/11/sl-150x1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4242" y="3402953"/>
            <a:ext cx="310938" cy="2736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ecowas.int/wp-content/uploads/2014/11/tg-150x1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29582" y="22501"/>
            <a:ext cx="310938" cy="2591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82241" y="3410915"/>
            <a:ext cx="275905" cy="275905"/>
          </a:xfrm>
          <a:prstGeom prst="rect">
            <a:avLst/>
          </a:prstGeom>
          <a:noFill/>
          <a:ln>
            <a:solidFill>
              <a:srgbClr val="3EA4BA"/>
            </a:solidFill>
          </a:ln>
          <a:extLst>
            <a:ext uri="{909E8E84-426E-40DD-AFC4-6F175D3DCCD1}">
              <a14:hiddenFill xmlns:a14="http://schemas.microsoft.com/office/drawing/2010/main">
                <a:solidFill>
                  <a:srgbClr val="FFFFFF"/>
                </a:solidFill>
              </a14:hiddenFill>
            </a:ext>
          </a:extLst>
        </p:spPr>
      </p:pic>
      <p:sp>
        <p:nvSpPr>
          <p:cNvPr id="25" name="Retângulo 24"/>
          <p:cNvSpPr/>
          <p:nvPr/>
        </p:nvSpPr>
        <p:spPr>
          <a:xfrm>
            <a:off x="9598025" y="3410585"/>
            <a:ext cx="2131060" cy="268605"/>
          </a:xfrm>
          <a:prstGeom prst="rect">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err="1" smtClean="0">
                <a:solidFill>
                  <a:schemeClr val="bg1"/>
                </a:solidFill>
                <a:latin typeface="Arial Narrow" panose="020B0606020202030204" pitchFamily="34" charset="0"/>
                <a:sym typeface="+mn-ea"/>
              </a:rPr>
              <a:t>Projets</a:t>
            </a:r>
            <a:r>
              <a:rPr lang="pt-PT" sz="1600" dirty="0" smtClean="0">
                <a:solidFill>
                  <a:schemeClr val="bg1"/>
                </a:solidFill>
                <a:latin typeface="Arial Narrow" panose="020B0606020202030204" pitchFamily="34" charset="0"/>
                <a:sym typeface="+mn-ea"/>
              </a:rPr>
              <a:t> </a:t>
            </a:r>
            <a:r>
              <a:rPr lang="pt-PT" sz="1600" dirty="0">
                <a:solidFill>
                  <a:schemeClr val="bg1"/>
                </a:solidFill>
                <a:latin typeface="Arial Narrow" panose="020B0606020202030204" pitchFamily="34" charset="0"/>
                <a:sym typeface="+mn-ea"/>
              </a:rPr>
              <a:t>à </a:t>
            </a:r>
            <a:r>
              <a:rPr lang="pt-PT" sz="1600" dirty="0" err="1">
                <a:solidFill>
                  <a:schemeClr val="bg1"/>
                </a:solidFill>
                <a:latin typeface="Arial Narrow" panose="020B0606020202030204" pitchFamily="34" charset="0"/>
                <a:sym typeface="+mn-ea"/>
              </a:rPr>
              <a:t>vocation</a:t>
            </a:r>
            <a:r>
              <a:rPr lang="pt-PT" sz="1600" dirty="0">
                <a:solidFill>
                  <a:schemeClr val="bg1"/>
                </a:solidFill>
                <a:latin typeface="Arial Narrow" panose="020B0606020202030204" pitchFamily="34" charset="0"/>
                <a:sym typeface="+mn-ea"/>
              </a:rPr>
              <a:t> </a:t>
            </a:r>
            <a:r>
              <a:rPr lang="pt-PT" sz="1600" dirty="0" err="1" smtClean="0">
                <a:solidFill>
                  <a:schemeClr val="bg1"/>
                </a:solidFill>
                <a:latin typeface="Arial Narrow" panose="020B0606020202030204" pitchFamily="34" charset="0"/>
                <a:sym typeface="+mn-ea"/>
              </a:rPr>
              <a:t>Projets</a:t>
            </a:r>
            <a:r>
              <a:rPr lang="pt-PT" sz="1600" dirty="0" smtClean="0">
                <a:solidFill>
                  <a:schemeClr val="bg1"/>
                </a:solidFill>
                <a:latin typeface="Arial Narrow" panose="020B0606020202030204" pitchFamily="34" charset="0"/>
                <a:sym typeface="+mn-ea"/>
              </a:rPr>
              <a:t> </a:t>
            </a:r>
          </a:p>
        </p:txBody>
      </p:sp>
      <p:sp>
        <p:nvSpPr>
          <p:cNvPr id="21" name="CaixaDeTexto 112"/>
          <p:cNvSpPr txBox="1"/>
          <p:nvPr/>
        </p:nvSpPr>
        <p:spPr>
          <a:xfrm>
            <a:off x="6163820" y="3387653"/>
            <a:ext cx="2146022" cy="274738"/>
          </a:xfrm>
          <a:prstGeom prst="rect">
            <a:avLst/>
          </a:prstGeom>
          <a:solidFill>
            <a:srgbClr val="3EA4BA"/>
          </a:solidFill>
          <a:ln>
            <a:solidFill>
              <a:srgbClr val="3EA4BA"/>
            </a:solidFill>
          </a:ln>
        </p:spPr>
        <p:txBody>
          <a:bodyPr wrap="square" rtlCol="0" anchor="ctr">
            <a:noAutofit/>
          </a:bodyPr>
          <a:lstStyle/>
          <a:p>
            <a:r>
              <a:rPr lang="pt-PT" dirty="0">
                <a:solidFill>
                  <a:schemeClr val="bg1"/>
                </a:solidFill>
              </a:rPr>
              <a:t>SIERRA LEONE</a:t>
            </a:r>
          </a:p>
        </p:txBody>
      </p:sp>
      <p:sp>
        <p:nvSpPr>
          <p:cNvPr id="27" name="Triângulo isósceles 25"/>
          <p:cNvSpPr/>
          <p:nvPr/>
        </p:nvSpPr>
        <p:spPr>
          <a:xfrm rot="5400000">
            <a:off x="4836790" y="5751378"/>
            <a:ext cx="1155117" cy="449112"/>
          </a:xfrm>
          <a:prstGeom prst="triangl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5" name="Imagem9"/>
          <p:cNvPicPr>
            <a:picLocks noChangeAspect="1"/>
          </p:cNvPicPr>
          <p:nvPr/>
        </p:nvPicPr>
        <p:blipFill>
          <a:blip r:embed="rId7"/>
          <a:stretch>
            <a:fillRect/>
          </a:stretch>
        </p:blipFill>
        <p:spPr>
          <a:xfrm>
            <a:off x="11668125" y="6451600"/>
            <a:ext cx="502920" cy="389255"/>
          </a:xfrm>
          <a:prstGeom prst="rect">
            <a:avLst/>
          </a:prstGeom>
          <a:noFill/>
          <a:ln>
            <a:noFill/>
          </a:ln>
          <a:effectLst/>
        </p:spPr>
      </p:pic>
      <p:pic>
        <p:nvPicPr>
          <p:cNvPr id="67" name="Imagem 66" descr="logo"/>
          <p:cNvPicPr>
            <a:picLocks noChangeAspect="1"/>
          </p:cNvPicPr>
          <p:nvPr/>
        </p:nvPicPr>
        <p:blipFill>
          <a:blip r:embed="rId8"/>
          <a:stretch>
            <a:fillRect/>
          </a:stretch>
        </p:blipFill>
        <p:spPr>
          <a:xfrm>
            <a:off x="-635" y="71120"/>
            <a:ext cx="5207000" cy="1143000"/>
          </a:xfrm>
          <a:prstGeom prst="rect">
            <a:avLst/>
          </a:prstGeom>
        </p:spPr>
      </p:pic>
      <p:sp>
        <p:nvSpPr>
          <p:cNvPr id="19" name="Slide Number Placeholder 6"/>
          <p:cNvSpPr txBox="1"/>
          <p:nvPr/>
        </p:nvSpPr>
        <p:spPr bwMode="auto">
          <a:xfrm>
            <a:off x="70593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16</a:t>
            </a:fld>
            <a:endParaRPr lang="fr-FR" altLang="pt-PT" sz="1200" b="1" i="1" u="sng" dirty="0" smtClean="0">
              <a:solidFill>
                <a:schemeClr val="tx1"/>
              </a:solidFill>
            </a:endParaRPr>
          </a:p>
        </p:txBody>
      </p:sp>
      <p:sp>
        <p:nvSpPr>
          <p:cNvPr id="14" name="TextBox 6"/>
          <p:cNvSpPr txBox="1"/>
          <p:nvPr/>
        </p:nvSpPr>
        <p:spPr>
          <a:xfrm>
            <a:off x="5740400" y="267970"/>
            <a:ext cx="3274060" cy="3169285"/>
          </a:xfrm>
          <a:prstGeom prst="rect">
            <a:avLst/>
          </a:prstGeom>
          <a:noFill/>
        </p:spPr>
        <p:txBody>
          <a:bodyPr wrap="square" rtlCol="0">
            <a:spAutoFit/>
          </a:bodyPr>
          <a:lstStyle/>
          <a:p>
            <a:pPr fontAlgn="base">
              <a:lnSpc>
                <a:spcPts val="1200"/>
              </a:lnSpc>
            </a:pPr>
            <a:r>
              <a:rPr lang="pt-PT" sz="1200" dirty="0" err="1" smtClean="0">
                <a:solidFill>
                  <a:schemeClr val="tx1"/>
                </a:solidFill>
                <a:latin typeface="Arial Narrow" panose="020B0606020202030204" pitchFamily="34" charset="0"/>
              </a:rPr>
              <a:t>Capitale</a:t>
            </a:r>
            <a:r>
              <a:rPr lang="pt-PT" sz="1200" dirty="0" smtClean="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rPr>
              <a:t>Dakar</a:t>
            </a:r>
          </a:p>
          <a:p>
            <a:pPr marL="0" lvl="1" algn="just" defTabSz="0">
              <a:lnSpc>
                <a:spcPts val="1200"/>
              </a:lnSpc>
            </a:pPr>
            <a:r>
              <a:rPr lang="fr-FR" sz="1200" dirty="0">
                <a:solidFill>
                  <a:schemeClr val="tx1"/>
                </a:solidFill>
                <a:latin typeface="Arial Narrow" panose="020B0606020202030204" pitchFamily="34" charset="0"/>
              </a:rPr>
              <a:t>Superficie: 196 712 Km2</a:t>
            </a:r>
          </a:p>
          <a:p>
            <a:pPr marL="0" lvl="1" algn="just" defTabSz="0">
              <a:lnSpc>
                <a:spcPts val="1200"/>
              </a:lnSpc>
            </a:pPr>
            <a:r>
              <a:rPr lang="fr-FR" sz="1200" dirty="0">
                <a:solidFill>
                  <a:schemeClr val="tx1"/>
                </a:solidFill>
                <a:latin typeface="Arial Narrow" panose="020B0606020202030204" pitchFamily="34" charset="0"/>
              </a:rPr>
              <a:t>Population: 16.743.859 habitants</a:t>
            </a:r>
          </a:p>
          <a:p>
            <a:pPr marL="0" lvl="1" algn="just" defTabSz="0">
              <a:lnSpc>
                <a:spcPts val="1200"/>
              </a:lnSpc>
            </a:pPr>
            <a:r>
              <a:rPr lang="fr-FR" sz="1200" dirty="0">
                <a:solidFill>
                  <a:schemeClr val="tx1"/>
                </a:solidFill>
                <a:latin typeface="Arial Narrow" panose="020B0606020202030204" pitchFamily="34" charset="0"/>
              </a:rPr>
              <a:t>Utilisateurs </a:t>
            </a:r>
            <a:r>
              <a:rPr lang="fr-FR" sz="1200" dirty="0" smtClean="0">
                <a:solidFill>
                  <a:schemeClr val="tx1"/>
                </a:solidFill>
                <a:latin typeface="Arial Narrow" panose="020B0606020202030204" pitchFamily="34" charset="0"/>
              </a:rPr>
              <a:t>d’Internet</a:t>
            </a:r>
            <a:r>
              <a:rPr lang="fr-FR" sz="1200" dirty="0">
                <a:solidFill>
                  <a:schemeClr val="tx1"/>
                </a:solidFill>
                <a:latin typeface="Arial Narrow" panose="020B0606020202030204" pitchFamily="34" charset="0"/>
              </a:rPr>
              <a:t>: 9 749 527</a:t>
            </a:r>
          </a:p>
          <a:p>
            <a:pPr marL="0" lvl="1" algn="just" defTabSz="0">
              <a:lnSpc>
                <a:spcPts val="1200"/>
              </a:lnSpc>
            </a:pPr>
            <a:r>
              <a:rPr lang="fr-FR" sz="1200" dirty="0">
                <a:solidFill>
                  <a:schemeClr val="tx1"/>
                </a:solidFill>
                <a:latin typeface="Arial Narrow" panose="020B0606020202030204" pitchFamily="34" charset="0"/>
              </a:rPr>
              <a:t>Langue officielle: français</a:t>
            </a:r>
          </a:p>
          <a:p>
            <a:pPr marL="0" lvl="1" algn="just" defTabSz="0">
              <a:lnSpc>
                <a:spcPts val="1200"/>
              </a:lnSpc>
            </a:pPr>
            <a:r>
              <a:rPr lang="fr-FR" sz="1200" dirty="0">
                <a:solidFill>
                  <a:schemeClr val="tx1"/>
                </a:solidFill>
                <a:latin typeface="Arial Narrow" panose="020B0606020202030204" pitchFamily="34" charset="0"/>
              </a:rPr>
              <a:t>Monnaie: Franc CFA d'Afrique de l'Ouest (XOF)</a:t>
            </a:r>
          </a:p>
          <a:p>
            <a:pPr marL="0" lvl="1" algn="just" defTabSz="0">
              <a:lnSpc>
                <a:spcPts val="1200"/>
              </a:lnSpc>
            </a:pPr>
            <a:r>
              <a:rPr lang="fr-FR" sz="1200" b="1" dirty="0">
                <a:solidFill>
                  <a:schemeClr val="tx1"/>
                </a:solidFill>
                <a:latin typeface="Arial Narrow" panose="020B0606020202030204" pitchFamily="34" charset="0"/>
              </a:rPr>
              <a:t>Contribution de l'industrie au PIB:</a:t>
            </a:r>
          </a:p>
          <a:p>
            <a:pPr marL="0" lvl="1" algn="just" defTabSz="0">
              <a:lnSpc>
                <a:spcPts val="1200"/>
              </a:lnSpc>
            </a:pPr>
            <a:r>
              <a:rPr lang="fr-FR" sz="1200" dirty="0">
                <a:solidFill>
                  <a:schemeClr val="tx1"/>
                </a:solidFill>
                <a:latin typeface="Arial Narrow" panose="020B0606020202030204" pitchFamily="34" charset="0"/>
              </a:rPr>
              <a:t>»Secteur secondaire: 22%;</a:t>
            </a:r>
          </a:p>
          <a:p>
            <a:pPr marL="0" lvl="1" algn="just" defTabSz="0">
              <a:lnSpc>
                <a:spcPts val="1200"/>
              </a:lnSpc>
            </a:pPr>
            <a:r>
              <a:rPr lang="fr-FR" sz="1200" dirty="0">
                <a:solidFill>
                  <a:schemeClr val="tx1"/>
                </a:solidFill>
                <a:latin typeface="Arial Narrow" panose="020B0606020202030204" pitchFamily="34" charset="0"/>
              </a:rPr>
              <a:t>»Industrie manufacturière: 15%;</a:t>
            </a:r>
          </a:p>
          <a:p>
            <a:pPr marL="0" lvl="1" algn="just" defTabSz="0">
              <a:lnSpc>
                <a:spcPts val="1200"/>
              </a:lnSpc>
            </a:pPr>
            <a:r>
              <a:rPr lang="fr-FR" sz="1200" dirty="0">
                <a:solidFill>
                  <a:schemeClr val="tx1"/>
                </a:solidFill>
                <a:latin typeface="Arial Narrow" panose="020B0606020202030204" pitchFamily="34" charset="0"/>
              </a:rPr>
              <a:t>»Exploitation minière: 1%;</a:t>
            </a:r>
          </a:p>
          <a:p>
            <a:pPr marL="0" lvl="1" algn="just" defTabSz="0">
              <a:lnSpc>
                <a:spcPts val="1200"/>
              </a:lnSpc>
            </a:pPr>
            <a:r>
              <a:rPr lang="fr-FR" sz="1200" dirty="0">
                <a:solidFill>
                  <a:schemeClr val="tx1"/>
                </a:solidFill>
                <a:latin typeface="Arial Narrow" panose="020B0606020202030204" pitchFamily="34" charset="0"/>
              </a:rPr>
              <a:t>»Énergie: 2%;</a:t>
            </a:r>
          </a:p>
          <a:p>
            <a:pPr marL="0" lvl="1" algn="just" defTabSz="0">
              <a:lnSpc>
                <a:spcPts val="1200"/>
              </a:lnSpc>
            </a:pPr>
            <a:r>
              <a:rPr lang="fr-FR" sz="1200" dirty="0">
                <a:solidFill>
                  <a:schemeClr val="tx1"/>
                </a:solidFill>
                <a:latin typeface="Arial Narrow" panose="020B0606020202030204" pitchFamily="34" charset="0"/>
              </a:rPr>
              <a:t>»BPT: 4%;</a:t>
            </a:r>
          </a:p>
          <a:p>
            <a:pPr marL="0" lvl="1" algn="just" defTabSz="0">
              <a:lnSpc>
                <a:spcPts val="1200"/>
              </a:lnSpc>
            </a:pPr>
            <a:r>
              <a:rPr lang="fr-FR" sz="1200" dirty="0">
                <a:solidFill>
                  <a:schemeClr val="tx1"/>
                </a:solidFill>
                <a:latin typeface="Arial Narrow" panose="020B0606020202030204" pitchFamily="34" charset="0"/>
              </a:rPr>
              <a:t>»Taux d'utilisation des capacités industrielles: 80%.</a:t>
            </a:r>
          </a:p>
          <a:p>
            <a:pPr marL="0" lvl="1" algn="just" defTabSz="0">
              <a:lnSpc>
                <a:spcPts val="1200"/>
              </a:lnSpc>
            </a:pPr>
            <a:r>
              <a:rPr lang="fr-FR" sz="1200" b="1" dirty="0">
                <a:solidFill>
                  <a:schemeClr val="tx1"/>
                </a:solidFill>
                <a:latin typeface="Arial Narrow" panose="020B0606020202030204" pitchFamily="34" charset="0"/>
              </a:rPr>
              <a:t>Opportunités:</a:t>
            </a:r>
          </a:p>
          <a:p>
            <a:pPr marL="0" lvl="1" algn="just" defTabSz="0">
              <a:lnSpc>
                <a:spcPts val="1200"/>
              </a:lnSpc>
            </a:pPr>
            <a:r>
              <a:rPr lang="fr-FR" sz="1200" dirty="0">
                <a:solidFill>
                  <a:schemeClr val="tx1"/>
                </a:solidFill>
                <a:latin typeface="Arial Narrow" panose="020B0606020202030204" pitchFamily="34" charset="0"/>
              </a:rPr>
              <a:t>»Agroalimentaire;</a:t>
            </a:r>
          </a:p>
          <a:p>
            <a:pPr marL="0" lvl="1" algn="just" defTabSz="0">
              <a:lnSpc>
                <a:spcPts val="1200"/>
              </a:lnSpc>
            </a:pPr>
            <a:r>
              <a:rPr lang="fr-FR" sz="1200" dirty="0">
                <a:solidFill>
                  <a:schemeClr val="tx1"/>
                </a:solidFill>
                <a:latin typeface="Arial Narrow" panose="020B0606020202030204" pitchFamily="34" charset="0"/>
              </a:rPr>
              <a:t>»Industrie minière;</a:t>
            </a:r>
          </a:p>
          <a:p>
            <a:pPr marL="0" lvl="1" algn="just" defTabSz="0">
              <a:lnSpc>
                <a:spcPts val="1200"/>
              </a:lnSpc>
            </a:pPr>
            <a:r>
              <a:rPr lang="fr-FR" sz="1200" dirty="0">
                <a:solidFill>
                  <a:schemeClr val="tx1"/>
                </a:solidFill>
                <a:latin typeface="Arial Narrow" panose="020B0606020202030204" pitchFamily="34" charset="0"/>
              </a:rPr>
              <a:t>»Industrie pétrolière;</a:t>
            </a:r>
          </a:p>
          <a:p>
            <a:pPr marL="0" lvl="1" algn="just" defTabSz="0">
              <a:lnSpc>
                <a:spcPts val="1200"/>
              </a:lnSpc>
            </a:pPr>
            <a:r>
              <a:rPr lang="fr-FR" sz="1200" dirty="0">
                <a:solidFill>
                  <a:schemeClr val="tx1"/>
                </a:solidFill>
                <a:latin typeface="Arial Narrow" panose="020B0606020202030204" pitchFamily="34" charset="0"/>
              </a:rPr>
              <a:t>»Tourisme;</a:t>
            </a:r>
          </a:p>
          <a:p>
            <a:pPr marL="0" lvl="1" algn="just" defTabSz="0">
              <a:lnSpc>
                <a:spcPts val="1200"/>
              </a:lnSpc>
            </a:pPr>
            <a:r>
              <a:rPr lang="fr-FR" sz="1200" dirty="0">
                <a:solidFill>
                  <a:schemeClr val="tx1"/>
                </a:solidFill>
                <a:latin typeface="Arial Narrow" panose="020B0606020202030204" pitchFamily="34" charset="0"/>
              </a:rPr>
              <a:t>»Télécommunications;</a:t>
            </a:r>
          </a:p>
          <a:p>
            <a:pPr marL="0" lvl="1" algn="just" defTabSz="0">
              <a:lnSpc>
                <a:spcPts val="1200"/>
              </a:lnSpc>
            </a:pPr>
            <a:r>
              <a:rPr lang="fr-FR" sz="1200" dirty="0">
                <a:solidFill>
                  <a:schemeClr val="tx1"/>
                </a:solidFill>
                <a:latin typeface="Arial Narrow" panose="020B0606020202030204" pitchFamily="34" charset="0"/>
              </a:rPr>
              <a:t>»Matériaux de construction.</a:t>
            </a:r>
            <a:r>
              <a:rPr lang="pt-PT" sz="1200" dirty="0" smtClean="0">
                <a:solidFill>
                  <a:schemeClr val="tx1"/>
                </a:solidFill>
                <a:latin typeface="Arial Narrow" panose="020B0606020202030204" pitchFamily="34" charset="0"/>
              </a:rPr>
              <a:t> </a:t>
            </a:r>
          </a:p>
        </p:txBody>
      </p:sp>
      <p:sp>
        <p:nvSpPr>
          <p:cNvPr id="15" name="TextBox 6"/>
          <p:cNvSpPr txBox="1"/>
          <p:nvPr/>
        </p:nvSpPr>
        <p:spPr>
          <a:xfrm>
            <a:off x="5715000" y="3659505"/>
            <a:ext cx="3077845" cy="3169285"/>
          </a:xfrm>
          <a:prstGeom prst="rect">
            <a:avLst/>
          </a:prstGeom>
          <a:noFill/>
        </p:spPr>
        <p:txBody>
          <a:bodyPr wrap="square" rtlCol="0">
            <a:spAutoFit/>
          </a:bodyPr>
          <a:lstStyle/>
          <a:p>
            <a:pPr fontAlgn="base">
              <a:lnSpc>
                <a:spcPts val="1200"/>
              </a:lnSpc>
            </a:pPr>
            <a:r>
              <a:rPr lang="fr-FR" sz="1200" dirty="0">
                <a:solidFill>
                  <a:schemeClr val="tx1"/>
                </a:solidFill>
                <a:latin typeface="Arial Narrow" panose="020B0606020202030204" pitchFamily="34" charset="0"/>
              </a:rPr>
              <a:t>Capitale: Freetown</a:t>
            </a:r>
          </a:p>
          <a:p>
            <a:pPr fontAlgn="base">
              <a:lnSpc>
                <a:spcPts val="1200"/>
              </a:lnSpc>
            </a:pPr>
            <a:r>
              <a:rPr lang="fr-FR" sz="1200" dirty="0">
                <a:solidFill>
                  <a:schemeClr val="tx1"/>
                </a:solidFill>
                <a:latin typeface="Arial Narrow" panose="020B0606020202030204" pitchFamily="34" charset="0"/>
              </a:rPr>
              <a:t>Superficie: 71740 Km2</a:t>
            </a:r>
          </a:p>
          <a:p>
            <a:pPr fontAlgn="base">
              <a:lnSpc>
                <a:spcPts val="1200"/>
              </a:lnSpc>
            </a:pPr>
            <a:r>
              <a:rPr lang="fr-FR" sz="1200" dirty="0">
                <a:solidFill>
                  <a:schemeClr val="tx1"/>
                </a:solidFill>
                <a:latin typeface="Arial Narrow" panose="020B0606020202030204" pitchFamily="34" charset="0"/>
              </a:rPr>
              <a:t>Population: 7883123 habitants</a:t>
            </a:r>
          </a:p>
          <a:p>
            <a:pPr fontAlgn="base">
              <a:lnSpc>
                <a:spcPts val="1200"/>
              </a:lnSpc>
            </a:pPr>
            <a:r>
              <a:rPr lang="fr-FR" sz="1200" dirty="0">
                <a:solidFill>
                  <a:schemeClr val="tx1"/>
                </a:solidFill>
                <a:latin typeface="Arial Narrow" panose="020B0606020202030204" pitchFamily="34" charset="0"/>
              </a:rPr>
              <a:t>Utilisateurs Internet: 1 043 725</a:t>
            </a:r>
          </a:p>
          <a:p>
            <a:pPr fontAlgn="base">
              <a:lnSpc>
                <a:spcPts val="1200"/>
              </a:lnSpc>
            </a:pPr>
            <a:r>
              <a:rPr lang="fr-FR" sz="1200" dirty="0">
                <a:solidFill>
                  <a:schemeClr val="tx1"/>
                </a:solidFill>
                <a:latin typeface="Arial Narrow" panose="020B0606020202030204" pitchFamily="34" charset="0"/>
              </a:rPr>
              <a:t>Langue officielle: anglais</a:t>
            </a:r>
          </a:p>
          <a:p>
            <a:pPr fontAlgn="base">
              <a:lnSpc>
                <a:spcPts val="1200"/>
              </a:lnSpc>
            </a:pPr>
            <a:r>
              <a:rPr lang="fr-FR" sz="1200" dirty="0">
                <a:solidFill>
                  <a:schemeClr val="tx1"/>
                </a:solidFill>
                <a:latin typeface="Arial Narrow" panose="020B0606020202030204" pitchFamily="34" charset="0"/>
              </a:rPr>
              <a:t>Monnaie: Leone (SLL)</a:t>
            </a:r>
          </a:p>
          <a:p>
            <a:pPr fontAlgn="base">
              <a:lnSpc>
                <a:spcPts val="1200"/>
              </a:lnSpc>
            </a:pPr>
            <a:r>
              <a:rPr lang="fr-FR" sz="1200" b="1" dirty="0">
                <a:solidFill>
                  <a:schemeClr val="tx1"/>
                </a:solidFill>
                <a:latin typeface="Arial Narrow" panose="020B0606020202030204" pitchFamily="34" charset="0"/>
              </a:rPr>
              <a:t>Contribution de l'industrie au PIB:</a:t>
            </a:r>
          </a:p>
          <a:p>
            <a:pPr fontAlgn="base">
              <a:lnSpc>
                <a:spcPts val="1200"/>
              </a:lnSpc>
            </a:pPr>
            <a:r>
              <a:rPr lang="fr-FR" sz="1200" dirty="0">
                <a:solidFill>
                  <a:schemeClr val="tx1"/>
                </a:solidFill>
                <a:latin typeface="Arial Narrow" panose="020B0606020202030204" pitchFamily="34" charset="0"/>
              </a:rPr>
              <a:t>»Secteur secondaire: 9,6%;</a:t>
            </a:r>
          </a:p>
          <a:p>
            <a:pPr fontAlgn="base">
              <a:lnSpc>
                <a:spcPts val="1200"/>
              </a:lnSpc>
            </a:pPr>
            <a:r>
              <a:rPr lang="fr-FR" sz="1200" dirty="0">
                <a:solidFill>
                  <a:schemeClr val="tx1"/>
                </a:solidFill>
                <a:latin typeface="Arial Narrow" panose="020B0606020202030204" pitchFamily="34" charset="0"/>
              </a:rPr>
              <a:t>»Industrie manufacturière: 5,2%;</a:t>
            </a:r>
          </a:p>
          <a:p>
            <a:pPr fontAlgn="base">
              <a:lnSpc>
                <a:spcPts val="1200"/>
              </a:lnSpc>
            </a:pPr>
            <a:r>
              <a:rPr lang="fr-FR" sz="1200" dirty="0">
                <a:solidFill>
                  <a:schemeClr val="tx1"/>
                </a:solidFill>
                <a:latin typeface="Arial Narrow" panose="020B0606020202030204" pitchFamily="34" charset="0"/>
              </a:rPr>
              <a:t>»Exploitation minière: 2,2%;</a:t>
            </a:r>
          </a:p>
          <a:p>
            <a:pPr fontAlgn="base">
              <a:lnSpc>
                <a:spcPts val="1200"/>
              </a:lnSpc>
            </a:pPr>
            <a:r>
              <a:rPr lang="fr-FR" sz="1200" dirty="0">
                <a:solidFill>
                  <a:schemeClr val="tx1"/>
                </a:solidFill>
                <a:latin typeface="Arial Narrow" panose="020B0606020202030204" pitchFamily="34" charset="0"/>
              </a:rPr>
              <a:t>»Énergie: 0,2%;</a:t>
            </a:r>
          </a:p>
          <a:p>
            <a:pPr fontAlgn="base">
              <a:lnSpc>
                <a:spcPts val="1200"/>
              </a:lnSpc>
            </a:pPr>
            <a:r>
              <a:rPr lang="fr-FR" sz="1200" dirty="0">
                <a:solidFill>
                  <a:schemeClr val="tx1"/>
                </a:solidFill>
                <a:latin typeface="Arial Narrow" panose="020B0606020202030204" pitchFamily="34" charset="0"/>
              </a:rPr>
              <a:t>»BPT: 2%;</a:t>
            </a:r>
          </a:p>
          <a:p>
            <a:pPr fontAlgn="base">
              <a:lnSpc>
                <a:spcPts val="1200"/>
              </a:lnSpc>
            </a:pPr>
            <a:r>
              <a:rPr lang="fr-FR" sz="1200" dirty="0">
                <a:solidFill>
                  <a:schemeClr val="tx1"/>
                </a:solidFill>
                <a:latin typeface="Arial Narrow" panose="020B0606020202030204" pitchFamily="34" charset="0"/>
              </a:rPr>
              <a:t>»Taux d'utilisation des capacités industrielles: 30%.</a:t>
            </a:r>
          </a:p>
          <a:p>
            <a:pPr fontAlgn="base">
              <a:lnSpc>
                <a:spcPts val="1200"/>
              </a:lnSpc>
            </a:pPr>
            <a:r>
              <a:rPr lang="fr-FR" sz="1200" b="1" dirty="0">
                <a:solidFill>
                  <a:schemeClr val="tx1"/>
                </a:solidFill>
                <a:latin typeface="Arial Narrow" panose="020B0606020202030204" pitchFamily="34" charset="0"/>
              </a:rPr>
              <a:t>Opportunités:</a:t>
            </a:r>
          </a:p>
          <a:p>
            <a:pPr fontAlgn="base">
              <a:lnSpc>
                <a:spcPts val="1200"/>
              </a:lnSpc>
            </a:pPr>
            <a:r>
              <a:rPr lang="fr-FR" sz="1200" dirty="0">
                <a:solidFill>
                  <a:schemeClr val="tx1"/>
                </a:solidFill>
                <a:latin typeface="Arial Narrow" panose="020B0606020202030204" pitchFamily="34" charset="0"/>
              </a:rPr>
              <a:t>»Agriculture;</a:t>
            </a:r>
          </a:p>
          <a:p>
            <a:pPr fontAlgn="base">
              <a:lnSpc>
                <a:spcPts val="1200"/>
              </a:lnSpc>
            </a:pPr>
            <a:r>
              <a:rPr lang="fr-FR" sz="1200" dirty="0">
                <a:solidFill>
                  <a:schemeClr val="tx1"/>
                </a:solidFill>
                <a:latin typeface="Arial Narrow" panose="020B0606020202030204" pitchFamily="34" charset="0"/>
              </a:rPr>
              <a:t>»Industrie minière;</a:t>
            </a:r>
          </a:p>
          <a:p>
            <a:pPr fontAlgn="base">
              <a:lnSpc>
                <a:spcPts val="1200"/>
              </a:lnSpc>
            </a:pPr>
            <a:r>
              <a:rPr lang="fr-FR" sz="1200" dirty="0">
                <a:solidFill>
                  <a:schemeClr val="tx1"/>
                </a:solidFill>
                <a:latin typeface="Arial Narrow" panose="020B0606020202030204" pitchFamily="34" charset="0"/>
              </a:rPr>
              <a:t>»Industrie pétrolière;</a:t>
            </a:r>
          </a:p>
          <a:p>
            <a:pPr fontAlgn="base">
              <a:lnSpc>
                <a:spcPts val="1200"/>
              </a:lnSpc>
            </a:pPr>
            <a:r>
              <a:rPr lang="fr-FR" sz="1200" dirty="0">
                <a:solidFill>
                  <a:schemeClr val="tx1"/>
                </a:solidFill>
                <a:latin typeface="Arial Narrow" panose="020B0606020202030204" pitchFamily="34" charset="0"/>
              </a:rPr>
              <a:t>»Industrie textile;</a:t>
            </a:r>
          </a:p>
          <a:p>
            <a:pPr fontAlgn="base">
              <a:lnSpc>
                <a:spcPts val="1200"/>
              </a:lnSpc>
            </a:pPr>
            <a:r>
              <a:rPr lang="fr-FR" sz="1200" dirty="0">
                <a:solidFill>
                  <a:schemeClr val="tx1"/>
                </a:solidFill>
                <a:latin typeface="Arial Narrow" panose="020B0606020202030204" pitchFamily="34" charset="0"/>
              </a:rPr>
              <a:t>»Énergie;</a:t>
            </a:r>
          </a:p>
          <a:p>
            <a:pPr fontAlgn="base">
              <a:lnSpc>
                <a:spcPts val="1200"/>
              </a:lnSpc>
            </a:pPr>
            <a:r>
              <a:rPr lang="fr-FR" sz="1200" dirty="0">
                <a:solidFill>
                  <a:schemeClr val="tx1"/>
                </a:solidFill>
                <a:latin typeface="Arial Narrow" panose="020B0606020202030204" pitchFamily="34" charset="0"/>
              </a:rPr>
              <a:t>»Services financiers.</a:t>
            </a:r>
          </a:p>
        </p:txBody>
      </p:sp>
      <p:sp>
        <p:nvSpPr>
          <p:cNvPr id="16" name="TextBox 6"/>
          <p:cNvSpPr txBox="1"/>
          <p:nvPr/>
        </p:nvSpPr>
        <p:spPr>
          <a:xfrm>
            <a:off x="9119870" y="273050"/>
            <a:ext cx="3071495" cy="3169285"/>
          </a:xfrm>
          <a:prstGeom prst="rect">
            <a:avLst/>
          </a:prstGeom>
          <a:noFill/>
        </p:spPr>
        <p:txBody>
          <a:bodyPr wrap="square" rtlCol="0">
            <a:spAutoFit/>
          </a:bodyPr>
          <a:lstStyle/>
          <a:p>
            <a:pPr fontAlgn="base">
              <a:lnSpc>
                <a:spcPts val="1200"/>
              </a:lnSpc>
            </a:pPr>
            <a:r>
              <a:rPr lang="fr-FR" sz="1200" dirty="0">
                <a:solidFill>
                  <a:schemeClr val="tx1"/>
                </a:solidFill>
                <a:latin typeface="Arial Narrow" panose="020B0606020202030204" pitchFamily="34" charset="0"/>
              </a:rPr>
              <a:t>Capitale: Lomé</a:t>
            </a:r>
          </a:p>
          <a:p>
            <a:pPr fontAlgn="base">
              <a:lnSpc>
                <a:spcPts val="1200"/>
              </a:lnSpc>
            </a:pPr>
            <a:r>
              <a:rPr lang="fr-FR" sz="1200" dirty="0">
                <a:solidFill>
                  <a:schemeClr val="tx1"/>
                </a:solidFill>
                <a:latin typeface="Arial Narrow" panose="020B0606020202030204" pitchFamily="34" charset="0"/>
              </a:rPr>
              <a:t>Superficie: 56 785 Km2</a:t>
            </a:r>
          </a:p>
          <a:p>
            <a:pPr fontAlgn="base">
              <a:lnSpc>
                <a:spcPts val="1200"/>
              </a:lnSpc>
            </a:pPr>
            <a:r>
              <a:rPr lang="fr-FR" sz="1200" dirty="0">
                <a:solidFill>
                  <a:schemeClr val="tx1"/>
                </a:solidFill>
                <a:latin typeface="Arial Narrow" panose="020B0606020202030204" pitchFamily="34" charset="0"/>
              </a:rPr>
              <a:t>Population: 8186384 habitants</a:t>
            </a:r>
          </a:p>
          <a:p>
            <a:pPr fontAlgn="base">
              <a:lnSpc>
                <a:spcPts val="1200"/>
              </a:lnSpc>
            </a:pPr>
            <a:r>
              <a:rPr lang="fr-FR" sz="1200" dirty="0">
                <a:solidFill>
                  <a:schemeClr val="tx1"/>
                </a:solidFill>
                <a:latin typeface="Arial Narrow" panose="020B0606020202030204" pitchFamily="34" charset="0"/>
              </a:rPr>
              <a:t>Utilisateurs Internet: 1 011 837</a:t>
            </a:r>
          </a:p>
          <a:p>
            <a:pPr fontAlgn="base">
              <a:lnSpc>
                <a:spcPts val="1200"/>
              </a:lnSpc>
            </a:pPr>
            <a:r>
              <a:rPr lang="fr-FR" sz="1200" dirty="0">
                <a:solidFill>
                  <a:schemeClr val="tx1"/>
                </a:solidFill>
                <a:latin typeface="Arial Narrow" panose="020B0606020202030204" pitchFamily="34" charset="0"/>
              </a:rPr>
              <a:t>Langue officielle: français</a:t>
            </a:r>
          </a:p>
          <a:p>
            <a:pPr fontAlgn="base">
              <a:lnSpc>
                <a:spcPts val="1200"/>
              </a:lnSpc>
            </a:pPr>
            <a:r>
              <a:rPr lang="fr-FR" sz="1200" dirty="0">
                <a:solidFill>
                  <a:schemeClr val="tx1"/>
                </a:solidFill>
                <a:latin typeface="Arial Narrow" panose="020B0606020202030204" pitchFamily="34" charset="0"/>
              </a:rPr>
              <a:t>Monnaie: Franc CFA d'Afrique de l'Ouest (XOF)</a:t>
            </a:r>
          </a:p>
          <a:p>
            <a:pPr fontAlgn="base">
              <a:lnSpc>
                <a:spcPts val="1200"/>
              </a:lnSpc>
            </a:pPr>
            <a:r>
              <a:rPr lang="fr-FR" sz="1200" b="1" dirty="0">
                <a:solidFill>
                  <a:schemeClr val="tx1"/>
                </a:solidFill>
                <a:latin typeface="Arial Narrow" panose="020B0606020202030204" pitchFamily="34" charset="0"/>
              </a:rPr>
              <a:t>Contribution de l'industrie au PIB:</a:t>
            </a:r>
          </a:p>
          <a:p>
            <a:pPr fontAlgn="base">
              <a:lnSpc>
                <a:spcPts val="1200"/>
              </a:lnSpc>
            </a:pPr>
            <a:r>
              <a:rPr lang="fr-FR" sz="1200" dirty="0">
                <a:solidFill>
                  <a:schemeClr val="tx1"/>
                </a:solidFill>
                <a:latin typeface="Arial Narrow" panose="020B0606020202030204" pitchFamily="34" charset="0"/>
              </a:rPr>
              <a:t>»Secteur secondaire: 17%;</a:t>
            </a:r>
          </a:p>
          <a:p>
            <a:pPr fontAlgn="base">
              <a:lnSpc>
                <a:spcPts val="1200"/>
              </a:lnSpc>
            </a:pPr>
            <a:r>
              <a:rPr lang="fr-FR" sz="1200" dirty="0">
                <a:solidFill>
                  <a:schemeClr val="tx1"/>
                </a:solidFill>
                <a:latin typeface="Arial Narrow" panose="020B0606020202030204" pitchFamily="34" charset="0"/>
              </a:rPr>
              <a:t>»Industrie manufacturière: 8%;</a:t>
            </a:r>
          </a:p>
          <a:p>
            <a:pPr fontAlgn="base">
              <a:lnSpc>
                <a:spcPts val="1200"/>
              </a:lnSpc>
            </a:pPr>
            <a:r>
              <a:rPr lang="fr-FR" sz="1200" dirty="0">
                <a:solidFill>
                  <a:schemeClr val="tx1"/>
                </a:solidFill>
                <a:latin typeface="Arial Narrow" panose="020B0606020202030204" pitchFamily="34" charset="0"/>
              </a:rPr>
              <a:t>»Exploitation minière: 4%;</a:t>
            </a:r>
          </a:p>
          <a:p>
            <a:pPr fontAlgn="base">
              <a:lnSpc>
                <a:spcPts val="1200"/>
              </a:lnSpc>
            </a:pPr>
            <a:r>
              <a:rPr lang="fr-FR" sz="1200" dirty="0">
                <a:solidFill>
                  <a:schemeClr val="tx1"/>
                </a:solidFill>
                <a:latin typeface="Arial Narrow" panose="020B0606020202030204" pitchFamily="34" charset="0"/>
              </a:rPr>
              <a:t>»Énergie: 2,8%;</a:t>
            </a:r>
          </a:p>
          <a:p>
            <a:pPr fontAlgn="base">
              <a:lnSpc>
                <a:spcPts val="1200"/>
              </a:lnSpc>
            </a:pPr>
            <a:r>
              <a:rPr lang="fr-FR" sz="1200" dirty="0">
                <a:solidFill>
                  <a:schemeClr val="tx1"/>
                </a:solidFill>
                <a:latin typeface="Arial Narrow" panose="020B0606020202030204" pitchFamily="34" charset="0"/>
              </a:rPr>
              <a:t>»BPT: 2,2%;</a:t>
            </a:r>
          </a:p>
          <a:p>
            <a:pPr fontAlgn="base">
              <a:lnSpc>
                <a:spcPts val="1200"/>
              </a:lnSpc>
            </a:pPr>
            <a:r>
              <a:rPr lang="fr-FR" sz="1200" dirty="0">
                <a:solidFill>
                  <a:schemeClr val="tx1"/>
                </a:solidFill>
                <a:latin typeface="Arial Narrow" panose="020B0606020202030204" pitchFamily="34" charset="0"/>
              </a:rPr>
              <a:t>»Taux d'utilisation des capacités industrielles: 50%.</a:t>
            </a:r>
          </a:p>
          <a:p>
            <a:pPr fontAlgn="base">
              <a:lnSpc>
                <a:spcPts val="1200"/>
              </a:lnSpc>
            </a:pPr>
            <a:r>
              <a:rPr lang="fr-FR" sz="1200" b="1" dirty="0">
                <a:solidFill>
                  <a:schemeClr val="tx1"/>
                </a:solidFill>
                <a:latin typeface="Arial Narrow" panose="020B0606020202030204" pitchFamily="34" charset="0"/>
              </a:rPr>
              <a:t>Opportunités:</a:t>
            </a:r>
          </a:p>
          <a:p>
            <a:pPr fontAlgn="base">
              <a:lnSpc>
                <a:spcPts val="1200"/>
              </a:lnSpc>
            </a:pPr>
            <a:r>
              <a:rPr lang="fr-FR" sz="1200" dirty="0">
                <a:solidFill>
                  <a:schemeClr val="tx1"/>
                </a:solidFill>
                <a:latin typeface="Arial Narrow" panose="020B0606020202030204" pitchFamily="34" charset="0"/>
              </a:rPr>
              <a:t>»Extraction de phosphate;</a:t>
            </a:r>
          </a:p>
          <a:p>
            <a:pPr fontAlgn="base">
              <a:lnSpc>
                <a:spcPts val="1200"/>
              </a:lnSpc>
            </a:pPr>
            <a:r>
              <a:rPr lang="fr-FR" sz="1200" dirty="0">
                <a:solidFill>
                  <a:schemeClr val="tx1"/>
                </a:solidFill>
                <a:latin typeface="Arial Narrow" panose="020B0606020202030204" pitchFamily="34" charset="0"/>
              </a:rPr>
              <a:t>»Agro-industrie;</a:t>
            </a:r>
          </a:p>
          <a:p>
            <a:pPr fontAlgn="base">
              <a:lnSpc>
                <a:spcPts val="1200"/>
              </a:lnSpc>
            </a:pPr>
            <a:r>
              <a:rPr lang="fr-FR" sz="1200" dirty="0">
                <a:solidFill>
                  <a:schemeClr val="tx1"/>
                </a:solidFill>
                <a:latin typeface="Arial Narrow" panose="020B0606020202030204" pitchFamily="34" charset="0"/>
              </a:rPr>
              <a:t>»Ciment;</a:t>
            </a:r>
          </a:p>
          <a:p>
            <a:pPr fontAlgn="base">
              <a:lnSpc>
                <a:spcPts val="1200"/>
              </a:lnSpc>
            </a:pPr>
            <a:r>
              <a:rPr lang="fr-FR" sz="1200" dirty="0">
                <a:solidFill>
                  <a:schemeClr val="tx1"/>
                </a:solidFill>
                <a:latin typeface="Arial Narrow" panose="020B0606020202030204" pitchFamily="34" charset="0"/>
              </a:rPr>
              <a:t>»Artisanat;</a:t>
            </a:r>
          </a:p>
          <a:p>
            <a:pPr fontAlgn="base">
              <a:lnSpc>
                <a:spcPts val="1200"/>
              </a:lnSpc>
            </a:pPr>
            <a:r>
              <a:rPr lang="fr-FR" sz="1200" dirty="0">
                <a:solidFill>
                  <a:schemeClr val="tx1"/>
                </a:solidFill>
                <a:latin typeface="Arial Narrow" panose="020B0606020202030204" pitchFamily="34" charset="0"/>
              </a:rPr>
              <a:t>»Textiles;</a:t>
            </a:r>
          </a:p>
          <a:p>
            <a:pPr fontAlgn="base">
              <a:lnSpc>
                <a:spcPts val="1200"/>
              </a:lnSpc>
            </a:pPr>
            <a:r>
              <a:rPr lang="fr-FR" sz="1200" dirty="0">
                <a:solidFill>
                  <a:schemeClr val="tx1"/>
                </a:solidFill>
                <a:latin typeface="Arial Narrow" panose="020B0606020202030204" pitchFamily="34" charset="0"/>
              </a:rPr>
              <a:t>»Boissons.</a:t>
            </a:r>
          </a:p>
        </p:txBody>
      </p:sp>
      <p:sp>
        <p:nvSpPr>
          <p:cNvPr id="17" name="TextBox 6"/>
          <p:cNvSpPr txBox="1"/>
          <p:nvPr/>
        </p:nvSpPr>
        <p:spPr>
          <a:xfrm>
            <a:off x="9171940" y="3692525"/>
            <a:ext cx="2836545" cy="1783715"/>
          </a:xfrm>
          <a:prstGeom prst="rect">
            <a:avLst/>
          </a:prstGeom>
          <a:noFill/>
        </p:spPr>
        <p:txBody>
          <a:bodyPr wrap="square" rtlCol="0">
            <a:spAutoFit/>
          </a:bodyPr>
          <a:lstStyle/>
          <a:p>
            <a:pPr>
              <a:lnSpc>
                <a:spcPts val="1200"/>
              </a:lnSpc>
            </a:pPr>
            <a:r>
              <a:rPr lang="fr-FR" sz="1100" b="1" dirty="0">
                <a:solidFill>
                  <a:schemeClr val="tx1"/>
                </a:solidFill>
                <a:latin typeface="Arial Narrow" panose="020B0606020202030204" pitchFamily="34" charset="0"/>
              </a:rPr>
              <a:t>Opportunités:</a:t>
            </a:r>
          </a:p>
          <a:p>
            <a:pPr>
              <a:lnSpc>
                <a:spcPts val="1200"/>
              </a:lnSpc>
            </a:pPr>
            <a:r>
              <a:rPr lang="fr-FR" sz="1100" dirty="0">
                <a:solidFill>
                  <a:schemeClr val="tx1"/>
                </a:solidFill>
                <a:latin typeface="Arial Narrow" panose="020B0606020202030204" pitchFamily="34" charset="0"/>
              </a:rPr>
              <a:t>»Industries alimentaires;</a:t>
            </a:r>
          </a:p>
          <a:p>
            <a:pPr>
              <a:lnSpc>
                <a:spcPts val="1200"/>
              </a:lnSpc>
            </a:pPr>
            <a:r>
              <a:rPr lang="fr-FR" sz="1100" dirty="0">
                <a:solidFill>
                  <a:schemeClr val="tx1"/>
                </a:solidFill>
                <a:latin typeface="Arial Narrow" panose="020B0606020202030204" pitchFamily="34" charset="0"/>
              </a:rPr>
              <a:t>»Industrie agro-chimique;</a:t>
            </a:r>
          </a:p>
          <a:p>
            <a:pPr>
              <a:lnSpc>
                <a:spcPts val="1200"/>
              </a:lnSpc>
            </a:pPr>
            <a:r>
              <a:rPr lang="fr-FR" sz="1100" dirty="0">
                <a:solidFill>
                  <a:schemeClr val="tx1"/>
                </a:solidFill>
                <a:latin typeface="Arial Narrow" panose="020B0606020202030204" pitchFamily="34" charset="0"/>
              </a:rPr>
              <a:t>»Machines agricoles;</a:t>
            </a:r>
          </a:p>
          <a:p>
            <a:pPr>
              <a:lnSpc>
                <a:spcPts val="1200"/>
              </a:lnSpc>
            </a:pPr>
            <a:r>
              <a:rPr lang="fr-FR" sz="1100" dirty="0">
                <a:solidFill>
                  <a:schemeClr val="tx1"/>
                </a:solidFill>
                <a:latin typeface="Arial Narrow" panose="020B0606020202030204" pitchFamily="34" charset="0"/>
              </a:rPr>
              <a:t>»Industrie des matériaux de construction;</a:t>
            </a:r>
          </a:p>
          <a:p>
            <a:pPr>
              <a:lnSpc>
                <a:spcPts val="1200"/>
              </a:lnSpc>
            </a:pPr>
            <a:r>
              <a:rPr lang="fr-FR" sz="1100" dirty="0">
                <a:solidFill>
                  <a:schemeClr val="tx1"/>
                </a:solidFill>
                <a:latin typeface="Arial Narrow" panose="020B0606020202030204" pitchFamily="34" charset="0"/>
              </a:rPr>
              <a:t>»Industrie des communications;</a:t>
            </a:r>
          </a:p>
          <a:p>
            <a:pPr>
              <a:lnSpc>
                <a:spcPts val="1200"/>
              </a:lnSpc>
            </a:pPr>
            <a:r>
              <a:rPr lang="fr-FR" sz="1100" dirty="0">
                <a:solidFill>
                  <a:schemeClr val="tx1"/>
                </a:solidFill>
                <a:latin typeface="Arial Narrow" panose="020B0606020202030204" pitchFamily="34" charset="0"/>
              </a:rPr>
              <a:t>»Industrie électronique ;;</a:t>
            </a:r>
          </a:p>
          <a:p>
            <a:pPr>
              <a:lnSpc>
                <a:spcPts val="1200"/>
              </a:lnSpc>
            </a:pPr>
            <a:r>
              <a:rPr lang="fr-FR" sz="1100" dirty="0">
                <a:solidFill>
                  <a:schemeClr val="tx1"/>
                </a:solidFill>
                <a:latin typeface="Arial Narrow" panose="020B0606020202030204" pitchFamily="34" charset="0"/>
              </a:rPr>
              <a:t>»Industrie pharmaceutique.</a:t>
            </a:r>
          </a:p>
          <a:p>
            <a:pPr>
              <a:lnSpc>
                <a:spcPts val="1200"/>
              </a:lnSpc>
            </a:pPr>
            <a:r>
              <a:rPr lang="fr-FR" sz="1100" dirty="0">
                <a:solidFill>
                  <a:schemeClr val="tx1"/>
                </a:solidFill>
                <a:latin typeface="Arial Narrow" panose="020B0606020202030204" pitchFamily="34" charset="0"/>
              </a:rPr>
              <a:t>»Industrie sidérurgique;</a:t>
            </a:r>
          </a:p>
          <a:p>
            <a:pPr>
              <a:lnSpc>
                <a:spcPts val="1200"/>
              </a:lnSpc>
            </a:pPr>
            <a:r>
              <a:rPr lang="fr-FR" sz="1100" dirty="0">
                <a:solidFill>
                  <a:schemeClr val="tx1"/>
                </a:solidFill>
                <a:latin typeface="Arial Narrow" panose="020B0606020202030204" pitchFamily="34" charset="0"/>
              </a:rPr>
              <a:t>»Industrie automobile;</a:t>
            </a:r>
          </a:p>
          <a:p>
            <a:pPr>
              <a:lnSpc>
                <a:spcPts val="1200"/>
              </a:lnSpc>
            </a:pPr>
            <a:r>
              <a:rPr lang="fr-FR" sz="1100" dirty="0">
                <a:solidFill>
                  <a:schemeClr val="tx1"/>
                </a:solidFill>
                <a:latin typeface="Arial Narrow" panose="020B0606020202030204" pitchFamily="34" charset="0"/>
              </a:rPr>
              <a:t>»Industrie des accessoires automobiles</a:t>
            </a:r>
            <a:r>
              <a:rPr lang="fr-FR" sz="1400" dirty="0">
                <a:solidFill>
                  <a:schemeClr val="tx1"/>
                </a:solidFill>
                <a:latin typeface="Arial Narrow" panose="020B0606020202030204" pitchFamily="34" charset="0"/>
              </a:rPr>
              <a:t>.</a:t>
            </a:r>
          </a:p>
        </p:txBody>
      </p:sp>
      <p:sp>
        <p:nvSpPr>
          <p:cNvPr id="31" name="CaixaDeTexto 30"/>
          <p:cNvSpPr txBox="1"/>
          <p:nvPr/>
        </p:nvSpPr>
        <p:spPr>
          <a:xfrm>
            <a:off x="2972008" y="5633546"/>
            <a:ext cx="1670741" cy="830997"/>
          </a:xfrm>
          <a:prstGeom prst="rect">
            <a:avLst/>
          </a:prstGeom>
          <a:noFill/>
        </p:spPr>
        <p:txBody>
          <a:bodyPr wrap="square" rtlCol="0">
            <a:spAutoFit/>
          </a:bodyPr>
          <a:lstStyle/>
          <a:p>
            <a:pPr algn="ctr"/>
            <a:r>
              <a:rPr lang="fr-FR" sz="1600" i="1" dirty="0">
                <a:solidFill>
                  <a:schemeClr val="bg1"/>
                </a:solidFill>
                <a:latin typeface="Arial Narrow" panose="020B0606020202030204" pitchFamily="34" charset="0"/>
              </a:rPr>
              <a:t>CEDEAO OPPORTUNITÉS PAYS PAR PAYS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3431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0" name="Imagem 9" descr="LOGO-Paises ecowas"/>
          <p:cNvPicPr>
            <a:picLocks noChangeAspect="1"/>
          </p:cNvPicPr>
          <p:nvPr/>
        </p:nvPicPr>
        <p:blipFill>
          <a:blip r:embed="rId2"/>
          <a:stretch>
            <a:fillRect/>
          </a:stretch>
        </p:blipFill>
        <p:spPr>
          <a:xfrm>
            <a:off x="1158875" y="836930"/>
            <a:ext cx="3897630" cy="3858260"/>
          </a:xfrm>
          <a:prstGeom prst="rect">
            <a:avLst/>
          </a:prstGeom>
        </p:spPr>
      </p:pic>
      <p:sp>
        <p:nvSpPr>
          <p:cNvPr id="2" name="CaixaDeTexto 3"/>
          <p:cNvSpPr txBox="1"/>
          <p:nvPr/>
        </p:nvSpPr>
        <p:spPr>
          <a:xfrm>
            <a:off x="2665730" y="6578600"/>
            <a:ext cx="2696845" cy="245110"/>
          </a:xfrm>
          <a:prstGeom prst="rect">
            <a:avLst/>
          </a:prstGeom>
          <a:noFill/>
        </p:spPr>
        <p:txBody>
          <a:bodyPr wrap="square" rtlCol="0">
            <a:spAutoFit/>
          </a:bodyPr>
          <a:lstStyle/>
          <a:p>
            <a:r>
              <a:rPr lang="en-US" sz="1000" b="1" i="1" dirty="0" smtClean="0">
                <a:solidFill>
                  <a:schemeClr val="tx1"/>
                </a:solidFill>
                <a:latin typeface="Arial Narrow" panose="020B0606020202030204" pitchFamily="34" charset="0"/>
              </a:rPr>
              <a:t>Source</a:t>
            </a:r>
            <a:r>
              <a:rPr lang="en-US" sz="1000" i="1" dirty="0" smtClean="0">
                <a:solidFill>
                  <a:schemeClr val="tx1"/>
                </a:solidFill>
                <a:latin typeface="Arial Narrow" panose="020B0606020202030204" pitchFamily="34" charset="0"/>
              </a:rPr>
              <a:t>:</a:t>
            </a:r>
            <a:r>
              <a:rPr lang="en-US" sz="1000" i="1" dirty="0" smtClean="0">
                <a:solidFill>
                  <a:srgbClr val="FF0000"/>
                </a:solidFill>
                <a:latin typeface="Arial Narrow" panose="020B0606020202030204" pitchFamily="34" charset="0"/>
              </a:rPr>
              <a:t> </a:t>
            </a:r>
            <a:r>
              <a:rPr lang="en-US" sz="1000" i="1" dirty="0">
                <a:latin typeface="Arial Narrow" panose="020B0606020202030204" pitchFamily="34" charset="0"/>
              </a:rPr>
              <a:t>World Development Indicators (WDI), 2011. </a:t>
            </a:r>
            <a:endParaRPr lang="pt-PT" sz="1000" dirty="0">
              <a:latin typeface="Arial Narrow" panose="020B0606020202030204" pitchFamily="34" charset="0"/>
            </a:endParaRPr>
          </a:p>
        </p:txBody>
      </p:sp>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35" y="71120"/>
            <a:ext cx="5207000" cy="1143000"/>
          </a:xfrm>
          <a:prstGeom prst="rect">
            <a:avLst/>
          </a:prstGeom>
        </p:spPr>
      </p:pic>
      <p:sp>
        <p:nvSpPr>
          <p:cNvPr id="8"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17</a:t>
            </a:fld>
            <a:endParaRPr lang="fr-FR" altLang="pt-PT" sz="1200" b="1" i="1" u="sng" dirty="0" smtClean="0">
              <a:solidFill>
                <a:schemeClr val="tx1"/>
              </a:solidFill>
            </a:endParaRPr>
          </a:p>
        </p:txBody>
      </p:sp>
      <p:graphicFrame>
        <p:nvGraphicFramePr>
          <p:cNvPr id="11" name="Tabela 10"/>
          <p:cNvGraphicFramePr>
            <a:graphicFrameLocks noGrp="1"/>
          </p:cNvGraphicFramePr>
          <p:nvPr/>
        </p:nvGraphicFramePr>
        <p:xfrm>
          <a:off x="4519295" y="1263015"/>
          <a:ext cx="7588250" cy="4910925"/>
        </p:xfrm>
        <a:graphic>
          <a:graphicData uri="http://schemas.openxmlformats.org/drawingml/2006/table">
            <a:tbl>
              <a:tblPr>
                <a:tableStyleId>{5C22544A-7EE6-4342-B048-85BDC9FD1C3A}</a:tableStyleId>
              </a:tblPr>
              <a:tblGrid>
                <a:gridCol w="1547495"/>
                <a:gridCol w="662940"/>
                <a:gridCol w="896620"/>
                <a:gridCol w="895985"/>
                <a:gridCol w="896620"/>
                <a:gridCol w="895985"/>
                <a:gridCol w="896620"/>
                <a:gridCol w="895985"/>
              </a:tblGrid>
              <a:tr h="219710">
                <a:tc gridSpan="8">
                  <a:txBody>
                    <a:bodyPr/>
                    <a:lstStyle/>
                    <a:p>
                      <a:pPr algn="ctr" rtl="0" fontAlgn="ctr"/>
                      <a:r>
                        <a:rPr lang="fr-FR" sz="1400" b="1" i="1" u="none" strike="noStrike" dirty="0" smtClean="0">
                          <a:solidFill>
                            <a:srgbClr val="008CBA"/>
                          </a:solidFill>
                          <a:effectLst/>
                          <a:latin typeface="Arial Narrow" panose="020B0606020202030204" pitchFamily="34" charset="0"/>
                        </a:rPr>
                        <a:t>INDICATEURS CLÉS DU SECTEUR AGRICOLE DE LA CEDEAO</a:t>
                      </a:r>
                    </a:p>
                  </a:txBody>
                  <a:tcPr marL="6571" marR="6571" marT="6571" marB="0" anchor="ctr">
                    <a:solidFill>
                      <a:schemeClr val="bg2">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844550">
                <a:tc rowSpan="2">
                  <a:txBody>
                    <a:bodyPr/>
                    <a:lstStyle/>
                    <a:p>
                      <a:pPr algn="ctr" rtl="0" fontAlgn="ctr"/>
                      <a:r>
                        <a:rPr lang="pt-PT" sz="1100" b="0" u="none" strike="noStrike" dirty="0" smtClean="0">
                          <a:solidFill>
                            <a:srgbClr val="008CBA"/>
                          </a:solidFill>
                          <a:effectLst/>
                        </a:rPr>
                        <a:t>PAYS</a:t>
                      </a:r>
                      <a:endParaRPr lang="pt-PT" sz="1100" b="0" i="0" u="none" strike="noStrike" dirty="0" smtClean="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pt-PT" sz="1100" b="0" u="none" strike="noStrike" dirty="0" err="1" smtClean="0">
                          <a:solidFill>
                            <a:srgbClr val="008CBA"/>
                          </a:solidFill>
                          <a:effectLst/>
                        </a:rPr>
                        <a:t>Superfice</a:t>
                      </a:r>
                      <a:endParaRPr lang="pt-PT" sz="1100" b="0" i="0" u="none" strike="noStrike" dirty="0" err="1" smtClean="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pt-PT" sz="1100" b="0" u="none" strike="noStrike" dirty="0" err="1" smtClean="0">
                          <a:solidFill>
                            <a:srgbClr val="008CBA"/>
                          </a:solidFill>
                          <a:effectLst/>
                        </a:rPr>
                        <a:t>Agriculture</a:t>
                      </a:r>
                      <a:r>
                        <a:rPr lang="pt-PT" sz="1100" b="0" u="none" strike="noStrike" dirty="0" smtClean="0">
                          <a:solidFill>
                            <a:srgbClr val="008CBA"/>
                          </a:solidFill>
                          <a:effectLst/>
                        </a:rPr>
                        <a:t> à </a:t>
                      </a:r>
                      <a:r>
                        <a:rPr lang="pt-PT" sz="1100" b="0" u="none" strike="noStrike" dirty="0" err="1" smtClean="0">
                          <a:solidFill>
                            <a:srgbClr val="008CBA"/>
                          </a:solidFill>
                          <a:effectLst/>
                        </a:rPr>
                        <a:t>valeur</a:t>
                      </a:r>
                      <a:r>
                        <a:rPr lang="pt-PT" sz="1100" b="0" u="none" strike="noStrike" dirty="0" smtClean="0">
                          <a:solidFill>
                            <a:srgbClr val="008CBA"/>
                          </a:solidFill>
                          <a:effectLst/>
                        </a:rPr>
                        <a:t> </a:t>
                      </a:r>
                      <a:r>
                        <a:rPr lang="pt-PT" sz="1100" b="0" u="none" strike="noStrike" dirty="0" err="1" smtClean="0">
                          <a:solidFill>
                            <a:srgbClr val="008CBA"/>
                          </a:solidFill>
                          <a:effectLst/>
                        </a:rPr>
                        <a:t>ajoutée</a:t>
                      </a:r>
                      <a:endParaRPr lang="pt-PT" sz="1100" b="0" i="0" u="none" strike="noStrike" dirty="0" err="1" smtClean="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pt-PT" sz="1100" b="0" u="none" strike="noStrike" dirty="0" err="1" smtClean="0">
                          <a:solidFill>
                            <a:srgbClr val="008CBA"/>
                          </a:solidFill>
                          <a:effectLst/>
                        </a:rPr>
                        <a:t>Rendement</a:t>
                      </a:r>
                      <a:r>
                        <a:rPr lang="pt-PT" sz="1100" b="0" u="none" strike="noStrike" dirty="0" smtClean="0">
                          <a:solidFill>
                            <a:srgbClr val="008CBA"/>
                          </a:solidFill>
                          <a:effectLst/>
                        </a:rPr>
                        <a:t> </a:t>
                      </a:r>
                      <a:r>
                        <a:rPr lang="pt-PT" sz="1100" b="0" u="none" strike="noStrike" dirty="0" err="1" smtClean="0">
                          <a:solidFill>
                            <a:srgbClr val="008CBA"/>
                          </a:solidFill>
                          <a:effectLst/>
                        </a:rPr>
                        <a:t>céréalier</a:t>
                      </a:r>
                      <a:endParaRPr lang="pt-PT" sz="1100" b="0" i="0" u="none" strike="noStrike" dirty="0" err="1" smtClean="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pt-PT" sz="1100" b="0" u="none" strike="noStrike" dirty="0">
                          <a:solidFill>
                            <a:srgbClr val="008CBA"/>
                          </a:solidFill>
                          <a:effectLst/>
                        </a:rPr>
                        <a:t>Kg </a:t>
                      </a:r>
                      <a:endParaRPr lang="pt-PT" sz="1100" b="0" u="none" strike="noStrike" dirty="0" smtClean="0">
                        <a:solidFill>
                          <a:srgbClr val="008CBA"/>
                        </a:solidFill>
                        <a:effectLst/>
                      </a:endParaRPr>
                    </a:p>
                    <a:p>
                      <a:pPr algn="ctr" rtl="0" fontAlgn="ctr"/>
                      <a:r>
                        <a:rPr lang="pt-PT" sz="1100" b="0" u="none" strike="noStrike" dirty="0" smtClean="0">
                          <a:solidFill>
                            <a:srgbClr val="008CBA"/>
                          </a:solidFill>
                          <a:effectLst/>
                        </a:rPr>
                        <a:t>d'</a:t>
                      </a:r>
                      <a:r>
                        <a:rPr lang="pt-PT" sz="1100" b="0" u="none" strike="noStrike" dirty="0" err="1" smtClean="0">
                          <a:solidFill>
                            <a:srgbClr val="008CBA"/>
                          </a:solidFill>
                          <a:effectLst/>
                        </a:rPr>
                        <a:t>engrais</a:t>
                      </a:r>
                      <a:endParaRPr lang="pt-PT" sz="1100" b="0" i="0" u="none" strike="noStrike" dirty="0" err="1" smtClean="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fr-FR" sz="1100" b="0" u="none" strike="noStrike" dirty="0" smtClean="0">
                          <a:solidFill>
                            <a:srgbClr val="008CBA"/>
                          </a:solidFill>
                          <a:effectLst/>
                        </a:rPr>
                        <a:t>Des denrées alimentaires dans les importations totales</a:t>
                      </a:r>
                      <a:endParaRPr lang="fr-FR" sz="1100" b="0" i="0" u="none" strike="noStrike" dirty="0" smtClean="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pt-PT" sz="1100" b="0" u="none" strike="noStrike" dirty="0" err="1" smtClean="0">
                          <a:solidFill>
                            <a:srgbClr val="008CBA"/>
                          </a:solidFill>
                          <a:effectLst/>
                        </a:rPr>
                        <a:t>Production</a:t>
                      </a:r>
                      <a:r>
                        <a:rPr lang="pt-PT" sz="1100" b="0" u="none" strike="noStrike" dirty="0" smtClean="0">
                          <a:solidFill>
                            <a:srgbClr val="008CBA"/>
                          </a:solidFill>
                          <a:effectLst/>
                        </a:rPr>
                        <a:t> </a:t>
                      </a:r>
                      <a:r>
                        <a:rPr lang="pt-PT" sz="1100" b="0" u="none" strike="noStrike" dirty="0" err="1" smtClean="0">
                          <a:solidFill>
                            <a:srgbClr val="008CBA"/>
                          </a:solidFill>
                          <a:effectLst/>
                        </a:rPr>
                        <a:t>agricole</a:t>
                      </a:r>
                      <a:r>
                        <a:rPr lang="pt-PT" sz="1100" b="0" u="none" strike="noStrike" dirty="0" smtClean="0">
                          <a:solidFill>
                            <a:srgbClr val="008CBA"/>
                          </a:solidFill>
                          <a:effectLst/>
                        </a:rPr>
                        <a:t> par </a:t>
                      </a:r>
                      <a:r>
                        <a:rPr lang="pt-PT" sz="1100" b="0" u="none" strike="noStrike" dirty="0" err="1" smtClean="0">
                          <a:solidFill>
                            <a:srgbClr val="008CBA"/>
                          </a:solidFill>
                          <a:effectLst/>
                        </a:rPr>
                        <a:t>habitant</a:t>
                      </a:r>
                      <a:endParaRPr lang="pt-PT" sz="1100" b="0" i="0" u="none" strike="noStrike" dirty="0" err="1" smtClean="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pt-PT" sz="1100" b="0" u="none" strike="noStrike" dirty="0">
                          <a:solidFill>
                            <a:srgbClr val="008CBA"/>
                          </a:solidFill>
                          <a:effectLst/>
                        </a:rPr>
                        <a:t> </a:t>
                      </a:r>
                      <a:r>
                        <a:rPr lang="pt-PT" sz="1100" b="0" u="none" strike="noStrike" dirty="0" err="1" smtClean="0">
                          <a:solidFill>
                            <a:srgbClr val="008CBA"/>
                          </a:solidFill>
                          <a:effectLst/>
                        </a:rPr>
                        <a:t>Population</a:t>
                      </a:r>
                      <a:r>
                        <a:rPr lang="pt-PT" sz="1100" b="0" u="none" strike="noStrike" dirty="0" smtClean="0">
                          <a:solidFill>
                            <a:srgbClr val="008CBA"/>
                          </a:solidFill>
                          <a:effectLst/>
                        </a:rPr>
                        <a:t> </a:t>
                      </a:r>
                      <a:r>
                        <a:rPr lang="pt-PT" sz="1100" b="0" u="none" strike="noStrike" dirty="0" err="1" smtClean="0">
                          <a:solidFill>
                            <a:srgbClr val="008CBA"/>
                          </a:solidFill>
                          <a:effectLst/>
                        </a:rPr>
                        <a:t>rurale</a:t>
                      </a:r>
                      <a:endParaRPr lang="pt-PT" sz="1100" b="0" i="0" u="none" strike="noStrike" dirty="0" err="1" smtClean="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r>
              <a:tr h="205105">
                <a:tc vMerge="1">
                  <a:txBody>
                    <a:bodyPr/>
                    <a:lstStyle/>
                    <a:p>
                      <a:endParaRPr lang="pt-PT"/>
                    </a:p>
                  </a:txBody>
                  <a:tcPr/>
                </a:tc>
                <a:tc>
                  <a:txBody>
                    <a:bodyPr/>
                    <a:lstStyle/>
                    <a:p>
                      <a:pPr algn="ctr" rtl="0" fontAlgn="b"/>
                      <a:r>
                        <a:rPr lang="pt-PT" sz="1100" b="0" u="none" strike="noStrike" dirty="0">
                          <a:solidFill>
                            <a:srgbClr val="008CBA"/>
                          </a:solidFill>
                          <a:effectLst/>
                        </a:rPr>
                        <a:t>[ km2 ]</a:t>
                      </a:r>
                      <a:endParaRPr lang="pt-PT" sz="1100" b="0" i="0" u="none" strike="noStrike" dirty="0">
                        <a:solidFill>
                          <a:srgbClr val="008CBA"/>
                        </a:solidFill>
                        <a:effectLst/>
                        <a:latin typeface="Arial Narrow" panose="020B0606020202030204" pitchFamily="34" charset="0"/>
                      </a:endParaRPr>
                    </a:p>
                  </a:txBody>
                  <a:tcPr marL="6571" marR="6571" marT="6571" marB="0" anchor="b">
                    <a:solidFill>
                      <a:schemeClr val="bg2">
                        <a:lumMod val="20000"/>
                        <a:lumOff val="80000"/>
                      </a:schemeClr>
                    </a:solidFill>
                  </a:tcPr>
                </a:tc>
                <a:tc>
                  <a:txBody>
                    <a:bodyPr/>
                    <a:lstStyle/>
                    <a:p>
                      <a:pPr algn="ctr" fontAlgn="ctr"/>
                      <a:r>
                        <a:rPr lang="pt-PT" sz="1100" b="0" u="none" strike="noStrike">
                          <a:solidFill>
                            <a:srgbClr val="008CBA"/>
                          </a:solidFill>
                          <a:effectLst/>
                        </a:rPr>
                        <a:t> (%)</a:t>
                      </a:r>
                      <a:endParaRPr lang="pt-PT" sz="1100" b="0" i="0" u="none" strike="noStrike">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fontAlgn="ctr"/>
                      <a:r>
                        <a:rPr lang="pt-PT" sz="1100" b="0" u="none" strike="noStrike">
                          <a:solidFill>
                            <a:srgbClr val="008CBA"/>
                          </a:solidFill>
                          <a:effectLst/>
                        </a:rPr>
                        <a:t> </a:t>
                      </a:r>
                      <a:endParaRPr lang="pt-PT" sz="1100" b="0" i="0" u="none" strike="noStrike">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fontAlgn="ctr"/>
                      <a:r>
                        <a:rPr lang="pt-PT" sz="1100" b="0" u="none" strike="noStrike" dirty="0" smtClean="0">
                          <a:solidFill>
                            <a:srgbClr val="008CBA"/>
                          </a:solidFill>
                          <a:effectLst/>
                        </a:rPr>
                        <a:t>par </a:t>
                      </a:r>
                      <a:r>
                        <a:rPr lang="pt-PT" sz="1100" b="0" u="none" strike="noStrike" dirty="0" err="1" smtClean="0">
                          <a:solidFill>
                            <a:srgbClr val="008CBA"/>
                          </a:solidFill>
                          <a:effectLst/>
                        </a:rPr>
                        <a:t>ha</a:t>
                      </a:r>
                      <a:endParaRPr lang="pt-PT" sz="1100" b="0" i="0" u="none" strike="noStrike" dirty="0" err="1" smtClean="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fontAlgn="ctr"/>
                      <a:r>
                        <a:rPr lang="pt-PT" sz="1100" b="0" u="none" strike="noStrike">
                          <a:solidFill>
                            <a:srgbClr val="008CBA"/>
                          </a:solidFill>
                          <a:effectLst/>
                        </a:rPr>
                        <a:t> (%)</a:t>
                      </a:r>
                      <a:endParaRPr lang="pt-PT" sz="1100" b="0" i="0" u="none" strike="noStrike">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fontAlgn="ctr"/>
                      <a:r>
                        <a:rPr lang="pt-PT" sz="1100" b="0" u="none" strike="noStrike">
                          <a:solidFill>
                            <a:srgbClr val="008CBA"/>
                          </a:solidFill>
                          <a:effectLst/>
                        </a:rPr>
                        <a:t>Kg</a:t>
                      </a:r>
                      <a:endParaRPr lang="pt-PT" sz="1100" b="0" i="0" u="none" strike="noStrike">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c>
                  <a:txBody>
                    <a:bodyPr/>
                    <a:lstStyle/>
                    <a:p>
                      <a:pPr algn="ctr" rtl="0" fontAlgn="ctr"/>
                      <a:r>
                        <a:rPr lang="pt-PT" sz="1100" b="0" u="none" strike="noStrike" dirty="0">
                          <a:solidFill>
                            <a:srgbClr val="008CBA"/>
                          </a:solidFill>
                          <a:effectLst/>
                        </a:rPr>
                        <a:t>[%]</a:t>
                      </a:r>
                      <a:endParaRPr lang="pt-PT" sz="1100" b="0" i="0" u="none" strike="noStrike" dirty="0">
                        <a:solidFill>
                          <a:srgbClr val="008CBA"/>
                        </a:solidFill>
                        <a:effectLst/>
                        <a:latin typeface="Arial Narrow" panose="020B0606020202030204" pitchFamily="34" charset="0"/>
                      </a:endParaRPr>
                    </a:p>
                  </a:txBody>
                  <a:tcPr marL="6571" marR="6571" marT="6571" marB="0" anchor="ctr">
                    <a:solidFill>
                      <a:schemeClr val="bg2">
                        <a:lumMod val="20000"/>
                        <a:lumOff val="80000"/>
                      </a:schemeClr>
                    </a:solidFill>
                  </a:tcPr>
                </a:tc>
              </a:tr>
              <a:tr h="194945">
                <a:tc>
                  <a:txBody>
                    <a:bodyPr/>
                    <a:lstStyle/>
                    <a:p>
                      <a:pPr algn="l" rtl="0" fontAlgn="b"/>
                      <a:r>
                        <a:rPr lang="pt-PT" sz="1100" u="none" strike="noStrike" dirty="0" err="1" smtClean="0">
                          <a:solidFill>
                            <a:schemeClr val="tx1"/>
                          </a:solidFill>
                          <a:effectLst/>
                        </a:rPr>
                        <a:t>Benin</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114 763</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33,7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1157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4,3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25,1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148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59,9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5580">
                <a:tc>
                  <a:txBody>
                    <a:bodyPr/>
                    <a:lstStyle/>
                    <a:p>
                      <a:pPr algn="l" rtl="0" fontAlgn="b"/>
                      <a:r>
                        <a:rPr lang="pt-PT" sz="1100" u="none" strike="noStrike" dirty="0">
                          <a:solidFill>
                            <a:schemeClr val="tx1"/>
                          </a:solidFill>
                          <a:effectLst/>
                        </a:rPr>
                        <a:t>Burkina Faso</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dirty="0">
                          <a:solidFill>
                            <a:schemeClr val="tx1"/>
                          </a:solidFill>
                          <a:effectLst/>
                        </a:rPr>
                        <a:t>274 200</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33,8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1006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9,9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17,4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241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81,6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73990">
                <a:tc>
                  <a:txBody>
                    <a:bodyPr/>
                    <a:lstStyle/>
                    <a:p>
                      <a:pPr algn="l" rtl="0" fontAlgn="b"/>
                      <a:r>
                        <a:rPr lang="pt-PT" sz="1100" u="none" strike="noStrike" dirty="0" err="1" smtClean="0">
                          <a:solidFill>
                            <a:schemeClr val="tx1"/>
                          </a:solidFill>
                          <a:effectLst/>
                        </a:rPr>
                        <a:t>Cap-Vert</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dirty="0">
                          <a:solidFill>
                            <a:schemeClr val="tx1"/>
                          </a:solidFill>
                          <a:effectLst/>
                        </a:rPr>
                        <a:t>4 033</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dirty="0">
                          <a:solidFill>
                            <a:schemeClr val="tx1"/>
                          </a:solidFill>
                          <a:effectLst/>
                        </a:rPr>
                        <a:t>9,6</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329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fontAlgn="ctr"/>
                      <a:r>
                        <a:rPr lang="pt-PT" sz="1100" u="none" strike="noStrike">
                          <a:solidFill>
                            <a:schemeClr val="tx1"/>
                          </a:solidFill>
                          <a:effectLst/>
                        </a:rPr>
                        <a:t> </a:t>
                      </a:r>
                      <a:endParaRPr lang="pt-PT" sz="1100" b="0" i="0" u="none" strike="noStrike">
                        <a:solidFill>
                          <a:schemeClr val="tx1"/>
                        </a:solidFill>
                        <a:effectLst/>
                        <a:latin typeface="Arial" panose="020B060402020202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29,6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42,7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5580">
                <a:tc>
                  <a:txBody>
                    <a:bodyPr/>
                    <a:lstStyle/>
                    <a:p>
                      <a:pPr algn="l" rtl="0" fontAlgn="b"/>
                      <a:r>
                        <a:rPr lang="pt-PT" sz="1100" u="none" strike="noStrike" dirty="0" err="1" smtClean="0">
                          <a:solidFill>
                            <a:schemeClr val="tx1"/>
                          </a:solidFill>
                          <a:effectLst/>
                        </a:rPr>
                        <a:t>Côte</a:t>
                      </a:r>
                      <a:r>
                        <a:rPr lang="pt-PT" sz="1100" u="none" strike="noStrike" dirty="0" smtClean="0">
                          <a:solidFill>
                            <a:schemeClr val="tx1"/>
                          </a:solidFill>
                          <a:effectLst/>
                        </a:rPr>
                        <a:t> d’</a:t>
                      </a:r>
                      <a:r>
                        <a:rPr lang="pt-PT" sz="1100" u="none" strike="noStrike" dirty="0" err="1" smtClean="0">
                          <a:solidFill>
                            <a:schemeClr val="tx1"/>
                          </a:solidFill>
                          <a:effectLst/>
                        </a:rPr>
                        <a:t>Ivoire</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dirty="0">
                          <a:solidFill>
                            <a:schemeClr val="tx1"/>
                          </a:solidFill>
                          <a:effectLst/>
                        </a:rPr>
                        <a:t>322 463</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dirty="0">
                          <a:solidFill>
                            <a:schemeClr val="tx1"/>
                          </a:solidFill>
                          <a:effectLst/>
                        </a:rPr>
                        <a:t>24,1</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1757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23,6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19,3</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53,2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5580">
                <a:tc>
                  <a:txBody>
                    <a:bodyPr/>
                    <a:lstStyle/>
                    <a:p>
                      <a:pPr algn="l" rtl="0" fontAlgn="b"/>
                      <a:r>
                        <a:rPr lang="pt-PT" sz="1100" b="0" i="0" u="none" strike="noStrike" dirty="0" smtClean="0">
                          <a:solidFill>
                            <a:schemeClr val="tx1"/>
                          </a:solidFill>
                          <a:effectLst/>
                          <a:latin typeface="+mn-lt"/>
                        </a:rPr>
                        <a:t>Gambie</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10 689</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dirty="0">
                          <a:solidFill>
                            <a:schemeClr val="tx1"/>
                          </a:solidFill>
                          <a:effectLst/>
                        </a:rPr>
                        <a:t>25,7</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1434</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35,7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145</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46,3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5580">
                <a:tc>
                  <a:txBody>
                    <a:bodyPr/>
                    <a:lstStyle/>
                    <a:p>
                      <a:pPr algn="l" rtl="0" fontAlgn="b"/>
                      <a:r>
                        <a:rPr lang="pt-PT" sz="1100" u="none" strike="noStrike" dirty="0" err="1" smtClean="0">
                          <a:solidFill>
                            <a:schemeClr val="tx1"/>
                          </a:solidFill>
                          <a:effectLst/>
                        </a:rPr>
                        <a:t>Ghana</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238 535</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dirty="0">
                          <a:solidFill>
                            <a:schemeClr val="tx1"/>
                          </a:solidFill>
                          <a:effectLst/>
                        </a:rPr>
                        <a:t>35,0</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1489</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9,8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15,5</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95</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52,2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6215">
                <a:tc>
                  <a:txBody>
                    <a:bodyPr/>
                    <a:lstStyle/>
                    <a:p>
                      <a:pPr algn="l" rtl="0" fontAlgn="b"/>
                      <a:r>
                        <a:rPr lang="pt-PT" sz="1100" u="none" strike="noStrike" dirty="0" smtClean="0">
                          <a:solidFill>
                            <a:schemeClr val="tx1"/>
                          </a:solidFill>
                          <a:effectLst/>
                        </a:rPr>
                        <a:t>Guinée Conakry</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245 836</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21,8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1342</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20,2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254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66,9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4945">
                <a:tc>
                  <a:txBody>
                    <a:bodyPr/>
                    <a:lstStyle/>
                    <a:p>
                      <a:pPr algn="l" rtl="0" fontAlgn="b"/>
                      <a:r>
                        <a:rPr lang="pt-PT" sz="1100" u="none" strike="noStrike" dirty="0" smtClean="0">
                          <a:solidFill>
                            <a:schemeClr val="tx1"/>
                          </a:solidFill>
                          <a:effectLst/>
                        </a:rPr>
                        <a:t>Guinée </a:t>
                      </a:r>
                      <a:r>
                        <a:rPr lang="pt-PT" sz="1100" u="none" strike="noStrike" dirty="0">
                          <a:solidFill>
                            <a:schemeClr val="tx1"/>
                          </a:solidFill>
                          <a:effectLst/>
                        </a:rPr>
                        <a:t>Bissau</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36 125</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55,0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1180</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12,9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50,8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139</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70,3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73990">
                <a:tc>
                  <a:txBody>
                    <a:bodyPr/>
                    <a:lstStyle/>
                    <a:p>
                      <a:pPr algn="l" rtl="0" fontAlgn="b"/>
                      <a:r>
                        <a:rPr lang="pt-PT" sz="1100" u="none" strike="noStrike" dirty="0" err="1" smtClean="0">
                          <a:solidFill>
                            <a:schemeClr val="tx1"/>
                          </a:solidFill>
                          <a:effectLst/>
                        </a:rPr>
                        <a:t>Liberia</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111 369</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 </a:t>
                      </a:r>
                      <a:endParaRPr lang="pt-PT" sz="1100" b="0" i="0" u="none" strike="noStrike">
                        <a:solidFill>
                          <a:schemeClr val="tx1"/>
                        </a:solidFill>
                        <a:effectLst/>
                        <a:latin typeface="Arial" panose="020B060402020202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1140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0,4</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fontAlgn="ctr"/>
                      <a:r>
                        <a:rPr lang="pt-PT" sz="1100" u="none" strike="noStrike">
                          <a:solidFill>
                            <a:schemeClr val="tx1"/>
                          </a:solidFill>
                          <a:effectLst/>
                        </a:rPr>
                        <a:t> </a:t>
                      </a:r>
                      <a:endParaRPr lang="pt-PT" sz="1100" b="0" i="0" u="none" strike="noStrike">
                        <a:solidFill>
                          <a:schemeClr val="tx1"/>
                        </a:solidFill>
                        <a:effectLst/>
                        <a:latin typeface="Arial" panose="020B060402020202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42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4945">
                <a:tc>
                  <a:txBody>
                    <a:bodyPr/>
                    <a:lstStyle/>
                    <a:p>
                      <a:pPr algn="l" rtl="0" fontAlgn="b"/>
                      <a:r>
                        <a:rPr lang="pt-PT" sz="1100" u="none" strike="noStrike" dirty="0">
                          <a:solidFill>
                            <a:schemeClr val="tx1"/>
                          </a:solidFill>
                          <a:effectLst/>
                        </a:rPr>
                        <a:t>Mali</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dirty="0">
                          <a:solidFill>
                            <a:schemeClr val="tx1"/>
                          </a:solidFill>
                          <a:effectLst/>
                        </a:rPr>
                        <a:t>1 240 192</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37,4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415</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6</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15,1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283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69,4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5580">
                <a:tc>
                  <a:txBody>
                    <a:bodyPr/>
                    <a:lstStyle/>
                    <a:p>
                      <a:pPr algn="l" rtl="0" fontAlgn="b"/>
                      <a:r>
                        <a:rPr lang="pt-PT" sz="1100" u="none" strike="noStrike" dirty="0" err="1">
                          <a:solidFill>
                            <a:schemeClr val="tx1"/>
                          </a:solidFill>
                          <a:effectLst/>
                        </a:rPr>
                        <a:t>Niger</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1 267 000</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39,3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1383</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7</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29,8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275</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83,6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73990">
                <a:tc>
                  <a:txBody>
                    <a:bodyPr/>
                    <a:lstStyle/>
                    <a:p>
                      <a:pPr algn="l" rtl="0" fontAlgn="b"/>
                      <a:r>
                        <a:rPr lang="pt-PT" sz="1100" u="none" strike="noStrike" dirty="0" err="1">
                          <a:solidFill>
                            <a:schemeClr val="tx1"/>
                          </a:solidFill>
                          <a:effectLst/>
                        </a:rPr>
                        <a:t>Negeria</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923 768</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37,2</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981</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fontAlgn="ctr"/>
                      <a:r>
                        <a:rPr lang="pt-PT" sz="1100" u="none" strike="noStrike">
                          <a:solidFill>
                            <a:schemeClr val="tx1"/>
                          </a:solidFill>
                          <a:effectLst/>
                        </a:rPr>
                        <a:t> </a:t>
                      </a:r>
                      <a:endParaRPr lang="pt-PT" sz="1100" b="0" i="0" u="none" strike="noStrike">
                        <a:solidFill>
                          <a:schemeClr val="tx1"/>
                        </a:solidFill>
                        <a:effectLst/>
                        <a:latin typeface="Arial" panose="020B060402020202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16,3</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171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53,8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5580">
                <a:tc>
                  <a:txBody>
                    <a:bodyPr/>
                    <a:lstStyle/>
                    <a:p>
                      <a:pPr algn="l" rtl="0" fontAlgn="b"/>
                      <a:r>
                        <a:rPr lang="pt-PT" sz="1100" u="none" strike="noStrike" dirty="0">
                          <a:solidFill>
                            <a:schemeClr val="tx1"/>
                          </a:solidFill>
                          <a:effectLst/>
                        </a:rPr>
                        <a:t>Senegal</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196 712</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16,6</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1193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5,6</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25,7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115</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58,3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5580">
                <a:tc>
                  <a:txBody>
                    <a:bodyPr/>
                    <a:lstStyle/>
                    <a:p>
                      <a:pPr algn="l" rtl="0" fontAlgn="b"/>
                      <a:r>
                        <a:rPr lang="pt-PT" sz="1100" u="none" strike="noStrike" dirty="0" err="1" smtClean="0">
                          <a:solidFill>
                            <a:schemeClr val="tx1"/>
                          </a:solidFill>
                          <a:effectLst/>
                        </a:rPr>
                        <a:t>Sierra</a:t>
                      </a:r>
                      <a:r>
                        <a:rPr lang="pt-PT" sz="1100" u="none" strike="noStrike" dirty="0" smtClean="0">
                          <a:solidFill>
                            <a:schemeClr val="tx1"/>
                          </a:solidFill>
                          <a:effectLst/>
                        </a:rPr>
                        <a:t> Leone</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71 740</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49,4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1141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7,8</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27,6</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129</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63,1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r>
              <a:tr h="195580">
                <a:tc>
                  <a:txBody>
                    <a:bodyPr/>
                    <a:lstStyle/>
                    <a:p>
                      <a:pPr algn="l" rtl="0" fontAlgn="b"/>
                      <a:r>
                        <a:rPr lang="pt-PT" sz="1100" u="none" strike="noStrike" dirty="0">
                          <a:solidFill>
                            <a:schemeClr val="tx1"/>
                          </a:solidFill>
                          <a:effectLst/>
                        </a:rPr>
                        <a:t>Togo</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56 785</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dirty="0">
                          <a:solidFill>
                            <a:schemeClr val="tx1"/>
                          </a:solidFill>
                          <a:effectLst/>
                        </a:rPr>
                        <a:t>38,6</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1247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18</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161</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60,1</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r>
              <a:tr h="195580">
                <a:tc>
                  <a:txBody>
                    <a:bodyPr/>
                    <a:lstStyle/>
                    <a:p>
                      <a:pPr algn="l" rtl="0" fontAlgn="b"/>
                      <a:r>
                        <a:rPr lang="pt-PT" sz="1100" u="none" strike="noStrike" dirty="0">
                          <a:solidFill>
                            <a:schemeClr val="tx1"/>
                          </a:solidFill>
                          <a:effectLst/>
                        </a:rPr>
                        <a:t>CEDEAO</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ctr"/>
                      <a:r>
                        <a:rPr lang="pt-PT" sz="1100" u="none" strike="noStrike">
                          <a:solidFill>
                            <a:schemeClr val="tx1"/>
                          </a:solidFill>
                          <a:effectLst/>
                        </a:rPr>
                        <a:t>5 114 210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35,3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1 247,0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17,7</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169,0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58,4</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r>
              <a:tr h="195580">
                <a:tc>
                  <a:txBody>
                    <a:bodyPr/>
                    <a:lstStyle/>
                    <a:p>
                      <a:pPr algn="l" rtl="0" fontAlgn="b"/>
                      <a:r>
                        <a:rPr lang="pt-PT" sz="1100" u="none" strike="noStrike" dirty="0" smtClean="0">
                          <a:solidFill>
                            <a:schemeClr val="tx1"/>
                          </a:solidFill>
                          <a:effectLst/>
                        </a:rPr>
                        <a:t>Afrique </a:t>
                      </a:r>
                      <a:r>
                        <a:rPr lang="pt-PT" sz="1100" u="none" strike="noStrike" dirty="0" err="1" smtClean="0">
                          <a:solidFill>
                            <a:schemeClr val="tx1"/>
                          </a:solidFill>
                          <a:effectLst/>
                        </a:rPr>
                        <a:t>sub-saharienne</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ctr"/>
                      <a:r>
                        <a:rPr lang="pt-PT" sz="1100" u="none" strike="noStrike">
                          <a:solidFill>
                            <a:schemeClr val="tx1"/>
                          </a:solidFill>
                          <a:effectLst/>
                        </a:rPr>
                        <a:t> </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15,8</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1 203,0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11,4</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11,7</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138,0</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65,0</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r>
              <a:tr h="194945">
                <a:tc>
                  <a:txBody>
                    <a:bodyPr/>
                    <a:lstStyle/>
                    <a:p>
                      <a:pPr algn="l" rtl="0" fontAlgn="b"/>
                      <a:r>
                        <a:rPr lang="pt-PT" sz="1200" b="0" i="0" u="none" strike="noStrike" dirty="0" smtClean="0">
                          <a:solidFill>
                            <a:schemeClr val="tx1"/>
                          </a:solidFill>
                          <a:effectLst/>
                          <a:latin typeface="+mn-lt"/>
                        </a:rPr>
                        <a:t>Asie</a:t>
                      </a:r>
                      <a:r>
                        <a:rPr lang="pt-PT" sz="1200" b="0" i="0" u="none" strike="noStrike" baseline="0" dirty="0" smtClean="0">
                          <a:solidFill>
                            <a:schemeClr val="tx1"/>
                          </a:solidFill>
                          <a:effectLst/>
                          <a:latin typeface="+mn-lt"/>
                        </a:rPr>
                        <a:t> du Sud</a:t>
                      </a:r>
                      <a:endParaRPr lang="pt-PT" sz="12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r" rtl="0" fontAlgn="b"/>
                      <a:r>
                        <a:rPr lang="pt-PT" sz="1100" u="none" strike="noStrike">
                          <a:solidFill>
                            <a:schemeClr val="tx1"/>
                          </a:solidFill>
                          <a:effectLst/>
                        </a:rPr>
                        <a:t> </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b"/>
                      <a:r>
                        <a:rPr lang="pt-PT" sz="1100" u="none" strike="noStrike">
                          <a:solidFill>
                            <a:schemeClr val="tx1"/>
                          </a:solidFill>
                          <a:effectLst/>
                        </a:rPr>
                        <a:t>19,9</a:t>
                      </a:r>
                      <a:endParaRPr lang="pt-PT" sz="1100" b="0" i="0" u="none" strike="noStrike">
                        <a:solidFill>
                          <a:schemeClr val="tx1"/>
                        </a:solidFill>
                        <a:effectLst/>
                        <a:latin typeface="Arial Narrow" panose="020B0606020202030204" pitchFamily="34" charset="0"/>
                      </a:endParaRPr>
                    </a:p>
                  </a:txBody>
                  <a:tcPr marL="6571" marR="6571" marT="6571" marB="0" anchor="b">
                    <a:noFill/>
                  </a:tcPr>
                </a:tc>
                <a:tc>
                  <a:txBody>
                    <a:bodyPr/>
                    <a:lstStyle/>
                    <a:p>
                      <a:pPr algn="ctr" rtl="0" fontAlgn="ctr"/>
                      <a:r>
                        <a:rPr lang="pt-PT" sz="1100" u="none" strike="noStrike">
                          <a:solidFill>
                            <a:schemeClr val="tx1"/>
                          </a:solidFill>
                          <a:effectLst/>
                        </a:rPr>
                        <a:t>2 548,0</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133,3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a:solidFill>
                            <a:schemeClr val="tx1"/>
                          </a:solidFill>
                          <a:effectLst/>
                        </a:rPr>
                        <a:t>7,3</a:t>
                      </a:r>
                      <a:endParaRPr lang="pt-PT" sz="1100" b="0" i="0" u="none" strike="noStrike">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218,0</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71,3</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r>
              <a:tr h="186690">
                <a:tc>
                  <a:txBody>
                    <a:bodyPr/>
                    <a:lstStyle/>
                    <a:p>
                      <a:pPr algn="l" rtl="0" fontAlgn="b"/>
                      <a:r>
                        <a:rPr lang="pt-PT" sz="1100" u="none" strike="noStrike" dirty="0" smtClean="0">
                          <a:solidFill>
                            <a:schemeClr val="tx1"/>
                          </a:solidFill>
                          <a:effectLst/>
                        </a:rPr>
                        <a:t>Monde</a:t>
                      </a:r>
                      <a:endParaRPr lang="pt-PT" sz="1100" b="0" i="0" u="none" strike="noStrike" dirty="0">
                        <a:solidFill>
                          <a:schemeClr val="tx1"/>
                        </a:solidFill>
                        <a:effectLst/>
                        <a:latin typeface="Arial Narrow" panose="020B0606020202030204" pitchFamily="34" charset="0"/>
                      </a:endParaRPr>
                    </a:p>
                  </a:txBody>
                  <a:tcPr marL="6571" marR="6571" marT="6571" marB="0" anchor="b">
                    <a:noFill/>
                  </a:tcPr>
                </a:tc>
                <a:tc>
                  <a:txBody>
                    <a:bodyPr/>
                    <a:lstStyle/>
                    <a:p>
                      <a:pPr algn="l" fontAlgn="b"/>
                      <a:r>
                        <a:rPr lang="pt-PT" sz="1100" u="none" strike="noStrike" dirty="0">
                          <a:solidFill>
                            <a:schemeClr val="tx1"/>
                          </a:solidFill>
                          <a:effectLst/>
                        </a:rPr>
                        <a:t> </a:t>
                      </a:r>
                      <a:endParaRPr lang="pt-PT" sz="1100" b="0" i="0" u="none" strike="noStrike" dirty="0">
                        <a:solidFill>
                          <a:schemeClr val="tx1"/>
                        </a:solidFill>
                        <a:effectLst/>
                        <a:latin typeface="Calibri" panose="020F0502020204030204" charset="0"/>
                      </a:endParaRPr>
                    </a:p>
                  </a:txBody>
                  <a:tcPr marL="6571" marR="6571" marT="6571" marB="0" anchor="b">
                    <a:noFill/>
                  </a:tcPr>
                </a:tc>
                <a:tc>
                  <a:txBody>
                    <a:bodyPr/>
                    <a:lstStyle/>
                    <a:p>
                      <a:pPr algn="ctr" fontAlgn="b"/>
                      <a:r>
                        <a:rPr lang="pt-PT" sz="1100" u="none" strike="noStrike" dirty="0">
                          <a:solidFill>
                            <a:schemeClr val="tx1"/>
                          </a:solidFill>
                          <a:effectLst/>
                        </a:rPr>
                        <a:t>3,1</a:t>
                      </a:r>
                      <a:endParaRPr lang="pt-PT" sz="1100" b="0" i="0" u="none" strike="noStrike" dirty="0">
                        <a:solidFill>
                          <a:schemeClr val="tx1"/>
                        </a:solidFill>
                        <a:effectLst/>
                        <a:latin typeface="Calibri" panose="020F0502020204030204" charset="0"/>
                      </a:endParaRPr>
                    </a:p>
                  </a:txBody>
                  <a:tcPr marL="6571" marR="6571" marT="6571" marB="0" anchor="b">
                    <a:noFill/>
                  </a:tcPr>
                </a:tc>
                <a:tc>
                  <a:txBody>
                    <a:bodyPr/>
                    <a:lstStyle/>
                    <a:p>
                      <a:pPr algn="ctr" rtl="0" fontAlgn="ctr"/>
                      <a:r>
                        <a:rPr lang="pt-PT" sz="1100" u="none" strike="noStrike" dirty="0">
                          <a:solidFill>
                            <a:schemeClr val="tx1"/>
                          </a:solidFill>
                          <a:effectLst/>
                        </a:rPr>
                        <a:t>3 307,0</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fontAlgn="b"/>
                      <a:r>
                        <a:rPr lang="pt-PT" sz="1100" u="none" strike="noStrike" dirty="0">
                          <a:solidFill>
                            <a:schemeClr val="tx1"/>
                          </a:solidFill>
                          <a:effectLst/>
                        </a:rPr>
                        <a:t>117</a:t>
                      </a:r>
                      <a:endParaRPr lang="pt-PT" sz="1100" b="0" i="0" u="none" strike="noStrike" dirty="0">
                        <a:solidFill>
                          <a:schemeClr val="tx1"/>
                        </a:solidFill>
                        <a:effectLst/>
                        <a:latin typeface="Calibri" panose="020F0502020204030204" charset="0"/>
                      </a:endParaRPr>
                    </a:p>
                  </a:txBody>
                  <a:tcPr marL="6571" marR="6571" marT="6571" marB="0" anchor="b">
                    <a:noFill/>
                  </a:tcPr>
                </a:tc>
                <a:tc>
                  <a:txBody>
                    <a:bodyPr/>
                    <a:lstStyle/>
                    <a:p>
                      <a:pPr algn="ctr" rtl="0" fontAlgn="ctr"/>
                      <a:r>
                        <a:rPr lang="pt-PT" sz="1100" u="none" strike="noStrike" dirty="0">
                          <a:solidFill>
                            <a:schemeClr val="tx1"/>
                          </a:solidFill>
                          <a:effectLst/>
                        </a:rPr>
                        <a:t>7,1</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347,0</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c>
                  <a:txBody>
                    <a:bodyPr/>
                    <a:lstStyle/>
                    <a:p>
                      <a:pPr algn="ctr" rtl="0" fontAlgn="ctr"/>
                      <a:r>
                        <a:rPr lang="pt-PT" sz="1100" u="none" strike="noStrike" dirty="0">
                          <a:solidFill>
                            <a:schemeClr val="tx1"/>
                          </a:solidFill>
                          <a:effectLst/>
                        </a:rPr>
                        <a:t>51,4</a:t>
                      </a:r>
                      <a:endParaRPr lang="pt-PT" sz="1100" b="0" i="0" u="none" strike="noStrike" dirty="0">
                        <a:solidFill>
                          <a:schemeClr val="tx1"/>
                        </a:solidFill>
                        <a:effectLst/>
                        <a:latin typeface="Arial Narrow" panose="020B0606020202030204" pitchFamily="34" charset="0"/>
                      </a:endParaRPr>
                    </a:p>
                  </a:txBody>
                  <a:tcPr marL="6571" marR="6571" marT="6571" marB="0" anchor="c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3" name="Imagem 12" descr="LOGO-Paises ecowas"/>
          <p:cNvPicPr>
            <a:picLocks noChangeAspect="1"/>
          </p:cNvPicPr>
          <p:nvPr/>
        </p:nvPicPr>
        <p:blipFill>
          <a:blip r:embed="rId2"/>
          <a:stretch>
            <a:fillRect/>
          </a:stretch>
        </p:blipFill>
        <p:spPr>
          <a:xfrm>
            <a:off x="1054735" y="766445"/>
            <a:ext cx="3897630" cy="3858260"/>
          </a:xfrm>
          <a:prstGeom prst="rect">
            <a:avLst/>
          </a:prstGeom>
        </p:spPr>
      </p:pic>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35" y="71120"/>
            <a:ext cx="5207000" cy="1143000"/>
          </a:xfrm>
          <a:prstGeom prst="rect">
            <a:avLst/>
          </a:prstGeom>
        </p:spPr>
      </p:pic>
      <p:sp>
        <p:nvSpPr>
          <p:cNvPr id="14"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18</a:t>
            </a:fld>
            <a:endParaRPr lang="fr-FR" altLang="pt-PT" sz="1200" b="1" i="1" u="sng" dirty="0" smtClean="0">
              <a:solidFill>
                <a:schemeClr val="tx1"/>
              </a:solidFill>
            </a:endParaRPr>
          </a:p>
        </p:txBody>
      </p:sp>
      <p:graphicFrame>
        <p:nvGraphicFramePr>
          <p:cNvPr id="15" name="Tabela 14"/>
          <p:cNvGraphicFramePr>
            <a:graphicFrameLocks noGrp="1"/>
          </p:cNvGraphicFramePr>
          <p:nvPr/>
        </p:nvGraphicFramePr>
        <p:xfrm>
          <a:off x="4410710" y="1151890"/>
          <a:ext cx="7689850" cy="5132445"/>
        </p:xfrm>
        <a:graphic>
          <a:graphicData uri="http://schemas.openxmlformats.org/drawingml/2006/table">
            <a:tbl>
              <a:tblPr>
                <a:tableStyleId>{5C22544A-7EE6-4342-B048-85BDC9FD1C3A}</a:tableStyleId>
              </a:tblPr>
              <a:tblGrid>
                <a:gridCol w="1346835"/>
                <a:gridCol w="843915"/>
                <a:gridCol w="937895"/>
                <a:gridCol w="715645"/>
                <a:gridCol w="852170"/>
                <a:gridCol w="1043940"/>
                <a:gridCol w="887095"/>
                <a:gridCol w="1062355"/>
              </a:tblGrid>
              <a:tr h="383540">
                <a:tc gridSpan="8">
                  <a:txBody>
                    <a:bodyPr/>
                    <a:lstStyle/>
                    <a:p>
                      <a:pPr algn="ctr" fontAlgn="ctr"/>
                      <a:r>
                        <a:rPr lang="fr-FR" sz="1200" b="1" i="1" u="none" strike="noStrike" dirty="0" smtClean="0">
                          <a:solidFill>
                            <a:srgbClr val="008CBA"/>
                          </a:solidFill>
                          <a:effectLst/>
                          <a:latin typeface="Arial Narrow" panose="020B0606020202030204" pitchFamily="34" charset="0"/>
                        </a:rPr>
                        <a:t>EVOLUTION DE LA POPULATION ET LES UTILISATEURS DE L'INTERNET DANS LA CEDEAO</a:t>
                      </a:r>
                    </a:p>
                  </a:txBody>
                  <a:tcPr marL="6475" marR="6475" marT="6475" marB="0" anchor="c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237490">
                <a:tc rowSpan="3">
                  <a:txBody>
                    <a:bodyPr/>
                    <a:lstStyle/>
                    <a:p>
                      <a:pPr algn="ctr" fontAlgn="ctr"/>
                      <a:r>
                        <a:rPr lang="pt-PT" sz="1100" u="none" strike="noStrike" dirty="0" smtClean="0">
                          <a:solidFill>
                            <a:srgbClr val="008CBA"/>
                          </a:solidFill>
                          <a:effectLst/>
                          <a:latin typeface="Arial Narrow" panose="020B0606020202030204" pitchFamily="34" charset="0"/>
                          <a:cs typeface="Arial Narrow" panose="020B0606020202030204" pitchFamily="34" charset="0"/>
                        </a:rPr>
                        <a:t>PAYS</a:t>
                      </a:r>
                      <a:endParaRPr lang="pt-PT" sz="1100" b="0" i="0" u="none" strike="noStrike" dirty="0" smtClean="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rowSpan="2">
                  <a:txBody>
                    <a:bodyPr/>
                    <a:lstStyle/>
                    <a:p>
                      <a:pPr algn="ctr" rtl="0" fontAlgn="ctr"/>
                      <a:r>
                        <a:rPr lang="pt-PT" sz="1100" b="0" u="none" strike="noStrike" dirty="0" err="1" smtClean="0">
                          <a:solidFill>
                            <a:srgbClr val="008CBA"/>
                          </a:solidFill>
                          <a:effectLst/>
                          <a:latin typeface="Arial Narrow" panose="020B0606020202030204" pitchFamily="34" charset="0"/>
                          <a:cs typeface="Arial Narrow" panose="020B0606020202030204" pitchFamily="34" charset="0"/>
                        </a:rPr>
                        <a:t>Superfice</a:t>
                      </a:r>
                      <a:endParaRPr lang="pt-PT" sz="1100" b="0" i="0" u="none" strike="noStrike" dirty="0" err="1" smtClean="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rowSpan="2">
                  <a:txBody>
                    <a:bodyPr/>
                    <a:lstStyle/>
                    <a:p>
                      <a:pPr algn="ctr" fontAlgn="ctr"/>
                      <a:r>
                        <a:rPr lang="pt-PT" sz="1100" b="0" u="none" strike="noStrike" dirty="0" err="1" smtClean="0">
                          <a:solidFill>
                            <a:srgbClr val="008CBA"/>
                          </a:solidFill>
                          <a:effectLst/>
                          <a:latin typeface="Arial Narrow" panose="020B0606020202030204" pitchFamily="34" charset="0"/>
                          <a:cs typeface="Arial Narrow" panose="020B0606020202030204" pitchFamily="34" charset="0"/>
                        </a:rPr>
                        <a:t>Population</a:t>
                      </a:r>
                      <a:endParaRPr lang="pt-PT" sz="1100" b="0" i="0" u="none" strike="noStrike" dirty="0" err="1" smtClean="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rowSpan="2" gridSpan="2">
                  <a:txBody>
                    <a:bodyPr/>
                    <a:lstStyle/>
                    <a:p>
                      <a:pPr algn="ctr" fontAlgn="ctr"/>
                      <a:r>
                        <a:rPr lang="fr-FR" sz="1100" dirty="0" smtClean="0">
                          <a:solidFill>
                            <a:srgbClr val="008CBA"/>
                          </a:solidFill>
                          <a:latin typeface="Arial Narrow" panose="020B0606020202030204" pitchFamily="34" charset="0"/>
                          <a:cs typeface="Arial Narrow" panose="020B0606020202030204" pitchFamily="34" charset="0"/>
                        </a:rPr>
                        <a:t>Utilisateurs d’Internet</a:t>
                      </a:r>
                      <a:endParaRPr lang="fr-FR" sz="1100" b="0" i="0" u="none" strike="noStrike" dirty="0" smtClean="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rowSpan="2" hMerge="1">
                  <a:txBody>
                    <a:bodyPr/>
                    <a:lstStyle/>
                    <a:p>
                      <a:endParaRPr lang="pt-PT"/>
                    </a:p>
                  </a:txBody>
                  <a:tcPr/>
                </a:tc>
                <a:tc rowSpan="2">
                  <a:txBody>
                    <a:bodyPr/>
                    <a:lstStyle/>
                    <a:p>
                      <a:pPr algn="ctr" fontAlgn="ctr"/>
                      <a:r>
                        <a:rPr lang="pt-PT" sz="1100" b="0" u="none" strike="noStrike" dirty="0" err="1" smtClean="0">
                          <a:solidFill>
                            <a:srgbClr val="008CBA"/>
                          </a:solidFill>
                          <a:effectLst/>
                          <a:latin typeface="Arial Narrow" panose="020B0606020202030204" pitchFamily="34" charset="0"/>
                          <a:cs typeface="Arial Narrow" panose="020B0606020202030204" pitchFamily="34" charset="0"/>
                        </a:rPr>
                        <a:t>Penetration</a:t>
                      </a:r>
                      <a:r>
                        <a:rPr lang="pt-PT" sz="1100" b="0" u="none" strike="noStrike" dirty="0" smtClean="0">
                          <a:solidFill>
                            <a:srgbClr val="008CBA"/>
                          </a:solidFill>
                          <a:effectLst/>
                          <a:latin typeface="Arial Narrow" panose="020B0606020202030204" pitchFamily="34" charset="0"/>
                          <a:cs typeface="Arial Narrow" panose="020B0606020202030204" pitchFamily="34" charset="0"/>
                        </a:rPr>
                        <a:t> d’Internet</a:t>
                      </a:r>
                      <a:endParaRPr lang="pt-PT" sz="1100" b="0" i="0" u="none" strike="noStrike" dirty="0" smtClean="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100" b="0" u="none" strike="noStrike">
                          <a:solidFill>
                            <a:srgbClr val="008CBA"/>
                          </a:solidFill>
                          <a:effectLst/>
                          <a:latin typeface="Arial Narrow" panose="020B0606020202030204" pitchFamily="34" charset="0"/>
                          <a:cs typeface="Arial Narrow" panose="020B0606020202030204" pitchFamily="34" charset="0"/>
                        </a:rPr>
                        <a:t>Internet</a:t>
                      </a:r>
                      <a:endParaRPr lang="pt-PT" sz="1100" b="0" i="0" u="none" strike="noStrike">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100" b="0" i="0" u="none" strike="noStrike" dirty="0" smtClean="0">
                          <a:solidFill>
                            <a:srgbClr val="008CBA"/>
                          </a:solidFill>
                          <a:effectLst/>
                          <a:latin typeface="Arial Narrow" panose="020B0606020202030204" pitchFamily="34" charset="0"/>
                          <a:cs typeface="Arial Narrow" panose="020B0606020202030204" pitchFamily="34" charset="0"/>
                        </a:rPr>
                        <a:t>PNB</a:t>
                      </a:r>
                    </a:p>
                  </a:txBody>
                  <a:tcPr marL="6475" marR="6475" marT="6475" marB="0" anchor="ctr">
                    <a:solidFill>
                      <a:schemeClr val="accent5">
                        <a:lumMod val="20000"/>
                        <a:lumOff val="80000"/>
                      </a:schemeClr>
                    </a:solidFill>
                  </a:tcPr>
                </a:tc>
              </a:tr>
              <a:tr h="341630">
                <a:tc vMerge="1">
                  <a:txBody>
                    <a:bodyPr/>
                    <a:lstStyle/>
                    <a:p>
                      <a:endParaRPr lang="pt-PT"/>
                    </a:p>
                  </a:txBody>
                  <a:tcPr/>
                </a:tc>
                <a:tc vMerge="1">
                  <a:txBody>
                    <a:bodyPr/>
                    <a:lstStyle/>
                    <a:p>
                      <a:endParaRPr lang="pt-PT"/>
                    </a:p>
                  </a:txBody>
                  <a:tcPr/>
                </a:tc>
                <a:tc vMerge="1">
                  <a:txBody>
                    <a:bodyPr/>
                    <a:lstStyle/>
                    <a:p>
                      <a:endParaRPr lang="pt-PT"/>
                    </a:p>
                  </a:txBody>
                  <a:tcPr/>
                </a:tc>
                <a:tc gridSpan="2" vMerge="1">
                  <a:txBody>
                    <a:bodyPr/>
                    <a:lstStyle/>
                    <a:p>
                      <a:endParaRPr lang="pt-PT"/>
                    </a:p>
                  </a:txBody>
                  <a:tcPr/>
                </a:tc>
                <a:tc hMerge="1" vMerge="1">
                  <a:txBody>
                    <a:bodyPr/>
                    <a:lstStyle/>
                    <a:p>
                      <a:endParaRPr lang="pt-PT"/>
                    </a:p>
                  </a:txBody>
                  <a:tcPr/>
                </a:tc>
                <a:tc vMerge="1">
                  <a:txBody>
                    <a:bodyPr/>
                    <a:lstStyle/>
                    <a:p>
                      <a:endParaRPr lang="pt-PT"/>
                    </a:p>
                  </a:txBody>
                  <a:tcPr/>
                </a:tc>
                <a:tc>
                  <a:txBody>
                    <a:bodyPr/>
                    <a:lstStyle/>
                    <a:p>
                      <a:pPr algn="ctr" fontAlgn="ctr"/>
                      <a:r>
                        <a:rPr lang="pt-PT" sz="1100" b="0" u="none" strike="noStrike" dirty="0" err="1" smtClean="0">
                          <a:solidFill>
                            <a:srgbClr val="008CBA"/>
                          </a:solidFill>
                          <a:effectLst/>
                          <a:latin typeface="Arial Narrow" panose="020B0606020202030204" pitchFamily="34" charset="0"/>
                          <a:cs typeface="Arial Narrow" panose="020B0606020202030204" pitchFamily="34" charset="0"/>
                        </a:rPr>
                        <a:t>Taux</a:t>
                      </a:r>
                      <a:r>
                        <a:rPr lang="pt-PT" sz="1100" b="0" u="none" strike="noStrike" dirty="0" smtClean="0">
                          <a:solidFill>
                            <a:srgbClr val="008CBA"/>
                          </a:solidFill>
                          <a:effectLst/>
                          <a:latin typeface="Arial Narrow" panose="020B0606020202030204" pitchFamily="34" charset="0"/>
                          <a:cs typeface="Arial Narrow" panose="020B0606020202030204" pitchFamily="34" charset="0"/>
                        </a:rPr>
                        <a:t> de </a:t>
                      </a:r>
                      <a:r>
                        <a:rPr lang="pt-PT" sz="1100" b="0" u="none" strike="noStrike" dirty="0" err="1" smtClean="0">
                          <a:solidFill>
                            <a:srgbClr val="008CBA"/>
                          </a:solidFill>
                          <a:effectLst/>
                          <a:latin typeface="Arial Narrow" panose="020B0606020202030204" pitchFamily="34" charset="0"/>
                          <a:cs typeface="Arial Narrow" panose="020B0606020202030204" pitchFamily="34" charset="0"/>
                        </a:rPr>
                        <a:t>croissance</a:t>
                      </a:r>
                      <a:r>
                        <a:rPr lang="pt-PT" sz="1100" b="0" u="none" strike="noStrike" dirty="0" smtClean="0">
                          <a:solidFill>
                            <a:srgbClr val="008CBA"/>
                          </a:solidFill>
                          <a:effectLst/>
                          <a:latin typeface="Arial Narrow" panose="020B0606020202030204" pitchFamily="34" charset="0"/>
                          <a:cs typeface="Arial Narrow" panose="020B0606020202030204" pitchFamily="34" charset="0"/>
                        </a:rPr>
                        <a:t>%</a:t>
                      </a:r>
                      <a:endParaRPr lang="pt-PT" sz="1100" b="0" i="0" u="none" strike="noStrike" dirty="0" smtClean="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100" b="0" u="none" strike="noStrike" dirty="0">
                          <a:solidFill>
                            <a:srgbClr val="008CBA"/>
                          </a:solidFill>
                          <a:effectLst/>
                          <a:latin typeface="Arial Narrow" panose="020B0606020202030204" pitchFamily="34" charset="0"/>
                          <a:cs typeface="Arial Narrow" panose="020B0606020202030204" pitchFamily="34" charset="0"/>
                        </a:rPr>
                        <a:t>[ per capita ]</a:t>
                      </a:r>
                      <a:endParaRPr lang="pt-PT" sz="1100" b="0" i="0" u="none" strike="noStrike" dirty="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r>
              <a:tr h="195580">
                <a:tc vMerge="1">
                  <a:txBody>
                    <a:bodyPr/>
                    <a:lstStyle/>
                    <a:p>
                      <a:endParaRPr lang="pt-PT"/>
                    </a:p>
                  </a:txBody>
                  <a:tcPr/>
                </a:tc>
                <a:tc>
                  <a:txBody>
                    <a:bodyPr/>
                    <a:lstStyle/>
                    <a:p>
                      <a:pPr algn="ctr" rtl="0" fontAlgn="b"/>
                      <a:r>
                        <a:rPr lang="pt-PT" sz="1100" b="0" u="none" strike="noStrike" dirty="0">
                          <a:solidFill>
                            <a:srgbClr val="008CBA"/>
                          </a:solidFill>
                          <a:effectLst/>
                          <a:latin typeface="Arial Narrow" panose="020B0606020202030204" pitchFamily="34" charset="0"/>
                          <a:cs typeface="Arial Narrow" panose="020B0606020202030204" pitchFamily="34" charset="0"/>
                        </a:rPr>
                        <a:t>[ km2 ]</a:t>
                      </a:r>
                      <a:endParaRPr lang="pt-PT" sz="1100" b="0" i="0" u="none" strike="noStrike" dirty="0">
                        <a:solidFill>
                          <a:srgbClr val="008CBA"/>
                        </a:solidFill>
                        <a:effectLst/>
                        <a:latin typeface="Arial Narrow" panose="020B0606020202030204" pitchFamily="34" charset="0"/>
                        <a:cs typeface="Arial Narrow" panose="020B0606020202030204" pitchFamily="34" charset="0"/>
                      </a:endParaRPr>
                    </a:p>
                  </a:txBody>
                  <a:tcPr marL="6475" marR="6475" marT="6475" marB="0" anchor="b">
                    <a:solidFill>
                      <a:schemeClr val="accent5">
                        <a:lumMod val="20000"/>
                        <a:lumOff val="80000"/>
                      </a:schemeClr>
                    </a:solidFill>
                  </a:tcPr>
                </a:tc>
                <a:tc>
                  <a:txBody>
                    <a:bodyPr/>
                    <a:lstStyle/>
                    <a:p>
                      <a:pPr algn="ctr" fontAlgn="ctr"/>
                      <a:r>
                        <a:rPr lang="pt-PT" sz="1100" b="0" u="none" strike="noStrike" dirty="0">
                          <a:solidFill>
                            <a:srgbClr val="008CBA"/>
                          </a:solidFill>
                          <a:effectLst/>
                          <a:latin typeface="Arial Narrow" panose="020B0606020202030204" pitchFamily="34" charset="0"/>
                          <a:cs typeface="Arial Narrow" panose="020B0606020202030204" pitchFamily="34" charset="0"/>
                        </a:rPr>
                        <a:t>[2019]</a:t>
                      </a:r>
                      <a:endParaRPr lang="pt-PT" sz="1100" b="0" i="0" u="none" strike="noStrike" dirty="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100" b="0" u="none" strike="noStrike" dirty="0">
                          <a:solidFill>
                            <a:srgbClr val="008CBA"/>
                          </a:solidFill>
                          <a:effectLst/>
                          <a:latin typeface="Arial Narrow" panose="020B0606020202030204" pitchFamily="34" charset="0"/>
                          <a:cs typeface="Arial Narrow" panose="020B0606020202030204" pitchFamily="34" charset="0"/>
                        </a:rPr>
                        <a:t>31/Dez/00</a:t>
                      </a:r>
                      <a:endParaRPr lang="pt-PT" sz="1100" b="0" i="0" u="none" strike="noStrike" dirty="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100" b="0" u="none" strike="noStrike" dirty="0">
                          <a:solidFill>
                            <a:srgbClr val="008CBA"/>
                          </a:solidFill>
                          <a:effectLst/>
                          <a:latin typeface="Arial Narrow" panose="020B0606020202030204" pitchFamily="34" charset="0"/>
                          <a:cs typeface="Arial Narrow" panose="020B0606020202030204" pitchFamily="34" charset="0"/>
                        </a:rPr>
                        <a:t>30/Jun/19</a:t>
                      </a:r>
                      <a:endParaRPr lang="pt-PT" sz="1100" b="0" i="0" u="none" strike="noStrike" dirty="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100" b="0" u="none" strike="noStrike" dirty="0">
                          <a:solidFill>
                            <a:srgbClr val="008CBA"/>
                          </a:solidFill>
                          <a:effectLst/>
                          <a:latin typeface="Arial Narrow" panose="020B0606020202030204" pitchFamily="34" charset="0"/>
                          <a:cs typeface="Arial Narrow" panose="020B0606020202030204" pitchFamily="34" charset="0"/>
                        </a:rPr>
                        <a:t>[ % da População ]</a:t>
                      </a:r>
                      <a:endParaRPr lang="pt-PT" sz="1100" b="0" i="0" u="none" strike="noStrike" dirty="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100" b="0" u="none" strike="noStrike" dirty="0">
                          <a:solidFill>
                            <a:srgbClr val="008CBA"/>
                          </a:solidFill>
                          <a:effectLst/>
                          <a:latin typeface="Arial Narrow" panose="020B0606020202030204" pitchFamily="34" charset="0"/>
                          <a:cs typeface="Arial Narrow" panose="020B0606020202030204" pitchFamily="34" charset="0"/>
                        </a:rPr>
                        <a:t>2000 - 2019</a:t>
                      </a:r>
                      <a:endParaRPr lang="pt-PT" sz="1100" b="0" i="0" u="none" strike="noStrike" dirty="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c>
                  <a:txBody>
                    <a:bodyPr/>
                    <a:lstStyle/>
                    <a:p>
                      <a:pPr algn="ctr" fontAlgn="ctr"/>
                      <a:r>
                        <a:rPr lang="pt-PT" sz="1100" b="0" u="none" strike="noStrike" dirty="0">
                          <a:solidFill>
                            <a:srgbClr val="008CBA"/>
                          </a:solidFill>
                          <a:effectLst/>
                          <a:latin typeface="Arial Narrow" panose="020B0606020202030204" pitchFamily="34" charset="0"/>
                          <a:cs typeface="Arial Narrow" panose="020B0606020202030204" pitchFamily="34" charset="0"/>
                        </a:rPr>
                        <a:t>30/Jun/17</a:t>
                      </a:r>
                      <a:endParaRPr lang="pt-PT" sz="1100" b="0" i="0" u="none" strike="noStrike" dirty="0">
                        <a:solidFill>
                          <a:srgbClr val="008CBA"/>
                        </a:solidFill>
                        <a:effectLst/>
                        <a:latin typeface="Arial Narrow" panose="020B0606020202030204" pitchFamily="34" charset="0"/>
                        <a:cs typeface="Arial Narrow" panose="020B0606020202030204" pitchFamily="34" charset="0"/>
                      </a:endParaRPr>
                    </a:p>
                  </a:txBody>
                  <a:tcPr marL="6475" marR="6475" marT="6475" marB="0" anchor="ctr">
                    <a:solidFill>
                      <a:schemeClr val="accent5">
                        <a:lumMod val="20000"/>
                        <a:lumOff val="80000"/>
                      </a:schemeClr>
                    </a:solidFill>
                  </a:tcPr>
                </a:tc>
              </a:tr>
              <a:tr h="220345">
                <a:tc>
                  <a:txBody>
                    <a:bodyPr/>
                    <a:lstStyle/>
                    <a:p>
                      <a:pPr algn="l" rtl="0" fontAlgn="b"/>
                      <a:r>
                        <a:rPr lang="pt-PT" sz="1200" u="none" strike="noStrike" dirty="0" err="1" smtClean="0">
                          <a:solidFill>
                            <a:schemeClr val="tx1"/>
                          </a:solidFill>
                          <a:effectLst/>
                          <a:latin typeface="Arial Narrow" panose="020B0606020202030204" pitchFamily="34" charset="0"/>
                        </a:rPr>
                        <a:t>Benin</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dirty="0">
                          <a:solidFill>
                            <a:schemeClr val="tx1"/>
                          </a:solidFill>
                          <a:effectLst/>
                          <a:latin typeface="Arial Narrow" panose="020B0606020202030204" pitchFamily="34" charset="0"/>
                        </a:rPr>
                        <a:t>114 763</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        11 801 595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              15 000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3 801 758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32,2%</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25245%</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$2 260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8600">
                <a:tc>
                  <a:txBody>
                    <a:bodyPr/>
                    <a:lstStyle/>
                    <a:p>
                      <a:pPr algn="l" rtl="0" fontAlgn="b"/>
                      <a:r>
                        <a:rPr lang="pt-PT" sz="1200" u="none" strike="noStrike" dirty="0">
                          <a:solidFill>
                            <a:schemeClr val="tx1"/>
                          </a:solidFill>
                          <a:effectLst/>
                          <a:latin typeface="Arial Narrow" panose="020B0606020202030204" pitchFamily="34" charset="0"/>
                        </a:rPr>
                        <a:t>Burkina Faso</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dirty="0">
                          <a:solidFill>
                            <a:schemeClr val="tx1"/>
                          </a:solidFill>
                          <a:effectLst/>
                          <a:latin typeface="Arial Narrow" panose="020B0606020202030204" pitchFamily="34" charset="0"/>
                        </a:rPr>
                        <a:t>274 200</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20 321 560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10 000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3 704 265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18,2%</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36943%</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$1 810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8600">
                <a:tc>
                  <a:txBody>
                    <a:bodyPr/>
                    <a:lstStyle/>
                    <a:p>
                      <a:pPr algn="l" rtl="0" fontAlgn="b"/>
                      <a:r>
                        <a:rPr lang="pt-PT" sz="1200" u="none" strike="noStrike">
                          <a:solidFill>
                            <a:schemeClr val="tx1"/>
                          </a:solidFill>
                          <a:effectLst/>
                          <a:latin typeface="Arial Narrow" panose="020B0606020202030204" pitchFamily="34" charset="0"/>
                        </a:rPr>
                        <a:t>Cabo Verde</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dirty="0">
                          <a:solidFill>
                            <a:schemeClr val="tx1"/>
                          </a:solidFill>
                          <a:effectLst/>
                          <a:latin typeface="Arial Narrow" panose="020B0606020202030204" pitchFamily="34" charset="0"/>
                        </a:rPr>
                        <a:t>4 033</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560 349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8 000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352 120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62,8%</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4302%</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$6 570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7965">
                <a:tc>
                  <a:txBody>
                    <a:bodyPr/>
                    <a:lstStyle/>
                    <a:p>
                      <a:pPr algn="l" rtl="0" fontAlgn="b"/>
                      <a:r>
                        <a:rPr lang="pt-PT" sz="1200" u="none" strike="noStrike" dirty="0" err="1" smtClean="0">
                          <a:solidFill>
                            <a:schemeClr val="tx1"/>
                          </a:solidFill>
                          <a:effectLst/>
                          <a:latin typeface="Arial Narrow" panose="020B0606020202030204" pitchFamily="34" charset="0"/>
                        </a:rPr>
                        <a:t>Côte</a:t>
                      </a:r>
                      <a:r>
                        <a:rPr lang="pt-PT" sz="1200" u="none" strike="noStrike" baseline="0" dirty="0" smtClean="0">
                          <a:solidFill>
                            <a:schemeClr val="tx1"/>
                          </a:solidFill>
                          <a:effectLst/>
                          <a:latin typeface="Arial Narrow" panose="020B0606020202030204" pitchFamily="34" charset="0"/>
                        </a:rPr>
                        <a:t> d’</a:t>
                      </a:r>
                      <a:r>
                        <a:rPr lang="pt-PT" sz="1200" u="none" strike="noStrike" baseline="0" dirty="0" err="1" smtClean="0">
                          <a:solidFill>
                            <a:schemeClr val="tx1"/>
                          </a:solidFill>
                          <a:effectLst/>
                          <a:latin typeface="Arial Narrow" panose="020B0606020202030204" pitchFamily="34" charset="0"/>
                        </a:rPr>
                        <a:t>Ivoire</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dirty="0">
                          <a:solidFill>
                            <a:schemeClr val="tx1"/>
                          </a:solidFill>
                          <a:effectLst/>
                          <a:latin typeface="Arial Narrow" panose="020B0606020202030204" pitchFamily="34" charset="0"/>
                        </a:rPr>
                        <a:t>322 463</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25 531 083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40 000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11 953 653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46,8%</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29784%</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$3 820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4155">
                <a:tc>
                  <a:txBody>
                    <a:bodyPr/>
                    <a:lstStyle/>
                    <a:p>
                      <a:pPr algn="l" rtl="0" fontAlgn="b"/>
                      <a:r>
                        <a:rPr lang="pt-PT" sz="1200" u="none" strike="noStrike" dirty="0">
                          <a:solidFill>
                            <a:schemeClr val="tx1"/>
                          </a:solidFill>
                          <a:effectLst/>
                          <a:latin typeface="Arial Narrow" panose="020B0606020202030204" pitchFamily="34" charset="0"/>
                        </a:rPr>
                        <a:t> </a:t>
                      </a:r>
                      <a:r>
                        <a:rPr lang="pt-PT" sz="1200" u="none" strike="noStrike" dirty="0" smtClean="0">
                          <a:solidFill>
                            <a:schemeClr val="tx1"/>
                          </a:solidFill>
                          <a:effectLst/>
                          <a:latin typeface="Arial Narrow" panose="020B0606020202030204" pitchFamily="34" charset="0"/>
                        </a:rPr>
                        <a:t>Gambie</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dirty="0">
                          <a:solidFill>
                            <a:schemeClr val="tx1"/>
                          </a:solidFill>
                          <a:effectLst/>
                          <a:latin typeface="Arial Narrow" panose="020B0606020202030204" pitchFamily="34" charset="0"/>
                        </a:rPr>
                        <a:t>10 689</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2 228 075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4 000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442 050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19,8%</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10951%</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$483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7965">
                <a:tc>
                  <a:txBody>
                    <a:bodyPr/>
                    <a:lstStyle/>
                    <a:p>
                      <a:pPr algn="l" rtl="0" fontAlgn="b"/>
                      <a:r>
                        <a:rPr lang="pt-PT" sz="1200" u="none" strike="noStrike" dirty="0" err="1" smtClean="0">
                          <a:solidFill>
                            <a:schemeClr val="tx1"/>
                          </a:solidFill>
                          <a:effectLst/>
                          <a:latin typeface="Arial Narrow" panose="020B0606020202030204" pitchFamily="34" charset="0"/>
                        </a:rPr>
                        <a:t>Ghana</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a:solidFill>
                            <a:schemeClr val="tx1"/>
                          </a:solidFill>
                          <a:effectLst/>
                          <a:latin typeface="Arial Narrow" panose="020B0606020202030204" pitchFamily="34" charset="0"/>
                        </a:rPr>
                        <a:t>238 535</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30 096 970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30 000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11 737 818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39,0%</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39026%</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$1 641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8600">
                <a:tc>
                  <a:txBody>
                    <a:bodyPr/>
                    <a:lstStyle/>
                    <a:p>
                      <a:pPr algn="l" rtl="0" fontAlgn="b"/>
                      <a:r>
                        <a:rPr lang="pt-PT" sz="1200" u="none" strike="noStrike" dirty="0" err="1" smtClean="0">
                          <a:solidFill>
                            <a:schemeClr val="tx1"/>
                          </a:solidFill>
                          <a:effectLst/>
                          <a:latin typeface="Arial Narrow" panose="020B0606020202030204" pitchFamily="34" charset="0"/>
                        </a:rPr>
                        <a:t>Guinée</a:t>
                      </a:r>
                      <a:r>
                        <a:rPr lang="pt-PT" sz="1200" u="none" strike="noStrike" dirty="0" smtClean="0">
                          <a:solidFill>
                            <a:schemeClr val="tx1"/>
                          </a:solidFill>
                          <a:effectLst/>
                          <a:latin typeface="Arial Narrow" panose="020B0606020202030204" pitchFamily="34" charset="0"/>
                        </a:rPr>
                        <a:t> C</a:t>
                      </a:r>
                      <a:r>
                        <a:rPr lang="pt-PT" sz="1200" u="none" strike="noStrike" dirty="0" err="1" smtClean="0">
                          <a:solidFill>
                            <a:schemeClr val="tx1"/>
                          </a:solidFill>
                          <a:effectLst/>
                          <a:latin typeface="Arial Narrow" panose="020B0606020202030204" pitchFamily="34" charset="0"/>
                        </a:rPr>
                        <a:t>onakry</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a:solidFill>
                            <a:schemeClr val="tx1"/>
                          </a:solidFill>
                          <a:effectLst/>
                          <a:latin typeface="Arial Narrow" panose="020B0606020202030204" pitchFamily="34" charset="0"/>
                        </a:rPr>
                        <a:t>245 836</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13 398 180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8 000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2 411 672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18,0%</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30046%</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$825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7965">
                <a:tc>
                  <a:txBody>
                    <a:bodyPr/>
                    <a:lstStyle/>
                    <a:p>
                      <a:pPr algn="l" rtl="0" fontAlgn="b"/>
                      <a:r>
                        <a:rPr lang="pt-PT" sz="1200" u="none" strike="noStrike" dirty="0" smtClean="0">
                          <a:solidFill>
                            <a:schemeClr val="tx1"/>
                          </a:solidFill>
                          <a:effectLst/>
                          <a:latin typeface="Arial Narrow" panose="020B0606020202030204" pitchFamily="34" charset="0"/>
                        </a:rPr>
                        <a:t>Guinée </a:t>
                      </a:r>
                      <a:r>
                        <a:rPr lang="pt-PT" sz="1200" u="none" strike="noStrike" dirty="0">
                          <a:solidFill>
                            <a:schemeClr val="tx1"/>
                          </a:solidFill>
                          <a:effectLst/>
                          <a:latin typeface="Arial Narrow" panose="020B0606020202030204" pitchFamily="34" charset="0"/>
                        </a:rPr>
                        <a:t>Bissau</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a:solidFill>
                            <a:schemeClr val="tx1"/>
                          </a:solidFill>
                          <a:effectLst/>
                          <a:latin typeface="Arial Narrow" panose="020B0606020202030204" pitchFamily="34" charset="0"/>
                        </a:rPr>
                        <a:t>36 125</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1 953 723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1 500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150 000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7,7%</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9900%</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$723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8600">
                <a:tc>
                  <a:txBody>
                    <a:bodyPr/>
                    <a:lstStyle/>
                    <a:p>
                      <a:pPr algn="l" rtl="0" fontAlgn="b"/>
                      <a:r>
                        <a:rPr lang="pt-PT" sz="1200" u="none" strike="noStrike" dirty="0" err="1">
                          <a:solidFill>
                            <a:schemeClr val="tx1"/>
                          </a:solidFill>
                          <a:effectLst/>
                          <a:latin typeface="Arial Narrow" panose="020B0606020202030204" pitchFamily="34" charset="0"/>
                        </a:rPr>
                        <a:t>Liberia</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a:solidFill>
                            <a:schemeClr val="tx1"/>
                          </a:solidFill>
                          <a:effectLst/>
                          <a:latin typeface="Arial Narrow" panose="020B0606020202030204" pitchFamily="34" charset="0"/>
                        </a:rPr>
                        <a:t>111 369</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4 977 720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500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4 028 418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80,9%</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805584%</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$456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8600">
                <a:tc>
                  <a:txBody>
                    <a:bodyPr/>
                    <a:lstStyle/>
                    <a:p>
                      <a:pPr algn="l" rtl="0" fontAlgn="b"/>
                      <a:r>
                        <a:rPr lang="pt-PT" sz="1200" u="none" strike="noStrike">
                          <a:solidFill>
                            <a:schemeClr val="tx1"/>
                          </a:solidFill>
                          <a:effectLst/>
                          <a:latin typeface="Arial Narrow" panose="020B0606020202030204" pitchFamily="34" charset="0"/>
                        </a:rPr>
                        <a:t>Mali</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a:solidFill>
                            <a:schemeClr val="tx1"/>
                          </a:solidFill>
                          <a:effectLst/>
                          <a:latin typeface="Arial Narrow" panose="020B0606020202030204" pitchFamily="34" charset="0"/>
                        </a:rPr>
                        <a:t>1 240 192</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19 689 140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18 800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12 480 176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63,4%</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66284%</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$2 160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7965">
                <a:tc>
                  <a:txBody>
                    <a:bodyPr/>
                    <a:lstStyle/>
                    <a:p>
                      <a:pPr algn="l" rtl="0" fontAlgn="b"/>
                      <a:r>
                        <a:rPr lang="pt-PT" sz="1200" u="none" strike="noStrike">
                          <a:solidFill>
                            <a:schemeClr val="tx1"/>
                          </a:solidFill>
                          <a:effectLst/>
                          <a:latin typeface="Arial Narrow" panose="020B0606020202030204" pitchFamily="34" charset="0"/>
                        </a:rPr>
                        <a:t>Niger</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a:solidFill>
                            <a:schemeClr val="tx1"/>
                          </a:solidFill>
                          <a:effectLst/>
                          <a:latin typeface="Arial Narrow" panose="020B0606020202030204" pitchFamily="34" charset="0"/>
                        </a:rPr>
                        <a:t>1 267 000</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23 176 691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5 000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2 368 658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10,2%</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47273%</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$378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34950">
                <a:tc>
                  <a:txBody>
                    <a:bodyPr/>
                    <a:lstStyle/>
                    <a:p>
                      <a:pPr algn="l" rtl="0" fontAlgn="b"/>
                      <a:r>
                        <a:rPr lang="pt-PT" sz="1200" u="none" strike="noStrike">
                          <a:solidFill>
                            <a:schemeClr val="tx1"/>
                          </a:solidFill>
                          <a:effectLst/>
                          <a:latin typeface="Arial Narrow" panose="020B0606020202030204" pitchFamily="34" charset="0"/>
                        </a:rPr>
                        <a:t>Negeria</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rtl="0" fontAlgn="b"/>
                      <a:r>
                        <a:rPr lang="pt-PT" sz="1200" u="none" strike="noStrike">
                          <a:solidFill>
                            <a:schemeClr val="tx1"/>
                          </a:solidFill>
                          <a:effectLst/>
                          <a:latin typeface="Arial Narrow" panose="020B0606020202030204" pitchFamily="34" charset="0"/>
                        </a:rPr>
                        <a:t>923 768</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200 962 417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200 000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122 292 079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60,9%</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61046%</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$2 100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7965">
                <a:tc>
                  <a:txBody>
                    <a:bodyPr/>
                    <a:lstStyle/>
                    <a:p>
                      <a:pPr algn="l" rtl="0" fontAlgn="b"/>
                      <a:r>
                        <a:rPr lang="pt-PT" sz="1200" u="none" strike="noStrike">
                          <a:solidFill>
                            <a:schemeClr val="tx1"/>
                          </a:solidFill>
                          <a:effectLst/>
                          <a:latin typeface="Arial Narrow" panose="020B0606020202030204" pitchFamily="34" charset="0"/>
                        </a:rPr>
                        <a:t>Senegal</a:t>
                      </a:r>
                      <a:endParaRPr lang="pt-PT" sz="12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200" u="none" strike="noStrike">
                          <a:solidFill>
                            <a:schemeClr val="tx1"/>
                          </a:solidFill>
                          <a:effectLst/>
                          <a:latin typeface="Arial Narrow" panose="020B0606020202030204" pitchFamily="34" charset="0"/>
                        </a:rPr>
                        <a:t>196 712</a:t>
                      </a:r>
                      <a:endParaRPr lang="pt-PT" sz="12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200" u="none" strike="noStrike" dirty="0">
                          <a:solidFill>
                            <a:schemeClr val="tx1"/>
                          </a:solidFill>
                          <a:effectLst/>
                          <a:latin typeface="Arial Narrow" panose="020B0606020202030204" pitchFamily="34" charset="0"/>
                        </a:rPr>
                        <a:t>16 743 859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40 000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9 749 527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58,2%</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24274%</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$2 620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9235">
                <a:tc>
                  <a:txBody>
                    <a:bodyPr/>
                    <a:lstStyle/>
                    <a:p>
                      <a:pPr algn="l" rtl="0" fontAlgn="b"/>
                      <a:r>
                        <a:rPr lang="pt-PT" sz="1200" u="none" strike="noStrike" dirty="0" err="1" smtClean="0">
                          <a:solidFill>
                            <a:schemeClr val="tx1"/>
                          </a:solidFill>
                          <a:effectLst/>
                          <a:latin typeface="Arial Narrow" panose="020B0606020202030204" pitchFamily="34" charset="0"/>
                        </a:rPr>
                        <a:t>Sierra</a:t>
                      </a:r>
                      <a:r>
                        <a:rPr lang="pt-PT" sz="1200" u="none" strike="noStrike" dirty="0" smtClean="0">
                          <a:solidFill>
                            <a:schemeClr val="tx1"/>
                          </a:solidFill>
                          <a:effectLst/>
                          <a:latin typeface="Arial Narrow" panose="020B0606020202030204" pitchFamily="34" charset="0"/>
                        </a:rPr>
                        <a:t> Leone</a:t>
                      </a:r>
                      <a:endParaRPr lang="pt-PT" sz="1200" b="0" i="0" u="none" strike="noStrike" dirty="0">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200" u="none" strike="noStrike">
                          <a:solidFill>
                            <a:schemeClr val="tx1"/>
                          </a:solidFill>
                          <a:effectLst/>
                          <a:latin typeface="Arial Narrow" panose="020B0606020202030204" pitchFamily="34" charset="0"/>
                        </a:rPr>
                        <a:t>71 740</a:t>
                      </a:r>
                      <a:endParaRPr lang="pt-PT" sz="12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200" u="none" strike="noStrike" dirty="0">
                          <a:solidFill>
                            <a:schemeClr val="tx1"/>
                          </a:solidFill>
                          <a:effectLst/>
                          <a:latin typeface="Arial Narrow" panose="020B0606020202030204" pitchFamily="34" charset="0"/>
                        </a:rPr>
                        <a:t>7 883 123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5 000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1 043 725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13,2%</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20775%</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$1 480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27965">
                <a:tc>
                  <a:txBody>
                    <a:bodyPr/>
                    <a:lstStyle/>
                    <a:p>
                      <a:pPr algn="l" rtl="0" fontAlgn="b"/>
                      <a:r>
                        <a:rPr lang="pt-PT" sz="1200" u="none" strike="noStrike">
                          <a:solidFill>
                            <a:schemeClr val="tx1"/>
                          </a:solidFill>
                          <a:effectLst/>
                          <a:latin typeface="Arial Narrow" panose="020B0606020202030204" pitchFamily="34" charset="0"/>
                        </a:rPr>
                        <a:t>Togo</a:t>
                      </a:r>
                      <a:endParaRPr lang="pt-PT" sz="12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rtl="0" fontAlgn="b"/>
                      <a:r>
                        <a:rPr lang="pt-PT" sz="1200" u="none" strike="noStrike">
                          <a:solidFill>
                            <a:schemeClr val="tx1"/>
                          </a:solidFill>
                          <a:effectLst/>
                          <a:latin typeface="Arial Narrow" panose="020B0606020202030204" pitchFamily="34" charset="0"/>
                        </a:rPr>
                        <a:t>56 785</a:t>
                      </a:r>
                      <a:endParaRPr lang="pt-PT" sz="1200" b="0" i="0" u="none" strike="noStrike">
                        <a:solidFill>
                          <a:schemeClr val="tx1"/>
                        </a:solidFill>
                        <a:effectLst/>
                        <a:latin typeface="Arial Narrow" panose="020B0606020202030204" pitchFamily="34" charset="0"/>
                      </a:endParaRPr>
                    </a:p>
                  </a:txBody>
                  <a:tcPr marL="6475" marR="6475" marT="6475" marB="0" anchor="b">
                    <a:noFill/>
                  </a:tcPr>
                </a:tc>
                <a:tc>
                  <a:txBody>
                    <a:bodyPr/>
                    <a:lstStyle/>
                    <a:p>
                      <a:pPr algn="r" fontAlgn="ctr"/>
                      <a:r>
                        <a:rPr lang="pt-PT" sz="1200" u="none" strike="noStrike" dirty="0">
                          <a:solidFill>
                            <a:schemeClr val="tx1"/>
                          </a:solidFill>
                          <a:effectLst/>
                          <a:latin typeface="Arial Narrow" panose="020B0606020202030204" pitchFamily="34" charset="0"/>
                        </a:rPr>
                        <a:t>8 186 384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100 000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1 011 837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12,4%</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912%</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$1 620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139065">
                <a:tc>
                  <a:txBody>
                    <a:bodyPr/>
                    <a:lstStyle/>
                    <a:p>
                      <a:pPr algn="l" fontAlgn="b"/>
                      <a:r>
                        <a:rPr lang="pt-PT" sz="1200" u="none" strike="noStrike">
                          <a:solidFill>
                            <a:schemeClr val="tx1"/>
                          </a:solidFill>
                          <a:effectLst/>
                          <a:latin typeface="Arial Narrow" panose="020B0606020202030204" pitchFamily="34" charset="0"/>
                        </a:rPr>
                        <a:t>TOTAL CEDEAO</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 5 114 210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387 510 869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485 800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187 527 756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48,4%</a:t>
                      </a:r>
                      <a:endParaRPr lang="pt-PT" sz="1200" b="1"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38502%</a:t>
                      </a:r>
                      <a:endParaRPr lang="pt-PT" sz="1200" b="1"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ctr" fontAlgn="ctr"/>
                      <a:r>
                        <a:rPr lang="pt-PT" sz="1200" u="none" strike="noStrike">
                          <a:solidFill>
                            <a:schemeClr val="tx1"/>
                          </a:solidFill>
                          <a:effectLst/>
                          <a:latin typeface="Arial Narrow" panose="020B0606020202030204" pitchFamily="34" charset="0"/>
                        </a:rPr>
                        <a:t> Valeur moyenne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r>
              <a:tr h="213360">
                <a:tc>
                  <a:txBody>
                    <a:bodyPr/>
                    <a:lstStyle/>
                    <a:p>
                      <a:pPr algn="l" fontAlgn="b"/>
                      <a:r>
                        <a:rPr lang="pt-PT" sz="1200" u="none" strike="noStrike" dirty="0">
                          <a:solidFill>
                            <a:schemeClr val="tx1"/>
                          </a:solidFill>
                          <a:effectLst/>
                          <a:latin typeface="Arial Narrow" panose="020B0606020202030204" pitchFamily="34" charset="0"/>
                        </a:rPr>
                        <a:t>TOTAL </a:t>
                      </a:r>
                      <a:r>
                        <a:rPr lang="pt-PT" sz="1200" u="none" strike="noStrike" dirty="0" smtClean="0">
                          <a:solidFill>
                            <a:schemeClr val="tx1"/>
                          </a:solidFill>
                          <a:effectLst/>
                          <a:latin typeface="Arial Narrow" panose="020B0606020202030204" pitchFamily="34" charset="0"/>
                        </a:rPr>
                        <a:t> AFRIQUE</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l" fontAlgn="ctr"/>
                      <a:r>
                        <a:rPr lang="pt-PT" sz="1200" u="none" strike="noStrike" dirty="0">
                          <a:solidFill>
                            <a:schemeClr val="tx1"/>
                          </a:solidFill>
                          <a:effectLst/>
                          <a:latin typeface="Arial Narrow" panose="020B0606020202030204" pitchFamily="34" charset="0"/>
                        </a:rPr>
                        <a:t>  30 370 000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1 320 038 716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4 514 400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dirty="0">
                          <a:solidFill>
                            <a:schemeClr val="tx1"/>
                          </a:solidFill>
                          <a:effectLst/>
                          <a:latin typeface="Arial Narrow" panose="020B0606020202030204" pitchFamily="34" charset="0"/>
                        </a:rPr>
                        <a:t>521 614 944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39,5%</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r" fontAlgn="ctr"/>
                      <a:r>
                        <a:rPr lang="pt-PT" sz="1200" u="none" strike="noStrike">
                          <a:solidFill>
                            <a:schemeClr val="tx1"/>
                          </a:solidFill>
                          <a:effectLst/>
                          <a:latin typeface="Arial Narrow" panose="020B0606020202030204" pitchFamily="34" charset="0"/>
                        </a:rPr>
                        <a:t>8,503.1 %</a:t>
                      </a:r>
                      <a:endParaRPr lang="pt-PT" sz="1200" b="0" i="0" u="none" strike="noStrike">
                        <a:solidFill>
                          <a:schemeClr val="tx1"/>
                        </a:solidFill>
                        <a:effectLst/>
                        <a:latin typeface="Arial Narrow" panose="020B0606020202030204" pitchFamily="34" charset="0"/>
                      </a:endParaRPr>
                    </a:p>
                  </a:txBody>
                  <a:tcPr marL="6475" marR="6475" marT="6475" marB="0" anchor="ctr">
                    <a:noFill/>
                  </a:tcPr>
                </a:tc>
                <a:tc>
                  <a:txBody>
                    <a:bodyPr/>
                    <a:lstStyle/>
                    <a:p>
                      <a:pPr algn="ctr" fontAlgn="ctr"/>
                      <a:r>
                        <a:rPr lang="pt-PT" sz="1200" u="none" strike="noStrike" dirty="0">
                          <a:solidFill>
                            <a:schemeClr val="tx1"/>
                          </a:solidFill>
                          <a:effectLst/>
                          <a:latin typeface="Arial Narrow" panose="020B0606020202030204" pitchFamily="34" charset="0"/>
                        </a:rPr>
                        <a:t>$1 930 </a:t>
                      </a:r>
                      <a:endParaRPr lang="pt-PT" sz="1200" b="0" i="0" u="none" strike="noStrike" dirty="0">
                        <a:solidFill>
                          <a:schemeClr val="tx1"/>
                        </a:solidFill>
                        <a:effectLst/>
                        <a:latin typeface="Arial Narrow" panose="020B0606020202030204" pitchFamily="34" charset="0"/>
                      </a:endParaRPr>
                    </a:p>
                  </a:txBody>
                  <a:tcPr marL="6475" marR="6475" marT="6475" marB="0" anchor="c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Rounded Corners 209"/>
          <p:cNvSpPr/>
          <p:nvPr/>
        </p:nvSpPr>
        <p:spPr>
          <a:xfrm>
            <a:off x="6559550" y="1481455"/>
            <a:ext cx="1003300" cy="45656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en-GB" sz="1200" dirty="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70" name="TextBox 210"/>
          <p:cNvSpPr/>
          <p:nvPr/>
        </p:nvSpPr>
        <p:spPr>
          <a:xfrm>
            <a:off x="6588760" y="1727200"/>
            <a:ext cx="950595" cy="19812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000" b="1">
                <a:latin typeface="Arial Narrow" panose="020B0606020202030204" pitchFamily="34" charset="0"/>
                <a:ea typeface="Century Gothic" panose="020B0502020202020204" pitchFamily="2" charset="0"/>
                <a:cs typeface="Century Gothic" panose="020B0502020202020204" pitchFamily="2" charset="0"/>
              </a:rPr>
              <a:t>10:</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3</a:t>
            </a:r>
            <a:r>
              <a:rPr lang="en-US" sz="1000" b="1">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12" name="Triângulo Retângulo 11"/>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52" name="Rectangle: Rounded Corners 111"/>
          <p:cNvSpPr/>
          <p:nvPr/>
        </p:nvSpPr>
        <p:spPr>
          <a:xfrm>
            <a:off x="2289810" y="871533"/>
            <a:ext cx="179705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lang="pt-PT" sz="1200" b="1" i="1" dirty="0" err="1" smtClean="0">
                <a:solidFill>
                  <a:schemeClr val="tx1"/>
                </a:solidFill>
                <a:latin typeface="Arial Narrow" panose="020B0606020202030204" pitchFamily="34" charset="0"/>
                <a:sym typeface="+mn-ea"/>
              </a:rPr>
              <a:t>PRÉSENTATIONS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Cabo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Verde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Senegal</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The Gambia</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Cote d’</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Ivoire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Benin</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grpSp>
        <p:nvGrpSpPr>
          <p:cNvPr id="41" name="Agrupar 40"/>
          <p:cNvGrpSpPr/>
          <p:nvPr/>
        </p:nvGrpSpPr>
        <p:grpSpPr>
          <a:xfrm>
            <a:off x="5176520" y="2356485"/>
            <a:ext cx="1153160" cy="1165860"/>
            <a:chOff x="8101" y="3527"/>
            <a:chExt cx="1816" cy="1836"/>
          </a:xfrm>
        </p:grpSpPr>
        <p:sp>
          <p:nvSpPr>
            <p:cNvPr id="128" name="Oval 61"/>
            <p:cNvSpPr/>
            <p:nvPr/>
          </p:nvSpPr>
          <p:spPr>
            <a:xfrm>
              <a:off x="8101" y="3527"/>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Juin</a:t>
              </a:r>
              <a:endParaRPr lang="pt-PT" sz="10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endParaRPr lang="pt-PT" sz="1000" dirty="0">
                <a:latin typeface="Arial Narrow" panose="020B0606020202030204" pitchFamily="34" charset="0"/>
              </a:endParaRPr>
            </a:p>
          </p:txBody>
        </p:sp>
        <p:sp>
          <p:nvSpPr>
            <p:cNvPr id="129" name="TextBox 124"/>
            <p:cNvSpPr/>
            <p:nvPr/>
          </p:nvSpPr>
          <p:spPr>
            <a:xfrm>
              <a:off x="8301" y="4909"/>
              <a:ext cx="1375"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14:30 – 16:30</a:t>
              </a:r>
            </a:p>
          </p:txBody>
        </p:sp>
      </p:grpSp>
      <p:sp>
        <p:nvSpPr>
          <p:cNvPr id="131" name="Rectangle: Rounded Corners 125"/>
          <p:cNvSpPr/>
          <p:nvPr/>
        </p:nvSpPr>
        <p:spPr>
          <a:xfrm>
            <a:off x="4959350" y="899160"/>
            <a:ext cx="156718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lang="pt-PT" sz="1200" b="1" i="1" dirty="0" err="1" smtClean="0">
                <a:solidFill>
                  <a:schemeClr val="tx1"/>
                </a:solidFill>
                <a:latin typeface="Arial Narrow" panose="020B0606020202030204" pitchFamily="34" charset="0"/>
                <a:sym typeface="+mn-ea"/>
              </a:rPr>
              <a:t>PRÉSENTATIONS</a:t>
            </a:r>
            <a:endParaRPr lang="pt-PT" sz="1200" b="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Nigéria</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Mali</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Burkina Faso</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Niger</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Sierra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Leone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67" name="CaixaDeTexto 118"/>
          <p:cNvSpPr/>
          <p:nvPr/>
        </p:nvSpPr>
        <p:spPr>
          <a:xfrm>
            <a:off x="4739640" y="215265"/>
            <a:ext cx="2066925" cy="334010"/>
          </a:xfrm>
          <a:prstGeom prst="rect">
            <a:avLst/>
          </a:prstGeom>
          <a:noFill/>
          <a:ln>
            <a:noFill/>
          </a:ln>
          <a:effectLst/>
        </p:spPr>
        <p:txBody>
          <a:bodyPr vert="horz" wrap="square" lIns="91440" tIns="45720" rIns="91440" bIns="45720" numCol="1" spcCol="215900" anchor="t"/>
          <a:lstStyle/>
          <a:p>
            <a:pPr algn="ctr">
              <a:defRPr lang="en-US"/>
            </a:pPr>
            <a:r>
              <a:rPr lang="pt-PT" dirty="0" smtClean="0">
                <a:solidFill>
                  <a:srgbClr val="3EA4BA"/>
                </a:solidFill>
              </a:rPr>
              <a:t>PROGRAMME</a:t>
            </a:r>
          </a:p>
        </p:txBody>
      </p:sp>
      <p:sp>
        <p:nvSpPr>
          <p:cNvPr id="69" name="Forma automática3"/>
          <p:cNvSpPr/>
          <p:nvPr/>
        </p:nvSpPr>
        <p:spPr>
          <a:xfrm>
            <a:off x="8452485" y="340995"/>
            <a:ext cx="3644265" cy="141224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400" b="1" i="1" dirty="0" smtClean="0">
                <a:solidFill>
                  <a:srgbClr val="008CBA"/>
                </a:solidFill>
                <a:sym typeface="+mn-ea"/>
              </a:rPr>
              <a:t>ATELIER </a:t>
            </a:r>
            <a:r>
              <a:rPr lang="pt-PT" sz="1400" b="1" i="1" dirty="0">
                <a:solidFill>
                  <a:srgbClr val="008CBA"/>
                </a:solidFill>
                <a:sym typeface="+mn-ea"/>
              </a:rPr>
              <a:t>ÉCONOMIQUE ET </a:t>
            </a:r>
            <a:r>
              <a:rPr lang="pt-PT" sz="1400" b="1" i="1" dirty="0" smtClean="0">
                <a:solidFill>
                  <a:srgbClr val="008CBA"/>
                </a:solidFill>
                <a:sym typeface="+mn-ea"/>
              </a:rPr>
              <a:t>FINANCIER</a:t>
            </a:r>
            <a:endParaRPr lang="pt-PT" sz="1400" b="1" i="1" dirty="0">
              <a:solidFill>
                <a:srgbClr val="008CBA"/>
              </a:solidFill>
            </a:endParaRP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100" dirty="0">
                <a:solidFill>
                  <a:schemeClr val="tx1"/>
                </a:solidFill>
                <a:sym typeface="+mn-ea"/>
              </a:rPr>
              <a:t>Panel </a:t>
            </a:r>
            <a:r>
              <a:rPr lang="pt-PT" sz="1100" dirty="0" smtClean="0">
                <a:solidFill>
                  <a:schemeClr val="tx1"/>
                </a:solidFill>
                <a:sym typeface="+mn-ea"/>
              </a:rPr>
              <a:t>II</a:t>
            </a:r>
            <a:endParaRPr lang="pt-PT" sz="1100" dirty="0" smtClean="0">
              <a:solidFill>
                <a:schemeClr val="tx1"/>
              </a:solidFill>
            </a:endParaRP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altLang="fr-FR" sz="1100" i="1" dirty="0" smtClean="0">
                <a:solidFill>
                  <a:schemeClr val="tx1"/>
                </a:solidFill>
                <a:sym typeface="+mn-ea"/>
              </a:rPr>
              <a:t>«</a:t>
            </a:r>
            <a:r>
              <a:rPr lang="fr-FR" sz="1100" i="1" dirty="0" smtClean="0">
                <a:solidFill>
                  <a:schemeClr val="tx1"/>
                </a:solidFill>
                <a:sym typeface="+mn-ea"/>
              </a:rPr>
              <a:t>FINANCEMENT </a:t>
            </a:r>
            <a:r>
              <a:rPr lang="fr-FR" sz="1100" i="1" dirty="0">
                <a:solidFill>
                  <a:schemeClr val="tx1"/>
                </a:solidFill>
                <a:sym typeface="+mn-ea"/>
              </a:rPr>
              <a:t>DU SECTEUR PRIVÉ DANS LA </a:t>
            </a:r>
            <a:r>
              <a:rPr lang="fr-FR" sz="1100" i="1" dirty="0" smtClean="0">
                <a:solidFill>
                  <a:schemeClr val="tx1"/>
                </a:solidFill>
                <a:sym typeface="+mn-ea"/>
              </a:rPr>
              <a:t>CEDEAO</a:t>
            </a:r>
            <a:r>
              <a:rPr altLang="fr-FR" sz="1100" i="1" dirty="0" smtClean="0">
                <a:solidFill>
                  <a:schemeClr val="tx1"/>
                </a:solidFill>
                <a:sym typeface="+mn-ea"/>
              </a:rPr>
              <a:t>»</a:t>
            </a: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latin typeface="Arial Narrow" panose="020B0606020202030204" pitchFamily="34" charset="0"/>
                <a:ea typeface="Arial Narrow" panose="020B0606020202030204" pitchFamily="34" charset="0"/>
                <a:cs typeface="Arial Narrow" panose="020B0606020202030204" pitchFamily="34" charset="0"/>
              </a:defRPr>
            </a:pP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1" name="Forma automática4"/>
          <p:cNvSpPr/>
          <p:nvPr/>
        </p:nvSpPr>
        <p:spPr>
          <a:xfrm>
            <a:off x="4131945" y="22517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2" name="Retângulo10"/>
          <p:cNvSpPr/>
          <p:nvPr/>
        </p:nvSpPr>
        <p:spPr>
          <a:xfrm>
            <a:off x="4117975" y="2498090"/>
            <a:ext cx="1045210"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sz="1000" b="1">
                <a:solidFill>
                  <a:schemeClr val="tx1"/>
                </a:solidFill>
                <a:latin typeface="Arial" panose="020B0604020202020204" pitchFamily="34" charset="0"/>
                <a:ea typeface="Century Gothic" panose="020B0502020202020204" pitchFamily="2" charset="0"/>
                <a:cs typeface="Arial" panose="020B0604020202020204" pitchFamily="34" charset="0"/>
              </a:rPr>
              <a:t>16:30 – 17:00</a:t>
            </a:r>
          </a:p>
        </p:txBody>
      </p:sp>
      <p:grpSp>
        <p:nvGrpSpPr>
          <p:cNvPr id="48" name="Agrupar 47"/>
          <p:cNvGrpSpPr/>
          <p:nvPr/>
        </p:nvGrpSpPr>
        <p:grpSpPr>
          <a:xfrm>
            <a:off x="7372350" y="340995"/>
            <a:ext cx="1214120" cy="1211580"/>
            <a:chOff x="11307" y="281"/>
            <a:chExt cx="1912" cy="1908"/>
          </a:xfrm>
          <a:solidFill>
            <a:srgbClr val="C7F3F3"/>
          </a:solidFill>
        </p:grpSpPr>
        <p:sp>
          <p:nvSpPr>
            <p:cNvPr id="178" name="Oval 112"/>
            <p:cNvSpPr/>
            <p:nvPr/>
          </p:nvSpPr>
          <p:spPr>
            <a:xfrm>
              <a:off x="11307" y="281"/>
              <a:ext cx="1912" cy="1908"/>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6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 </a:t>
              </a:r>
              <a:r>
                <a:rPr lang="en-US" sz="12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79" name="TextBox 176"/>
            <p:cNvSpPr/>
            <p:nvPr/>
          </p:nvSpPr>
          <p:spPr>
            <a:xfrm>
              <a:off x="11528" y="1689"/>
              <a:ext cx="1374" cy="392"/>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10:</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184" name="Rectangle: Rounded Corners 205"/>
          <p:cNvSpPr/>
          <p:nvPr/>
        </p:nvSpPr>
        <p:spPr>
          <a:xfrm>
            <a:off x="4182110" y="3759200"/>
            <a:ext cx="1007745" cy="53911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smtClean="0">
                <a:latin typeface="Arial Narrow" panose="020B0606020202030204" pitchFamily="34" charset="0"/>
              </a:rPr>
              <a:t>Temps Libre</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en-GB" sz="12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85" name="Retângulo6"/>
          <p:cNvSpPr/>
          <p:nvPr/>
        </p:nvSpPr>
        <p:spPr>
          <a:xfrm>
            <a:off x="4144010" y="4025265"/>
            <a:ext cx="1045845"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altLang="en-US" sz="1000" b="1" dirty="0">
                <a:solidFill>
                  <a:schemeClr val="tx1"/>
                </a:solidFill>
                <a:latin typeface="Arial" panose="020B0604020202020204" pitchFamily="34" charset="0"/>
                <a:ea typeface="Century Gothic" panose="020B0502020202020204" pitchFamily="2" charset="0"/>
                <a:cs typeface="Arial" panose="020B0604020202020204" pitchFamily="34" charset="0"/>
              </a:rPr>
              <a:t>&gt; </a:t>
            </a:r>
            <a:r>
              <a:rPr lang="en-US" sz="1000" b="1" dirty="0">
                <a:solidFill>
                  <a:schemeClr val="tx1"/>
                </a:solidFill>
                <a:latin typeface="Arial" panose="020B0604020202020204" pitchFamily="34" charset="0"/>
                <a:ea typeface="Century Gothic" panose="020B0502020202020204" pitchFamily="2" charset="0"/>
                <a:cs typeface="Arial" panose="020B0604020202020204" pitchFamily="34" charset="0"/>
              </a:rPr>
              <a:t>1</a:t>
            </a:r>
            <a:r>
              <a:rPr lang="pt-PT" altLang="en-US" sz="1000" b="1" dirty="0">
                <a:solidFill>
                  <a:schemeClr val="tx1"/>
                </a:solidFill>
                <a:latin typeface="Arial" panose="020B0604020202020204" pitchFamily="34" charset="0"/>
                <a:ea typeface="Century Gothic" panose="020B0502020202020204" pitchFamily="2" charset="0"/>
                <a:cs typeface="Arial" panose="020B0604020202020204" pitchFamily="34" charset="0"/>
              </a:rPr>
              <a:t>8</a:t>
            </a:r>
            <a:r>
              <a:rPr lang="en-US" sz="1000" b="1" dirty="0">
                <a:solidFill>
                  <a:schemeClr val="tx1"/>
                </a:solidFill>
                <a:latin typeface="Arial" panose="020B0604020202020204" pitchFamily="34" charset="0"/>
                <a:ea typeface="Century Gothic" panose="020B0502020202020204" pitchFamily="2" charset="0"/>
                <a:cs typeface="Arial" panose="020B0604020202020204" pitchFamily="34" charset="0"/>
              </a:rPr>
              <a:t>:</a:t>
            </a:r>
            <a:r>
              <a:rPr lang="pt-PT" altLang="en-US" sz="1000" b="1" dirty="0">
                <a:solidFill>
                  <a:schemeClr val="tx1"/>
                </a:solidFill>
                <a:latin typeface="Arial" panose="020B0604020202020204" pitchFamily="34" charset="0"/>
                <a:ea typeface="Century Gothic" panose="020B0502020202020204" pitchFamily="2" charset="0"/>
                <a:cs typeface="Arial" panose="020B0604020202020204" pitchFamily="34" charset="0"/>
              </a:rPr>
              <a:t>3</a:t>
            </a:r>
            <a:r>
              <a:rPr lang="en-US" sz="1000" b="1" dirty="0">
                <a:solidFill>
                  <a:schemeClr val="tx1"/>
                </a:solidFill>
                <a:latin typeface="Arial" panose="020B0604020202020204" pitchFamily="34" charset="0"/>
                <a:ea typeface="Century Gothic" panose="020B0502020202020204" pitchFamily="2" charset="0"/>
                <a:cs typeface="Arial" panose="020B0604020202020204" pitchFamily="34" charset="0"/>
              </a:rPr>
              <a:t>0</a:t>
            </a:r>
          </a:p>
        </p:txBody>
      </p:sp>
      <p:sp>
        <p:nvSpPr>
          <p:cNvPr id="86" name="Rectangle: Rounded Corners 177"/>
          <p:cNvSpPr/>
          <p:nvPr/>
        </p:nvSpPr>
        <p:spPr>
          <a:xfrm>
            <a:off x="8451850" y="3243580"/>
            <a:ext cx="3654425" cy="1545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rgbClr val="008CBA"/>
                </a:solidFill>
                <a:sym typeface="+mn-ea"/>
              </a:rPr>
              <a:t>ATELIER </a:t>
            </a:r>
            <a:r>
              <a:rPr sz="1400" b="1" i="1" dirty="0">
                <a:solidFill>
                  <a:srgbClr val="008CBA"/>
                </a:solidFill>
                <a:sym typeface="+mn-ea"/>
              </a:rPr>
              <a:t>ÉCONOMIQUE</a:t>
            </a:r>
            <a:r>
              <a:rPr sz="1400" b="1" i="1" dirty="0" smtClean="0">
                <a:solidFill>
                  <a:srgbClr val="008CBA"/>
                </a:solidFill>
                <a:sym typeface="+mn-ea"/>
              </a:rPr>
              <a:t> </a:t>
            </a:r>
            <a:r>
              <a:rPr sz="1400" b="1" i="1" dirty="0">
                <a:solidFill>
                  <a:srgbClr val="008CBA"/>
                </a:solidFill>
                <a:sym typeface="+mn-ea"/>
              </a:rPr>
              <a:t>ET </a:t>
            </a:r>
            <a:r>
              <a:rPr sz="1400" b="1" i="1" dirty="0" smtClean="0">
                <a:solidFill>
                  <a:srgbClr val="008CBA"/>
                </a:solidFill>
                <a:sym typeface="+mn-ea"/>
              </a:rPr>
              <a:t>FINANCIER</a:t>
            </a: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lang="it-IT" b="1" dirty="0">
                <a:solidFill>
                  <a:schemeClr val="tx1"/>
                </a:solidFill>
                <a:sym typeface="+mn-ea"/>
              </a:rPr>
              <a:t>Panel I</a:t>
            </a:r>
            <a:r>
              <a:rPr altLang="it-IT" b="1" dirty="0" smtClean="0">
                <a:solidFill>
                  <a:schemeClr val="tx1"/>
                </a:solidFill>
                <a:sym typeface="+mn-ea"/>
              </a:rPr>
              <a:t>II</a:t>
            </a:r>
            <a:r>
              <a:rPr lang="it-IT" dirty="0" smtClean="0">
                <a:solidFill>
                  <a:schemeClr val="tx1"/>
                </a:solidFill>
                <a:sym typeface="+mn-ea"/>
              </a:rPr>
              <a:t> </a:t>
            </a:r>
            <a:r>
              <a:rPr lang="it-IT" dirty="0">
                <a:solidFill>
                  <a:schemeClr val="tx1"/>
                </a:solidFill>
                <a:sym typeface="+mn-ea"/>
              </a:rPr>
              <a:t>- </a:t>
            </a:r>
            <a:r>
              <a:rPr altLang="it-IT" dirty="0">
                <a:solidFill>
                  <a:schemeClr val="tx1"/>
                </a:solidFill>
                <a:sym typeface="+mn-ea"/>
              </a:rPr>
              <a:t>«</a:t>
            </a:r>
            <a:r>
              <a:rPr lang="it-IT" i="1" dirty="0">
                <a:solidFill>
                  <a:schemeClr val="tx1"/>
                </a:solidFill>
                <a:sym typeface="+mn-ea"/>
              </a:rPr>
              <a:t>LE DÉVELOPPEMENT DE L’ÉCONOMIE NUMÉRIQUE EN AFRIQUE: </a:t>
            </a:r>
            <a:r>
              <a:rPr i="1" dirty="0">
                <a:solidFill>
                  <a:schemeClr val="tx1"/>
                </a:solidFill>
                <a:sym typeface="+mn-ea"/>
              </a:rPr>
              <a:t>L'importance des Start-Ups dans l'innovation du marché et l'Entrepreneuriat des Jeunes</a:t>
            </a:r>
            <a:r>
              <a:rPr altLang="it-IT" dirty="0">
                <a:solidFill>
                  <a:schemeClr val="tx1"/>
                </a:solidFill>
                <a:sym typeface="+mn-ea"/>
              </a:rPr>
              <a:t>»</a:t>
            </a:r>
            <a:endParaRPr lang="fr-FR" dirty="0">
              <a:solidFill>
                <a:schemeClr val="tx1"/>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endParaRPr lang="fr-FR" b="1" dirty="0">
              <a:solidFill>
                <a:schemeClr val="tx1"/>
              </a:solidFill>
            </a:endParaRPr>
          </a:p>
        </p:txBody>
      </p:sp>
      <p:sp>
        <p:nvSpPr>
          <p:cNvPr id="89" name="Rectangle: Rounded Corners 117"/>
          <p:cNvSpPr/>
          <p:nvPr/>
        </p:nvSpPr>
        <p:spPr>
          <a:xfrm>
            <a:off x="2520950" y="5380355"/>
            <a:ext cx="1475740" cy="1289685"/>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nSpc>
                <a:spcPts val="1200"/>
              </a:lnSpc>
              <a:defRPr lang="en-US">
                <a:solidFill>
                  <a:srgbClr val="FFFFFF"/>
                </a:solidFill>
              </a:defRPr>
            </a:pPr>
            <a:r>
              <a:rPr lang="pt-PT" sz="1200" b="1" i="1" dirty="0" err="1" smtClean="0">
                <a:solidFill>
                  <a:schemeClr val="tx1"/>
                </a:solidFill>
                <a:latin typeface="Arial Narrow" panose="020B0606020202030204" pitchFamily="34" charset="0"/>
                <a:sym typeface="+mn-ea"/>
              </a:rPr>
              <a:t>PRÉSENTATIONS</a:t>
            </a: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h</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ana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Togo</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Guiné</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-Cona</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kry</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Guiné</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-Bissau</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Libéria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14" name="Rectangle: Rounded Corners 198"/>
          <p:cNvSpPr/>
          <p:nvPr/>
        </p:nvSpPr>
        <p:spPr>
          <a:xfrm>
            <a:off x="8450580" y="2019300"/>
            <a:ext cx="3647440" cy="852805"/>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Conférence II </a:t>
            </a:r>
          </a:p>
          <a:p>
            <a:pPr algn="ctr">
              <a:lnSpc>
                <a:spcPts val="1100"/>
              </a:lnSpc>
              <a:spcBef>
                <a:spcPts val="0"/>
              </a:spcBef>
              <a:spcAft>
                <a:spcPts val="0"/>
              </a:spcAft>
              <a:defRPr lang="en-US">
                <a:solidFill>
                  <a:srgbClr val="FFFFFF"/>
                </a:solidFill>
              </a:defRPr>
            </a:pPr>
            <a:r>
              <a:rPr lang="pt-PT" altLang="en-US" sz="1000" b="1" i="1" dirty="0">
                <a:solidFill>
                  <a:schemeClr val="tx1"/>
                </a:solidFill>
                <a:latin typeface="Arial Narrow" panose="020B0606020202030204" pitchFamily="34" charset="0"/>
                <a:cs typeface="Arial Narrow" panose="020B0606020202030204" pitchFamily="34" charset="0"/>
                <a:sym typeface="+mn-ea"/>
              </a:rPr>
              <a:t>«</a:t>
            </a:r>
            <a:r>
              <a:rPr sz="1000" i="1" dirty="0">
                <a:solidFill>
                  <a:schemeClr val="tx1"/>
                </a:solidFill>
                <a:latin typeface="Arial Narrow" panose="020B0606020202030204" pitchFamily="34" charset="0"/>
                <a:cs typeface="Arial Narrow" panose="020B0606020202030204" pitchFamily="34" charset="0"/>
                <a:sym typeface="+mn-ea"/>
              </a:rPr>
              <a:t>A</a:t>
            </a:r>
            <a:r>
              <a:rPr lang="pt-PT" sz="1000" i="1" dirty="0">
                <a:solidFill>
                  <a:schemeClr val="tx1"/>
                </a:solidFill>
                <a:latin typeface="Arial Narrow" panose="020B0606020202030204" pitchFamily="34" charset="0"/>
                <a:cs typeface="Arial Narrow" panose="020B0606020202030204" pitchFamily="34" charset="0"/>
                <a:sym typeface="+mn-ea"/>
              </a:rPr>
              <a:t>CCÈS AU MARCHÉ PRÉFÉRENTIEL DES </a:t>
            </a:r>
            <a:r>
              <a:rPr sz="1000" i="1" dirty="0">
                <a:solidFill>
                  <a:schemeClr val="tx1"/>
                </a:solidFill>
                <a:latin typeface="Arial Narrow" panose="020B0606020202030204" pitchFamily="34" charset="0"/>
                <a:cs typeface="Arial Narrow" panose="020B0606020202030204" pitchFamily="34" charset="0"/>
                <a:sym typeface="+mn-ea"/>
              </a:rPr>
              <a:t>É</a:t>
            </a:r>
            <a:r>
              <a:rPr lang="pt-PT" sz="1000" i="1" dirty="0">
                <a:solidFill>
                  <a:schemeClr val="tx1"/>
                </a:solidFill>
                <a:latin typeface="Arial Narrow" panose="020B0606020202030204" pitchFamily="34" charset="0"/>
                <a:cs typeface="Arial Narrow" panose="020B0606020202030204" pitchFamily="34" charset="0"/>
                <a:sym typeface="+mn-ea"/>
              </a:rPr>
              <a:t>TATS </a:t>
            </a:r>
            <a:r>
              <a:rPr sz="1000" i="1" dirty="0">
                <a:solidFill>
                  <a:schemeClr val="tx1"/>
                </a:solidFill>
                <a:latin typeface="Arial Narrow" panose="020B0606020202030204" pitchFamily="34" charset="0"/>
                <a:cs typeface="Arial Narrow" panose="020B0606020202030204" pitchFamily="34" charset="0"/>
                <a:sym typeface="+mn-ea"/>
              </a:rPr>
              <a:t>- U</a:t>
            </a:r>
            <a:r>
              <a:rPr lang="pt-PT" sz="1000" i="1" dirty="0">
                <a:solidFill>
                  <a:schemeClr val="tx1"/>
                </a:solidFill>
                <a:latin typeface="Arial Narrow" panose="020B0606020202030204" pitchFamily="34" charset="0"/>
                <a:cs typeface="Arial Narrow" panose="020B0606020202030204" pitchFamily="34" charset="0"/>
                <a:sym typeface="+mn-ea"/>
              </a:rPr>
              <a:t>NIS</a:t>
            </a:r>
            <a:r>
              <a:rPr lang="pt-PT" altLang="en-US" sz="1000" b="1" i="1" dirty="0">
                <a:solidFill>
                  <a:schemeClr val="tx1"/>
                </a:solidFill>
                <a:latin typeface="Arial Narrow" panose="020B0606020202030204" pitchFamily="34" charset="0"/>
                <a:cs typeface="Arial Narrow" panose="020B0606020202030204" pitchFamily="34" charset="0"/>
                <a:sym typeface="+mn-ea"/>
              </a:rPr>
              <a:t>»</a:t>
            </a:r>
            <a:endParaRPr lang="en-US" sz="1000" dirty="0">
              <a:solidFill>
                <a:schemeClr val="tx1"/>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chemeClr val="tx1"/>
              </a:solidFill>
              <a:latin typeface="Arial Narrow" panose="020B0606020202030204" pitchFamily="34" charset="0"/>
              <a:cs typeface="Arial Narrow" panose="020B0606020202030204" pitchFamily="34" charset="0"/>
            </a:endParaRPr>
          </a:p>
        </p:txBody>
      </p:sp>
      <p:sp>
        <p:nvSpPr>
          <p:cNvPr id="194" name="Rectangle: Rounded Corners 125"/>
          <p:cNvSpPr/>
          <p:nvPr/>
        </p:nvSpPr>
        <p:spPr>
          <a:xfrm>
            <a:off x="8459470" y="5186680"/>
            <a:ext cx="3630930" cy="83947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Conférence III </a:t>
            </a:r>
            <a:endParaRPr lang="pt-PT" altLang="en-US" sz="1200" b="1" dirty="0">
              <a:solidFill>
                <a:srgbClr val="008CBA"/>
              </a:solidFill>
              <a:latin typeface="Arial Narrow" panose="020B0606020202030204" pitchFamily="34" charset="0"/>
              <a:ea typeface="Century Gothic" panose="020B0502020202020204" pitchFamily="2" charset="0"/>
              <a:cs typeface="Arial Narrow" panose="020B0606020202030204" pitchFamily="34" charset="0"/>
            </a:endParaRPr>
          </a:p>
          <a:p>
            <a:pPr algn="l">
              <a:lnSpc>
                <a:spcPts val="1100"/>
              </a:lnSpc>
              <a:spcBef>
                <a:spcPts val="0"/>
              </a:spcBef>
              <a:spcAft>
                <a:spcPts val="0"/>
              </a:spcAft>
              <a:defRPr lang="en-US">
                <a:solidFill>
                  <a:srgbClr val="FFFFFF"/>
                </a:solidFill>
              </a:defRPr>
            </a:pP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r>
              <a:rPr sz="1000" b="1" i="1" dirty="0">
                <a:solidFill>
                  <a:srgbClr val="3EA4BA"/>
                </a:solidFill>
                <a:latin typeface="Arial Narrow" panose="020B0606020202030204" pitchFamily="34" charset="0"/>
                <a:cs typeface="Arial Narrow" panose="020B0606020202030204" pitchFamily="34" charset="0"/>
                <a:sym typeface="+mn-ea"/>
              </a:rPr>
              <a:t>A</a:t>
            </a:r>
            <a:r>
              <a:rPr lang="pt-PT" sz="1000" b="1" i="1" dirty="0">
                <a:solidFill>
                  <a:srgbClr val="3EA4BA"/>
                </a:solidFill>
                <a:latin typeface="Arial Narrow" panose="020B0606020202030204" pitchFamily="34" charset="0"/>
                <a:cs typeface="Arial Narrow" panose="020B0606020202030204" pitchFamily="34" charset="0"/>
                <a:sym typeface="+mn-ea"/>
              </a:rPr>
              <a:t>CCÈS AU MARCHÉ PRÉFÉRENTIEL DE L'</a:t>
            </a:r>
            <a:r>
              <a:rPr sz="1000" b="1" dirty="0">
                <a:solidFill>
                  <a:srgbClr val="3EA4BA"/>
                </a:solidFill>
                <a:latin typeface="Arial Narrow" panose="020B0606020202030204" pitchFamily="34" charset="0"/>
                <a:cs typeface="Arial Narrow" panose="020B0606020202030204" pitchFamily="34" charset="0"/>
                <a:sym typeface="+mn-ea"/>
              </a:rPr>
              <a:t>UNION EUROPÉENNE</a:t>
            </a: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en-US" sz="1000" dirty="0">
              <a:solidFill>
                <a:srgbClr val="3EA4BA"/>
              </a:solidFill>
              <a:latin typeface="Arial Narrow" panose="020B0606020202030204" pitchFamily="34" charset="0"/>
              <a:cs typeface="Arial Narrow" panose="020B0606020202030204" pitchFamily="34" charset="0"/>
            </a:endParaRPr>
          </a:p>
          <a:p>
            <a:pPr algn="ctr">
              <a:lnSpc>
                <a:spcPts val="1100"/>
              </a:lnSpc>
              <a:spcBef>
                <a:spcPts val="0"/>
              </a:spcBef>
              <a:spcAft>
                <a:spcPts val="0"/>
              </a:spcAft>
              <a:defRPr lang="en-US">
                <a:solidFill>
                  <a:srgbClr val="FFFFFF"/>
                </a:solidFill>
              </a:defRPr>
            </a:pPr>
            <a:endParaRPr lang="en-US" altLang="en-US" sz="1000" i="1" dirty="0">
              <a:ln>
                <a:noFill/>
              </a:ln>
              <a:solidFill>
                <a:srgbClr val="3EA4BA"/>
              </a:soli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5" name="Rectangle: Rounded Corners 198"/>
          <p:cNvSpPr/>
          <p:nvPr/>
        </p:nvSpPr>
        <p:spPr>
          <a:xfrm>
            <a:off x="4081780" y="5330825"/>
            <a:ext cx="3158490" cy="126365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sym typeface="+mn-ea"/>
              </a:rPr>
              <a:t>Conférence I </a:t>
            </a:r>
          </a:p>
          <a:p>
            <a:pPr algn="ctr">
              <a:lnSpc>
                <a:spcPts val="1100"/>
              </a:lnSpc>
              <a:spcBef>
                <a:spcPts val="0"/>
              </a:spcBef>
              <a:spcAft>
                <a:spcPts val="0"/>
              </a:spcAft>
              <a:defRPr lang="en-US">
                <a:solidFill>
                  <a:srgbClr val="FFFFFF"/>
                </a:solidFill>
              </a:defRPr>
            </a:pPr>
            <a:r>
              <a:rPr lang="pt-PT" altLang="en-US" sz="1000" b="1" i="1" dirty="0">
                <a:solidFill>
                  <a:srgbClr val="008CBA"/>
                </a:solidFill>
                <a:latin typeface="Arial Narrow" panose="020B0606020202030204" pitchFamily="34" charset="0"/>
                <a:cs typeface="Arial Narrow" panose="020B0606020202030204" pitchFamily="34" charset="0"/>
                <a:sym typeface="+mn-ea"/>
              </a:rPr>
              <a:t>«</a:t>
            </a:r>
            <a:r>
              <a:rPr sz="1000" b="1" i="1" dirty="0">
                <a:solidFill>
                  <a:srgbClr val="008CBA"/>
                </a:solidFill>
                <a:latin typeface="Arial Narrow" panose="020B0606020202030204" pitchFamily="34" charset="0"/>
                <a:cs typeface="Arial Narrow" panose="020B0606020202030204" pitchFamily="34" charset="0"/>
                <a:sym typeface="+mn-ea"/>
              </a:rPr>
              <a:t>A</a:t>
            </a:r>
            <a:r>
              <a:rPr lang="pt-PT" sz="1000" b="1" i="1" dirty="0">
                <a:solidFill>
                  <a:srgbClr val="008CBA"/>
                </a:solidFill>
                <a:latin typeface="Arial Narrow" panose="020B0606020202030204" pitchFamily="34" charset="0"/>
                <a:cs typeface="Arial Narrow" panose="020B0606020202030204" pitchFamily="34" charset="0"/>
                <a:sym typeface="+mn-ea"/>
              </a:rPr>
              <a:t>CCÈS AU MARCHÉ PRÉFÉRENTIEL DE LA </a:t>
            </a:r>
            <a:r>
              <a:rPr sz="1000" b="1" i="1" dirty="0">
                <a:solidFill>
                  <a:srgbClr val="008CBA"/>
                </a:solidFill>
                <a:latin typeface="Arial Narrow" panose="020B0606020202030204" pitchFamily="34" charset="0"/>
                <a:cs typeface="Arial Narrow" panose="020B0606020202030204" pitchFamily="34" charset="0"/>
                <a:sym typeface="+mn-ea"/>
              </a:rPr>
              <a:t>CEDEAO</a:t>
            </a:r>
            <a:r>
              <a:rPr lang="pt-PT" altLang="en-US" sz="1000" b="1" i="1" dirty="0">
                <a:solidFill>
                  <a:srgbClr val="008CBA"/>
                </a:solidFill>
                <a:latin typeface="Arial Narrow" panose="020B0606020202030204" pitchFamily="34" charset="0"/>
                <a:cs typeface="Arial Narrow" panose="020B0606020202030204" pitchFamily="34" charset="0"/>
                <a:sym typeface="+mn-ea"/>
              </a:rPr>
              <a:t>»</a:t>
            </a:r>
            <a:endParaRPr lang="en-US" sz="1000" dirty="0">
              <a:solidFill>
                <a:srgbClr val="008CBA"/>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8CBA"/>
              </a:solidFill>
              <a:latin typeface="Arial Narrow" panose="020B0606020202030204" pitchFamily="34" charset="0"/>
              <a:cs typeface="Arial Narrow" panose="020B0606020202030204" pitchFamily="34" charset="0"/>
            </a:endParaRPr>
          </a:p>
        </p:txBody>
      </p:sp>
      <p:sp>
        <p:nvSpPr>
          <p:cNvPr id="205" name="Rectangle: Rounded Corners 209"/>
          <p:cNvSpPr/>
          <p:nvPr/>
        </p:nvSpPr>
        <p:spPr>
          <a:xfrm>
            <a:off x="8568690" y="6084570"/>
            <a:ext cx="1584325" cy="72961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Juin</a:t>
            </a:r>
            <a:endParaRPr lang="pt-PT" altLang="en-US"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lang="fr-FR" sz="1200" dirty="0" smtClean="0">
                <a:solidFill>
                  <a:schemeClr val="bg1"/>
                </a:solidFill>
                <a:latin typeface="Arial Narrow" panose="020B0606020202030204" pitchFamily="34" charset="0"/>
                <a:sym typeface="+mn-ea"/>
              </a:rPr>
              <a:t>Session de clôture </a:t>
            </a:r>
            <a:endParaRPr lang="en-US"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en-US" altLang="en-GB" sz="1200" b="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6" name="TextBox 210"/>
          <p:cNvSpPr/>
          <p:nvPr/>
        </p:nvSpPr>
        <p:spPr>
          <a:xfrm>
            <a:off x="8569325" y="657860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207" name="Rectangle: Rounded Corners 209"/>
          <p:cNvSpPr/>
          <p:nvPr/>
        </p:nvSpPr>
        <p:spPr>
          <a:xfrm>
            <a:off x="10499725" y="6086475"/>
            <a:ext cx="1592580" cy="74104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Juin</a:t>
            </a:r>
            <a:endPar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pPr>
            <a:r>
              <a:rPr lang="pt-PT" sz="12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DÎNER DE GALA</a:t>
            </a:r>
            <a:endParaRPr lang="en-US" sz="1200">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pt-PT" alt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8" name="TextBox 210"/>
          <p:cNvSpPr/>
          <p:nvPr/>
        </p:nvSpPr>
        <p:spPr>
          <a:xfrm>
            <a:off x="10573385" y="660654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pic>
        <p:nvPicPr>
          <p:cNvPr id="4" name="Imagem 3" descr="logo"/>
          <p:cNvPicPr>
            <a:picLocks noChangeAspect="1"/>
          </p:cNvPicPr>
          <p:nvPr/>
        </p:nvPicPr>
        <p:blipFill>
          <a:blip r:embed="rId3"/>
          <a:stretch>
            <a:fillRect/>
          </a:stretch>
        </p:blipFill>
        <p:spPr>
          <a:xfrm>
            <a:off x="-4445" y="92075"/>
            <a:ext cx="3107055" cy="681990"/>
          </a:xfrm>
          <a:prstGeom prst="rect">
            <a:avLst/>
          </a:prstGeom>
        </p:spPr>
      </p:pic>
      <p:sp>
        <p:nvSpPr>
          <p:cNvPr id="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bg1"/>
                </a:solidFill>
              </a:rPr>
              <a:t>Pag </a:t>
            </a:r>
            <a:fld id="{6C07E9C5-6E20-4A25-9F31-81ECFC5683B7}" type="slidenum">
              <a:rPr lang="fr-FR" altLang="pt-PT" sz="1200" b="1" i="1" u="sng" dirty="0" smtClean="0">
                <a:solidFill>
                  <a:schemeClr val="bg1"/>
                </a:solidFill>
              </a:rPr>
              <a:t>19</a:t>
            </a:fld>
            <a:endParaRPr lang="fr-FR" altLang="pt-PT" sz="1200" b="1" i="1" u="sng" dirty="0" smtClean="0">
              <a:solidFill>
                <a:schemeClr val="bg1"/>
              </a:solidFill>
            </a:endParaRPr>
          </a:p>
        </p:txBody>
      </p:sp>
      <p:sp>
        <p:nvSpPr>
          <p:cNvPr id="10" name="Caixa de Texto 9"/>
          <p:cNvSpPr txBox="1"/>
          <p:nvPr/>
        </p:nvSpPr>
        <p:spPr>
          <a:xfrm>
            <a:off x="8630285" y="852805"/>
            <a:ext cx="3462020" cy="988695"/>
          </a:xfrm>
          <a:prstGeom prst="rect">
            <a:avLst/>
          </a:prstGeom>
          <a:noFill/>
        </p:spPr>
        <p:txBody>
          <a:bodyPr wrap="square" rtlCol="0">
            <a:spAutoFit/>
          </a:bodyPr>
          <a:lstStyle/>
          <a:p>
            <a:pPr>
              <a:lnSpc>
                <a:spcPts val="1200"/>
              </a:lnSpc>
              <a:defRPr lang="en-US"/>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pt-PT" sz="1200" b="1" i="1" dirty="0" smtClean="0">
                <a:solidFill>
                  <a:srgbClr val="008CBA"/>
                </a:solidFill>
                <a:latin typeface="Arial Narrow" panose="020B0606020202030204" pitchFamily="34" charset="0"/>
                <a:cs typeface="Arial Narrow" panose="020B0606020202030204" pitchFamily="34" charset="0"/>
                <a:sym typeface="+mn-ea"/>
              </a:rPr>
              <a:t>Orateurs</a:t>
            </a:r>
            <a:r>
              <a:rPr lang="pt-PT" sz="1100" b="1" i="1" dirty="0" smtClean="0">
                <a:solidFill>
                  <a:schemeClr val="tx1"/>
                </a:solidFill>
                <a:latin typeface="Arial Narrow" panose="020B0606020202030204" pitchFamily="34" charset="0"/>
                <a:sym typeface="+mn-ea"/>
              </a:rPr>
              <a:t> </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lang="pt-PT" sz="1200" dirty="0" err="1" smtClean="0">
                <a:solidFill>
                  <a:srgbClr val="008CBA"/>
                </a:solidFill>
                <a:latin typeface="Arial Narrow" panose="020B0606020202030204" pitchFamily="34" charset="0"/>
                <a:sym typeface="+mn-ea"/>
              </a:rPr>
              <a:t>■</a:t>
            </a:r>
            <a:r>
              <a:rPr lang="pt-PT" sz="600" dirty="0" err="1" smtClean="0">
                <a:solidFill>
                  <a:srgbClr val="008CBA"/>
                </a:solidFill>
                <a:latin typeface="Arial Narrow" panose="020B0606020202030204" pitchFamily="34" charset="0"/>
                <a:sym typeface="+mn-ea"/>
              </a:rPr>
              <a:t> </a:t>
            </a:r>
            <a:r>
              <a:rPr lang="pt-PT" altLang="en-US" sz="1000" dirty="0" smtClean="0">
                <a:solidFill>
                  <a:schemeClr val="tx1"/>
                </a:solidFill>
                <a:latin typeface="Arial Narrow" panose="020B0606020202030204" pitchFamily="34" charset="0"/>
                <a:cs typeface="Arial Narrow" panose="020B0606020202030204" pitchFamily="34" charset="0"/>
                <a:sym typeface="+mn-ea"/>
              </a:rPr>
              <a:t>Banque d'Investissement et de Développement de la CEDEAO</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900" dirty="0" smtClean="0">
                <a:solidFill>
                  <a:schemeClr val="tx1"/>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Fonds Africain de Garantie et de Cooperation Economique</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1000" dirty="0" smtClean="0">
                <a:solidFill>
                  <a:schemeClr val="tx1"/>
                </a:solidFill>
                <a:latin typeface="Arial Narrow" panose="020B0606020202030204" pitchFamily="34" charset="0"/>
                <a:cs typeface="Arial Narrow" panose="020B0606020202030204" pitchFamily="34" charset="0"/>
                <a:sym typeface="+mn-ea"/>
              </a:rPr>
              <a:t> Banque </a:t>
            </a:r>
            <a:r>
              <a:rPr lang="pt-PT" sz="1000" dirty="0" smtClean="0">
                <a:solidFill>
                  <a:schemeClr val="tx1"/>
                </a:solidFill>
                <a:latin typeface="Arial Narrow" panose="020B0606020202030204" pitchFamily="34" charset="0"/>
                <a:cs typeface="Arial Narrow" panose="020B0606020202030204" pitchFamily="34" charset="0"/>
                <a:sym typeface="+mn-ea"/>
              </a:rPr>
              <a:t>A</a:t>
            </a:r>
            <a:r>
              <a:rPr sz="1000" dirty="0" smtClean="0">
                <a:solidFill>
                  <a:schemeClr val="tx1"/>
                </a:solidFill>
                <a:latin typeface="Arial Narrow" panose="020B0606020202030204" pitchFamily="34" charset="0"/>
                <a:cs typeface="Arial Narrow" panose="020B0606020202030204" pitchFamily="34" charset="0"/>
                <a:sym typeface="+mn-ea"/>
              </a:rPr>
              <a:t>fricaine de </a:t>
            </a:r>
            <a:r>
              <a:rPr lang="pt-PT" sz="1000" dirty="0" smtClean="0">
                <a:solidFill>
                  <a:schemeClr val="tx1"/>
                </a:solidFill>
                <a:latin typeface="Arial Narrow" panose="020B0606020202030204" pitchFamily="34" charset="0"/>
                <a:cs typeface="Arial Narrow" panose="020B0606020202030204" pitchFamily="34" charset="0"/>
                <a:sym typeface="+mn-ea"/>
              </a:rPr>
              <a:t>D</a:t>
            </a:r>
            <a:r>
              <a:rPr sz="1000" dirty="0" smtClean="0">
                <a:solidFill>
                  <a:schemeClr val="tx1"/>
                </a:solidFill>
                <a:latin typeface="Arial Narrow" panose="020B0606020202030204" pitchFamily="34" charset="0"/>
                <a:cs typeface="Arial Narrow" panose="020B0606020202030204" pitchFamily="34" charset="0"/>
                <a:sym typeface="+mn-ea"/>
              </a:rPr>
              <a:t>éveloppement </a:t>
            </a:r>
            <a:r>
              <a:rPr lang="pt-PT" sz="1000" dirty="0" smtClean="0">
                <a:solidFill>
                  <a:schemeClr val="tx1"/>
                </a:solidFill>
                <a:latin typeface="Arial Narrow" panose="020B0606020202030204" pitchFamily="34" charset="0"/>
                <a:cs typeface="Arial Narrow" panose="020B0606020202030204" pitchFamily="34" charset="0"/>
                <a:sym typeface="+mn-ea"/>
              </a:rPr>
              <a:t>- BfAD</a:t>
            </a:r>
            <a:endParaRPr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000" dirty="0" smtClean="0">
                <a:solidFill>
                  <a:schemeClr val="tx1"/>
                </a:solidFill>
                <a:latin typeface="Arial Narrow" panose="020B0606020202030204" pitchFamily="34" charset="0"/>
                <a:cs typeface="Arial Narrow" panose="020B0606020202030204" pitchFamily="34" charset="0"/>
                <a:sym typeface="+mn-ea"/>
              </a:rPr>
              <a:t>S</a:t>
            </a:r>
            <a:r>
              <a:rPr sz="1000" dirty="0">
                <a:solidFill>
                  <a:schemeClr val="tx1"/>
                </a:solidFill>
                <a:latin typeface="Arial Narrow" panose="020B0606020202030204" pitchFamily="34" charset="0"/>
                <a:cs typeface="Arial Narrow" panose="020B0606020202030204" pitchFamily="34" charset="0"/>
                <a:sym typeface="+mn-ea"/>
              </a:rPr>
              <a:t>ociété </a:t>
            </a:r>
            <a:r>
              <a:rPr lang="pt-PT" sz="1000" dirty="0">
                <a:solidFill>
                  <a:schemeClr val="tx1"/>
                </a:solidFill>
                <a:latin typeface="Arial Narrow" panose="020B0606020202030204" pitchFamily="34" charset="0"/>
                <a:cs typeface="Arial Narrow" panose="020B0606020202030204" pitchFamily="34" charset="0"/>
                <a:sym typeface="+mn-ea"/>
              </a:rPr>
              <a:t>F</a:t>
            </a:r>
            <a:r>
              <a:rPr sz="1000" dirty="0">
                <a:solidFill>
                  <a:schemeClr val="tx1"/>
                </a:solidFill>
                <a:latin typeface="Arial Narrow" panose="020B0606020202030204" pitchFamily="34" charset="0"/>
                <a:cs typeface="Arial Narrow" panose="020B0606020202030204" pitchFamily="34" charset="0"/>
                <a:sym typeface="+mn-ea"/>
              </a:rPr>
              <a:t>inancière </a:t>
            </a:r>
            <a:r>
              <a:rPr lang="pt-PT" sz="1000" dirty="0">
                <a:solidFill>
                  <a:schemeClr val="tx1"/>
                </a:solidFill>
                <a:latin typeface="Arial Narrow" panose="020B0606020202030204" pitchFamily="34" charset="0"/>
                <a:cs typeface="Arial Narrow" panose="020B0606020202030204" pitchFamily="34" charset="0"/>
                <a:sym typeface="+mn-ea"/>
              </a:rPr>
              <a:t>I</a:t>
            </a:r>
            <a:r>
              <a:rPr sz="1000" dirty="0">
                <a:solidFill>
                  <a:schemeClr val="tx1"/>
                </a:solidFill>
                <a:latin typeface="Arial Narrow" panose="020B0606020202030204" pitchFamily="34" charset="0"/>
                <a:cs typeface="Arial Narrow" panose="020B0606020202030204" pitchFamily="34" charset="0"/>
                <a:sym typeface="+mn-ea"/>
              </a:rPr>
              <a:t>nternationale </a:t>
            </a:r>
            <a:r>
              <a:rPr lang="pt-PT" sz="1000" dirty="0">
                <a:solidFill>
                  <a:schemeClr val="tx1"/>
                </a:solidFill>
                <a:latin typeface="Arial Narrow" panose="020B0606020202030204" pitchFamily="34" charset="0"/>
                <a:cs typeface="Arial Narrow" panose="020B0606020202030204" pitchFamily="34" charset="0"/>
                <a:sym typeface="+mn-ea"/>
              </a:rPr>
              <a:t>- SFI</a:t>
            </a:r>
          </a:p>
        </p:txBody>
      </p:sp>
      <p:sp>
        <p:nvSpPr>
          <p:cNvPr id="215" name="Caixa de Texto 214"/>
          <p:cNvSpPr txBox="1"/>
          <p:nvPr/>
        </p:nvSpPr>
        <p:spPr>
          <a:xfrm>
            <a:off x="8505190" y="3876040"/>
            <a:ext cx="3462020" cy="843308"/>
          </a:xfrm>
          <a:prstGeom prst="rect">
            <a:avLst/>
          </a:prstGeom>
          <a:noFill/>
        </p:spPr>
        <p:txBody>
          <a:bodyPr wrap="square" rtlCol="0">
            <a:spAutoFit/>
          </a:bodyPr>
          <a:lstStyle/>
          <a:p>
            <a:pPr>
              <a:lnSpc>
                <a:spcPts val="1200"/>
              </a:lnSpc>
              <a:defRPr lang="en-US"/>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pt-PT" sz="1200" b="1" i="1" dirty="0" smtClean="0">
                <a:solidFill>
                  <a:srgbClr val="008CBA"/>
                </a:solidFill>
                <a:latin typeface="Arial Narrow" panose="020B0606020202030204" pitchFamily="34" charset="0"/>
                <a:cs typeface="Arial Narrow" panose="020B0606020202030204" pitchFamily="34" charset="0"/>
                <a:sym typeface="+mn-ea"/>
              </a:rPr>
              <a:t>Orateurs</a:t>
            </a:r>
            <a:r>
              <a:rPr lang="pt-PT" sz="1100" b="1" i="1" dirty="0" smtClean="0">
                <a:solidFill>
                  <a:schemeClr val="tx1"/>
                </a:solidFill>
                <a:latin typeface="Arial Narrow" panose="020B0606020202030204" pitchFamily="34" charset="0"/>
                <a:sym typeface="+mn-ea"/>
              </a:rPr>
              <a:t> </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altLang="en-US" sz="1000" dirty="0" smtClean="0">
                <a:solidFill>
                  <a:schemeClr val="tx1"/>
                </a:solidFill>
                <a:latin typeface="Arial Narrow" panose="020B0606020202030204" pitchFamily="34" charset="0"/>
                <a:cs typeface="Arial Narrow" panose="020B0606020202030204" pitchFamily="34" charset="0"/>
                <a:sym typeface="+mn-ea"/>
              </a:rPr>
              <a:t>Commission de la </a:t>
            </a:r>
            <a:r>
              <a:rPr lang="pt-PT" altLang="en-US" sz="1000" i="1" dirty="0" smtClean="0">
                <a:solidFill>
                  <a:schemeClr val="tx1"/>
                </a:solidFill>
                <a:latin typeface="Arial Narrow" panose="020B0606020202030204" pitchFamily="34" charset="0"/>
                <a:cs typeface="Arial Narrow" panose="020B0606020202030204" pitchFamily="34" charset="0"/>
                <a:sym typeface="+mn-ea"/>
              </a:rPr>
              <a:t>CEDEAO</a:t>
            </a:r>
            <a:endParaRPr lang="pt-PT" altLang="en-US"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000" dirty="0" smtClean="0">
                <a:latin typeface="Arial Narrow" panose="020B0606020202030204" pitchFamily="34" charset="0"/>
                <a:cs typeface="Arial Narrow" panose="020B0606020202030204" pitchFamily="34" charset="0"/>
                <a:sym typeface="+mn-ea"/>
              </a:rPr>
              <a:t> </a:t>
            </a:r>
            <a:r>
              <a:rPr lang="pt-PT" sz="1000" dirty="0">
                <a:latin typeface="Arial Narrow" panose="020B0606020202030204" pitchFamily="34" charset="0"/>
              </a:rPr>
              <a:t>ANPROTEC</a:t>
            </a:r>
            <a:r>
              <a:rPr lang="pt-PT" sz="1000" dirty="0">
                <a:latin typeface="Arial Narrow" panose="020B0606020202030204" pitchFamily="34" charset="0"/>
                <a:cs typeface="Arial Narrow" panose="020B0606020202030204" pitchFamily="34" charset="0"/>
                <a:sym typeface="+mn-ea"/>
              </a:rPr>
              <a:t> </a:t>
            </a:r>
            <a:r>
              <a:rPr lang="pt-PT" altLang="en-US" sz="1000" dirty="0">
                <a:latin typeface="Arial Narrow" panose="020B0606020202030204" pitchFamily="34" charset="0"/>
                <a:cs typeface="Arial Narrow" panose="020B0606020202030204" pitchFamily="34" charset="0"/>
                <a:sym typeface="+mn-ea"/>
              </a:rPr>
              <a:t>- </a:t>
            </a:r>
            <a:r>
              <a:rPr lang="pt-PT" sz="1000" i="1" dirty="0">
                <a:latin typeface="Arial Narrow" panose="020B0606020202030204" pitchFamily="34" charset="0"/>
                <a:cs typeface="Arial Narrow" panose="020B0606020202030204" pitchFamily="34" charset="0"/>
                <a:sym typeface="+mn-ea"/>
              </a:rPr>
              <a:t>Brésil </a:t>
            </a:r>
            <a:endParaRPr sz="1000" dirty="0" smtClean="0">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Agence Française de Développement - </a:t>
            </a:r>
            <a:r>
              <a:rPr sz="1000" i="1" dirty="0" smtClean="0">
                <a:solidFill>
                  <a:schemeClr val="tx1"/>
                </a:solidFill>
                <a:latin typeface="Arial Narrow" panose="020B0606020202030204" pitchFamily="34" charset="0"/>
                <a:cs typeface="Arial Narrow" panose="020B0606020202030204" pitchFamily="34" charset="0"/>
                <a:sym typeface="+mn-ea"/>
              </a:rPr>
              <a:t>AFD</a:t>
            </a:r>
          </a:p>
        </p:txBody>
      </p:sp>
      <p:sp>
        <p:nvSpPr>
          <p:cNvPr id="14" name="Caixa de Texto 13"/>
          <p:cNvSpPr txBox="1"/>
          <p:nvPr/>
        </p:nvSpPr>
        <p:spPr>
          <a:xfrm>
            <a:off x="8978265" y="2398395"/>
            <a:ext cx="1945005" cy="386080"/>
          </a:xfrm>
          <a:prstGeom prst="rect">
            <a:avLst/>
          </a:prstGeom>
          <a:noFill/>
        </p:spPr>
        <p:txBody>
          <a:bodyPr wrap="square" rtlCol="0">
            <a:spAutoFit/>
          </a:bodyPr>
          <a:lstStyle/>
          <a:p>
            <a:pPr>
              <a:lnSpc>
                <a:spcPct val="80000"/>
              </a:lnSpc>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pt-PT" altLang="en-US" sz="1200" b="1"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a:solidFill>
                  <a:schemeClr val="tx1"/>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USA / AGOA </a:t>
            </a:r>
            <a:r>
              <a:rPr lang="pt-PT" sz="1200" i="1" dirty="0">
                <a:solidFill>
                  <a:schemeClr val="tx1"/>
                </a:solidFill>
                <a:latin typeface="Arial Narrow" panose="020B0606020202030204" pitchFamily="34" charset="0"/>
                <a:cs typeface="Arial Narrow" panose="020B0606020202030204" pitchFamily="34" charset="0"/>
                <a:sym typeface="+mn-ea"/>
              </a:rPr>
              <a:t> </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15" name="Caixa de Texto 14"/>
          <p:cNvSpPr txBox="1"/>
          <p:nvPr/>
        </p:nvSpPr>
        <p:spPr>
          <a:xfrm>
            <a:off x="4185920" y="5994400"/>
            <a:ext cx="1783715" cy="386080"/>
          </a:xfrm>
          <a:prstGeom prst="rect">
            <a:avLst/>
          </a:prstGeom>
          <a:noFill/>
        </p:spPr>
        <p:txBody>
          <a:bodyPr wrap="square" rtlCol="0">
            <a:spAutoFit/>
          </a:bodyPr>
          <a:lstStyle/>
          <a:p>
            <a:pPr>
              <a:lnSpc>
                <a:spcPct val="80000"/>
              </a:lnSpc>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pt-PT" altLang="en-US" sz="1200" b="1"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a:solidFill>
                  <a:schemeClr val="tx1"/>
                </a:solidFill>
                <a:latin typeface="Arial Narrow" panose="020B0606020202030204" pitchFamily="34" charset="0"/>
                <a:cs typeface="Arial Narrow" panose="020B0606020202030204" pitchFamily="34" charset="0"/>
                <a:sym typeface="+mn-ea"/>
              </a:rPr>
              <a:t>: CEDEAO</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197" name="Caixa de Texto 196"/>
          <p:cNvSpPr txBox="1"/>
          <p:nvPr/>
        </p:nvSpPr>
        <p:spPr>
          <a:xfrm>
            <a:off x="8524875" y="5598795"/>
            <a:ext cx="1946910" cy="386080"/>
          </a:xfrm>
          <a:prstGeom prst="rect">
            <a:avLst/>
          </a:prstGeom>
          <a:noFill/>
        </p:spPr>
        <p:txBody>
          <a:bodyPr wrap="square" rtlCol="0">
            <a:spAutoFit/>
          </a:bodyPr>
          <a:lstStyle/>
          <a:p>
            <a:pPr>
              <a:lnSpc>
                <a:spcPct val="80000"/>
              </a:lnSpc>
            </a:pPr>
            <a:r>
              <a:rPr lang="pt-PT" sz="1200"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tx1"/>
                </a:solidFill>
                <a:latin typeface="Arial Narrow" panose="020B0606020202030204" pitchFamily="34" charset="0"/>
                <a:cs typeface="Arial Narrow" panose="020B0606020202030204" pitchFamily="34" charset="0"/>
                <a:sym typeface="+mn-ea"/>
              </a:rPr>
              <a:t> Cabo Verde</a:t>
            </a:r>
            <a:endParaRPr lang="pt-PT" sz="1200" dirty="0">
              <a:solidFill>
                <a:srgbClr val="008CBA"/>
              </a:solidFill>
              <a:latin typeface="Arial Narrow" panose="020B0606020202030204" pitchFamily="34" charset="0"/>
              <a:cs typeface="Arial Narrow" panose="020B0606020202030204" pitchFamily="34" charset="0"/>
              <a:sym typeface="+mn-ea"/>
            </a:endParaRPr>
          </a:p>
          <a:p>
            <a:pPr>
              <a:lnSpc>
                <a:spcPct val="80000"/>
              </a:lnSpc>
            </a:pPr>
            <a:r>
              <a:rPr lang="pt-PT" altLang="en-US" sz="1200"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a:solidFill>
                  <a:srgbClr val="008CBA"/>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UE / SPG +</a:t>
            </a:r>
            <a:r>
              <a:rPr lang="pt-PT" sz="1200" i="1" dirty="0">
                <a:solidFill>
                  <a:srgbClr val="008CBA"/>
                </a:solidFill>
                <a:latin typeface="Arial Narrow" panose="020B0606020202030204" pitchFamily="34" charset="0"/>
                <a:cs typeface="Arial Narrow" panose="020B0606020202030204" pitchFamily="34" charset="0"/>
                <a:sym typeface="+mn-ea"/>
              </a:rPr>
              <a:t> </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sp>
        <p:nvSpPr>
          <p:cNvPr id="30" name="Linha7"/>
          <p:cNvSpPr/>
          <p:nvPr/>
        </p:nvSpPr>
        <p:spPr>
          <a:xfrm rot="16200000">
            <a:off x="5342890" y="2435860"/>
            <a:ext cx="809625" cy="6350"/>
          </a:xfrm>
          <a:prstGeom prst="line">
            <a:avLst/>
          </a:prstGeom>
          <a:noFill/>
          <a:ln w="19050" cap="flat" cmpd="sng" algn="ctr">
            <a:solidFill>
              <a:srgbClr val="008CBA"/>
            </a:solidFill>
            <a:prstDash val="solid"/>
            <a:headEnd type="none" w="med" len="med"/>
            <a:tailEnd type="triangle" w="med" len="med"/>
          </a:ln>
          <a:effectLst/>
        </p:spPr>
      </p:sp>
      <p:sp>
        <p:nvSpPr>
          <p:cNvPr id="31" name="Linha7"/>
          <p:cNvSpPr/>
          <p:nvPr/>
        </p:nvSpPr>
        <p:spPr>
          <a:xfrm rot="16200000">
            <a:off x="5347970" y="3483610"/>
            <a:ext cx="809625" cy="6350"/>
          </a:xfrm>
          <a:prstGeom prst="line">
            <a:avLst/>
          </a:prstGeom>
          <a:noFill/>
          <a:ln w="19050" cap="flat" cmpd="sng" algn="ctr">
            <a:solidFill>
              <a:srgbClr val="008CBA"/>
            </a:solidFill>
            <a:prstDash val="solid"/>
            <a:headEnd type="none"/>
            <a:tailEnd type="none" w="med" len="med"/>
          </a:ln>
          <a:effectLst/>
        </p:spPr>
      </p:sp>
      <p:sp>
        <p:nvSpPr>
          <p:cNvPr id="32" name="Linha7"/>
          <p:cNvSpPr/>
          <p:nvPr/>
        </p:nvSpPr>
        <p:spPr>
          <a:xfrm rot="16200000">
            <a:off x="5353050" y="4900930"/>
            <a:ext cx="809625" cy="6350"/>
          </a:xfrm>
          <a:prstGeom prst="line">
            <a:avLst/>
          </a:prstGeom>
          <a:noFill/>
          <a:ln w="19050" cap="flat" cmpd="sng" algn="ctr">
            <a:solidFill>
              <a:srgbClr val="008CBA"/>
            </a:solidFill>
            <a:prstDash val="solid"/>
            <a:headEnd type="triangle" w="med" len="med"/>
            <a:tailEnd type="none" w="med" len="med"/>
          </a:ln>
          <a:effectLst/>
        </p:spPr>
      </p:sp>
      <p:sp>
        <p:nvSpPr>
          <p:cNvPr id="34" name="Straight Connector 144"/>
          <p:cNvSpPr/>
          <p:nvPr/>
        </p:nvSpPr>
        <p:spPr>
          <a:xfrm flipH="1">
            <a:off x="4648835" y="2825115"/>
            <a:ext cx="10795" cy="817880"/>
          </a:xfrm>
          <a:prstGeom prst="line">
            <a:avLst/>
          </a:prstGeom>
          <a:noFill/>
          <a:ln w="19050" cap="flat" cmpd="sng" algn="ctr">
            <a:solidFill>
              <a:srgbClr val="008CBA"/>
            </a:solidFill>
            <a:prstDash val="solid"/>
            <a:headEnd type="triangle" w="med" len="med"/>
            <a:tailEnd type="none" w="med" len="med"/>
          </a:ln>
          <a:effectLst/>
        </p:spPr>
      </p:sp>
      <p:sp>
        <p:nvSpPr>
          <p:cNvPr id="36" name="Straight Connector 144"/>
          <p:cNvSpPr/>
          <p:nvPr/>
        </p:nvSpPr>
        <p:spPr>
          <a:xfrm>
            <a:off x="4676775" y="4324985"/>
            <a:ext cx="6985" cy="807720"/>
          </a:xfrm>
          <a:prstGeom prst="line">
            <a:avLst/>
          </a:prstGeom>
          <a:noFill/>
          <a:ln w="19050" cap="flat" cmpd="sng" algn="ctr">
            <a:solidFill>
              <a:srgbClr val="008CBA"/>
            </a:solidFill>
            <a:prstDash val="solid"/>
            <a:headEnd type="triangle" w="med" len="med"/>
            <a:tailEnd type="none" w="med" len="med"/>
          </a:ln>
          <a:effectLst/>
        </p:spPr>
      </p:sp>
      <p:sp>
        <p:nvSpPr>
          <p:cNvPr id="96" name="Oval 95"/>
          <p:cNvSpPr/>
          <p:nvPr/>
        </p:nvSpPr>
        <p:spPr>
          <a:xfrm>
            <a:off x="5693410" y="359664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99" name="Oval 98"/>
          <p:cNvSpPr/>
          <p:nvPr/>
        </p:nvSpPr>
        <p:spPr>
          <a:xfrm>
            <a:off x="5695950" y="506285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39" name="Conexão Reta 138"/>
          <p:cNvCxnSpPr>
            <a:stCxn id="138" idx="0"/>
          </p:cNvCxnSpPr>
          <p:nvPr/>
        </p:nvCxnSpPr>
        <p:spPr>
          <a:xfrm>
            <a:off x="4636770" y="3647440"/>
            <a:ext cx="1113790" cy="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140" name="Conexão Reta 139"/>
          <p:cNvCxnSpPr/>
          <p:nvPr/>
        </p:nvCxnSpPr>
        <p:spPr>
          <a:xfrm>
            <a:off x="4671695" y="5123180"/>
            <a:ext cx="1073785" cy="254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sp>
        <p:nvSpPr>
          <p:cNvPr id="144" name="Forma automática5"/>
          <p:cNvSpPr/>
          <p:nvPr/>
        </p:nvSpPr>
        <p:spPr>
          <a:xfrm>
            <a:off x="6556375" y="298132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145" name="TextBox 206"/>
          <p:cNvSpPr/>
          <p:nvPr/>
        </p:nvSpPr>
        <p:spPr>
          <a:xfrm>
            <a:off x="6532880" y="322707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grpSp>
        <p:nvGrpSpPr>
          <p:cNvPr id="47" name="Agrupar 46"/>
          <p:cNvGrpSpPr/>
          <p:nvPr/>
        </p:nvGrpSpPr>
        <p:grpSpPr>
          <a:xfrm>
            <a:off x="7367905" y="1820545"/>
            <a:ext cx="1209040" cy="1165860"/>
            <a:chOff x="11299" y="3259"/>
            <a:chExt cx="1904" cy="1836"/>
          </a:xfrm>
        </p:grpSpPr>
        <p:sp>
          <p:nvSpPr>
            <p:cNvPr id="156" name="Oval 112"/>
            <p:cNvSpPr/>
            <p:nvPr/>
          </p:nvSpPr>
          <p:spPr>
            <a:xfrm>
              <a:off x="11299" y="3259"/>
              <a:ext cx="1904" cy="1836"/>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Conférence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p>
          </p:txBody>
        </p:sp>
        <p:sp>
          <p:nvSpPr>
            <p:cNvPr id="157" name="TextBox 176"/>
            <p:cNvSpPr/>
            <p:nvPr/>
          </p:nvSpPr>
          <p:spPr>
            <a:xfrm>
              <a:off x="11520" y="4595"/>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2</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49" name="Agrupar 48"/>
          <p:cNvGrpSpPr/>
          <p:nvPr/>
        </p:nvGrpSpPr>
        <p:grpSpPr>
          <a:xfrm>
            <a:off x="7362825" y="3550920"/>
            <a:ext cx="1214120" cy="1175385"/>
            <a:chOff x="11291" y="6236"/>
            <a:chExt cx="1912" cy="1851"/>
          </a:xfrm>
        </p:grpSpPr>
        <p:sp>
          <p:nvSpPr>
            <p:cNvPr id="158" name="Oval 112"/>
            <p:cNvSpPr/>
            <p:nvPr/>
          </p:nvSpPr>
          <p:spPr>
            <a:xfrm>
              <a:off x="11291" y="6236"/>
              <a:ext cx="1912" cy="1851"/>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r>
                <a:rPr lang="en-US" sz="10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59" name="TextBox 176"/>
            <p:cNvSpPr/>
            <p:nvPr/>
          </p:nvSpPr>
          <p:spPr>
            <a:xfrm>
              <a:off x="11494" y="7623"/>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14</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6</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53" name="Agrupar 52"/>
          <p:cNvGrpSpPr/>
          <p:nvPr/>
        </p:nvGrpSpPr>
        <p:grpSpPr>
          <a:xfrm>
            <a:off x="7250430" y="4968875"/>
            <a:ext cx="1325880" cy="1262380"/>
            <a:chOff x="11204" y="8642"/>
            <a:chExt cx="1913" cy="1875"/>
          </a:xfrm>
        </p:grpSpPr>
        <p:sp>
          <p:nvSpPr>
            <p:cNvPr id="160" name="Oval 112"/>
            <p:cNvSpPr/>
            <p:nvPr/>
          </p:nvSpPr>
          <p:spPr>
            <a:xfrm>
              <a:off x="11204" y="8642"/>
              <a:ext cx="1913" cy="1875"/>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sym typeface="+mn-ea"/>
                </a:rPr>
                <a:t>Conférence</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III</a:t>
              </a:r>
            </a:p>
          </p:txBody>
        </p:sp>
        <p:sp>
          <p:nvSpPr>
            <p:cNvPr id="161" name="TextBox 176"/>
            <p:cNvSpPr/>
            <p:nvPr/>
          </p:nvSpPr>
          <p:spPr>
            <a:xfrm>
              <a:off x="11504" y="10071"/>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20" name="Cortar Retângulo de Canto Simples 19"/>
          <p:cNvSpPr/>
          <p:nvPr/>
        </p:nvSpPr>
        <p:spPr>
          <a:xfrm>
            <a:off x="4051300" y="605155"/>
            <a:ext cx="1224915" cy="20764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2</a:t>
            </a:r>
            <a:r>
              <a:rPr lang="pt-PT" altLang="en-US" sz="1400" b="1" baseline="30000"/>
              <a:t>ème</a:t>
            </a:r>
            <a:r>
              <a:rPr lang="pt-PT" altLang="en-US" sz="1400" b="1"/>
              <a:t> JOUR</a:t>
            </a:r>
          </a:p>
        </p:txBody>
      </p:sp>
      <p:grpSp>
        <p:nvGrpSpPr>
          <p:cNvPr id="21" name="Agrupar 20"/>
          <p:cNvGrpSpPr/>
          <p:nvPr/>
        </p:nvGrpSpPr>
        <p:grpSpPr>
          <a:xfrm>
            <a:off x="5172710" y="3853180"/>
            <a:ext cx="1153160" cy="1169670"/>
            <a:chOff x="3453" y="5909"/>
            <a:chExt cx="1816" cy="1842"/>
          </a:xfrm>
        </p:grpSpPr>
        <p:sp>
          <p:nvSpPr>
            <p:cNvPr id="22"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Juin</a:t>
              </a:r>
              <a:endParaRPr lang="pt-PT" sz="1400" dirty="0">
                <a:latin typeface="Arial Narrow" panose="020B0606020202030204" pitchFamily="34" charset="0"/>
              </a:endParaRPr>
            </a:p>
            <a:p>
              <a:pPr algn="ctr" defTabSz="899795">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de </a:t>
              </a:r>
              <a:r>
                <a:rPr lang="pt-PT" altLang="en-US" sz="1000" dirty="0" err="1">
                  <a:solidFill>
                    <a:schemeClr val="bg1"/>
                  </a:solidFill>
                  <a:latin typeface="Arial Narrow" panose="020B0606020202030204" pitchFamily="34" charset="0"/>
                  <a:sym typeface="+mn-ea"/>
                </a:rPr>
                <a:t>marchés</a:t>
              </a:r>
            </a:p>
            <a:p>
              <a:pPr algn="ctr" defTabSz="899795">
                <a:defRPr lang="en-US">
                  <a:solidFill>
                    <a:srgbClr val="FFFFFF"/>
                  </a:solidFill>
                </a:defRPr>
              </a:pPr>
              <a:endParaRPr lang="pt-PT" sz="1000" dirty="0">
                <a:latin typeface="Arial Narrow" panose="020B0606020202030204" pitchFamily="34" charset="0"/>
              </a:endParaRPr>
            </a:p>
          </p:txBody>
        </p:sp>
        <p:sp>
          <p:nvSpPr>
            <p:cNvPr id="33" name="TextBox 167"/>
            <p:cNvSpPr/>
            <p:nvPr/>
          </p:nvSpPr>
          <p:spPr>
            <a:xfrm>
              <a:off x="3671" y="7363"/>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17:00 -18:30 </a:t>
              </a:r>
            </a:p>
          </p:txBody>
        </p:sp>
      </p:grpSp>
      <p:sp>
        <p:nvSpPr>
          <p:cNvPr id="68" name="Forma automática5"/>
          <p:cNvSpPr/>
          <p:nvPr/>
        </p:nvSpPr>
        <p:spPr>
          <a:xfrm>
            <a:off x="6557010" y="46012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75" name="TextBox 206"/>
          <p:cNvSpPr/>
          <p:nvPr/>
        </p:nvSpPr>
        <p:spPr>
          <a:xfrm>
            <a:off x="6533515" y="4846955"/>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16:30 – 17:00</a:t>
            </a:r>
          </a:p>
        </p:txBody>
      </p:sp>
      <p:sp>
        <p:nvSpPr>
          <p:cNvPr id="78" name="Cortar Retângulo de Canto Simples 77"/>
          <p:cNvSpPr/>
          <p:nvPr/>
        </p:nvSpPr>
        <p:spPr>
          <a:xfrm>
            <a:off x="9656445" y="86995"/>
            <a:ext cx="1224915" cy="20764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3</a:t>
            </a:r>
            <a:r>
              <a:rPr lang="pt-PT" altLang="en-US" sz="1400" b="1" baseline="30000"/>
              <a:t>ème</a:t>
            </a:r>
            <a:r>
              <a:rPr lang="pt-PT" altLang="en-US" sz="1400" b="1"/>
              <a:t> JOUR</a:t>
            </a:r>
          </a:p>
        </p:txBody>
      </p:sp>
      <p:grpSp>
        <p:nvGrpSpPr>
          <p:cNvPr id="84" name="Agrupar 83"/>
          <p:cNvGrpSpPr/>
          <p:nvPr/>
        </p:nvGrpSpPr>
        <p:grpSpPr>
          <a:xfrm>
            <a:off x="7581900" y="1647825"/>
            <a:ext cx="451485" cy="105410"/>
            <a:chOff x="11977" y="2442"/>
            <a:chExt cx="1031" cy="166"/>
          </a:xfrm>
        </p:grpSpPr>
        <p:sp>
          <p:nvSpPr>
            <p:cNvPr id="60" name="Oval 59"/>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1"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87" name="Agrupar 86"/>
          <p:cNvGrpSpPr/>
          <p:nvPr/>
        </p:nvGrpSpPr>
        <p:grpSpPr>
          <a:xfrm>
            <a:off x="7590155" y="3199765"/>
            <a:ext cx="451485" cy="105410"/>
            <a:chOff x="11977" y="2442"/>
            <a:chExt cx="1031" cy="166"/>
          </a:xfrm>
        </p:grpSpPr>
        <p:sp>
          <p:nvSpPr>
            <p:cNvPr id="90" name="Oval 89"/>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91"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92" name="Agrupar 91"/>
          <p:cNvGrpSpPr/>
          <p:nvPr/>
        </p:nvGrpSpPr>
        <p:grpSpPr>
          <a:xfrm>
            <a:off x="7576820" y="4848860"/>
            <a:ext cx="451485" cy="105410"/>
            <a:chOff x="11977" y="2442"/>
            <a:chExt cx="1031" cy="166"/>
          </a:xfrm>
        </p:grpSpPr>
        <p:sp>
          <p:nvSpPr>
            <p:cNvPr id="93" name="Oval 92"/>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94"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sp>
        <p:nvSpPr>
          <p:cNvPr id="97" name="CaixaDeTexto 13"/>
          <p:cNvSpPr txBox="1"/>
          <p:nvPr/>
        </p:nvSpPr>
        <p:spPr>
          <a:xfrm>
            <a:off x="2534285" y="6656070"/>
            <a:ext cx="4272915" cy="206375"/>
          </a:xfrm>
          <a:prstGeom prst="rect">
            <a:avLst/>
          </a:prstGeom>
          <a:noFill/>
        </p:spPr>
        <p:txBody>
          <a:bodyPr wrap="square" rtlCol="0">
            <a:spAutoFit/>
          </a:bodyPr>
          <a:lstStyle/>
          <a:p>
            <a:pPr>
              <a:lnSpc>
                <a:spcPct val="75000"/>
              </a:lnSpc>
              <a:spcBef>
                <a:spcPts val="0"/>
              </a:spcBef>
              <a:spcAft>
                <a:spcPts val="0"/>
              </a:spcAft>
            </a:pPr>
            <a:r>
              <a:rPr lang="pt-PT" sz="1000" i="1" dirty="0" smtClean="0">
                <a:solidFill>
                  <a:schemeClr val="bg1"/>
                </a:solidFill>
              </a:rPr>
              <a:t>Remarque</a:t>
            </a:r>
            <a:r>
              <a:rPr lang="pt-PT" sz="800" i="1" dirty="0" smtClean="0">
                <a:solidFill>
                  <a:schemeClr val="bg1"/>
                </a:solidFill>
              </a:rPr>
              <a:t>: </a:t>
            </a:r>
            <a:r>
              <a:rPr lang="pt-PT" sz="800" i="1" dirty="0" smtClean="0">
                <a:solidFill>
                  <a:schemeClr val="tx1"/>
                </a:solidFill>
              </a:rPr>
              <a:t> </a:t>
            </a:r>
            <a:r>
              <a:rPr lang="fr-FR" sz="800" dirty="0"/>
              <a:t>Certains des noms </a:t>
            </a:r>
            <a:r>
              <a:rPr lang="fr-FR" sz="800" dirty="0" smtClean="0"/>
              <a:t>mentionnés </a:t>
            </a:r>
            <a:r>
              <a:rPr lang="fr-FR" sz="800" dirty="0"/>
              <a:t>sont </a:t>
            </a:r>
            <a:r>
              <a:rPr lang="fr-FR" sz="800" dirty="0" smtClean="0"/>
              <a:t>encore </a:t>
            </a:r>
            <a:r>
              <a:rPr lang="fr-FR" sz="800" dirty="0"/>
              <a:t>en cours de confirmation.</a:t>
            </a:r>
            <a:endParaRPr lang="pt-PT" sz="800" dirty="0"/>
          </a:p>
        </p:txBody>
      </p:sp>
      <p:sp>
        <p:nvSpPr>
          <p:cNvPr id="2" name="Triângulo Isósceles 1"/>
          <p:cNvSpPr/>
          <p:nvPr/>
        </p:nvSpPr>
        <p:spPr>
          <a:xfrm rot="5400000">
            <a:off x="8321040" y="86169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37" name="Triângulo Isósceles 36"/>
          <p:cNvSpPr/>
          <p:nvPr/>
        </p:nvSpPr>
        <p:spPr>
          <a:xfrm rot="5400000">
            <a:off x="8318500" y="232727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43" name="Triângulo Isósceles 42"/>
          <p:cNvSpPr/>
          <p:nvPr/>
        </p:nvSpPr>
        <p:spPr>
          <a:xfrm rot="5400000">
            <a:off x="8315960" y="404114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44" name="Triângulo Isósceles 43"/>
          <p:cNvSpPr/>
          <p:nvPr/>
        </p:nvSpPr>
        <p:spPr>
          <a:xfrm rot="5400000">
            <a:off x="8324215" y="557149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3" name="Conexão Reta 2"/>
          <p:cNvCxnSpPr/>
          <p:nvPr/>
        </p:nvCxnSpPr>
        <p:spPr>
          <a:xfrm>
            <a:off x="864870" y="1166495"/>
            <a:ext cx="5080" cy="540575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Linha2"/>
          <p:cNvSpPr/>
          <p:nvPr/>
        </p:nvSpPr>
        <p:spPr>
          <a:xfrm>
            <a:off x="2856865" y="3259455"/>
            <a:ext cx="220980" cy="0"/>
          </a:xfrm>
          <a:prstGeom prst="line">
            <a:avLst/>
          </a:prstGeom>
          <a:noFill/>
          <a:ln w="19050" cap="flat" cmpd="sng" algn="ctr">
            <a:solidFill>
              <a:schemeClr val="bg1"/>
            </a:solidFill>
            <a:prstDash val="solid"/>
            <a:headEnd type="none"/>
            <a:tailEnd type="triangle" w="med" len="med"/>
          </a:ln>
          <a:effectLst/>
        </p:spPr>
      </p:sp>
      <p:grpSp>
        <p:nvGrpSpPr>
          <p:cNvPr id="25" name="Agrupar 24"/>
          <p:cNvGrpSpPr/>
          <p:nvPr/>
        </p:nvGrpSpPr>
        <p:grpSpPr>
          <a:xfrm>
            <a:off x="2605405" y="2346325"/>
            <a:ext cx="1153160" cy="1165860"/>
            <a:chOff x="3447" y="3520"/>
            <a:chExt cx="1816" cy="1836"/>
          </a:xfrm>
        </p:grpSpPr>
        <p:sp>
          <p:nvSpPr>
            <p:cNvPr id="35" name="Oval 47"/>
            <p:cNvSpPr/>
            <p:nvPr/>
          </p:nvSpPr>
          <p:spPr>
            <a:xfrm>
              <a:off x="3447" y="3520"/>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Juin</a:t>
              </a:r>
              <a:endParaRPr lang="pt-PT" sz="14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endParaRPr lang="pt-PT" sz="1000" dirty="0">
                <a:latin typeface="Arial Narrow" panose="020B0606020202030204" pitchFamily="34" charset="0"/>
              </a:endParaRPr>
            </a:p>
          </p:txBody>
        </p:sp>
        <p:sp>
          <p:nvSpPr>
            <p:cNvPr id="45" name="TextBox 110"/>
            <p:cNvSpPr/>
            <p:nvPr/>
          </p:nvSpPr>
          <p:spPr>
            <a:xfrm>
              <a:off x="3614" y="4935"/>
              <a:ext cx="1482"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08:30 – 10:30</a:t>
              </a:r>
            </a:p>
          </p:txBody>
        </p:sp>
      </p:grpSp>
      <p:sp>
        <p:nvSpPr>
          <p:cNvPr id="46" name="Rectangle: Rounded Corners 137"/>
          <p:cNvSpPr/>
          <p:nvPr/>
        </p:nvSpPr>
        <p:spPr>
          <a:xfrm>
            <a:off x="1581150" y="2930525"/>
            <a:ext cx="1007745" cy="529590"/>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p>
        </p:txBody>
      </p:sp>
      <p:sp>
        <p:nvSpPr>
          <p:cNvPr id="54" name="TextBox 138"/>
          <p:cNvSpPr/>
          <p:nvPr/>
        </p:nvSpPr>
        <p:spPr>
          <a:xfrm>
            <a:off x="1557655" y="3197225"/>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10:30 – 11:00</a:t>
            </a:r>
          </a:p>
        </p:txBody>
      </p:sp>
      <p:grpSp>
        <p:nvGrpSpPr>
          <p:cNvPr id="55" name="Agrupar 54"/>
          <p:cNvGrpSpPr/>
          <p:nvPr/>
        </p:nvGrpSpPr>
        <p:grpSpPr>
          <a:xfrm>
            <a:off x="2609215" y="3863340"/>
            <a:ext cx="1153160" cy="1165860"/>
            <a:chOff x="3453" y="5909"/>
            <a:chExt cx="1816" cy="1836"/>
          </a:xfrm>
        </p:grpSpPr>
        <p:sp>
          <p:nvSpPr>
            <p:cNvPr id="56"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Juin</a:t>
              </a:r>
              <a:endParaRPr lang="pt-PT" sz="14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p>
          </p:txBody>
        </p:sp>
        <p:sp>
          <p:nvSpPr>
            <p:cNvPr id="57" name="TextBox 167"/>
            <p:cNvSpPr/>
            <p:nvPr/>
          </p:nvSpPr>
          <p:spPr>
            <a:xfrm>
              <a:off x="3671" y="7261"/>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11:00 -13:00 </a:t>
              </a:r>
            </a:p>
          </p:txBody>
        </p:sp>
      </p:grpSp>
      <p:sp>
        <p:nvSpPr>
          <p:cNvPr id="61" name="Forma automática5"/>
          <p:cNvSpPr/>
          <p:nvPr/>
        </p:nvSpPr>
        <p:spPr>
          <a:xfrm>
            <a:off x="1578610" y="431101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70" name="TextBox 206"/>
          <p:cNvSpPr/>
          <p:nvPr/>
        </p:nvSpPr>
        <p:spPr>
          <a:xfrm>
            <a:off x="1555115" y="455676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sp>
        <p:nvSpPr>
          <p:cNvPr id="73" name="Linha7"/>
          <p:cNvSpPr/>
          <p:nvPr/>
        </p:nvSpPr>
        <p:spPr>
          <a:xfrm rot="16200000">
            <a:off x="2770505" y="3752215"/>
            <a:ext cx="809625" cy="6350"/>
          </a:xfrm>
          <a:prstGeom prst="line">
            <a:avLst/>
          </a:prstGeom>
          <a:noFill/>
          <a:ln w="19050" cap="flat" cmpd="sng" algn="ctr">
            <a:solidFill>
              <a:srgbClr val="008CBA"/>
            </a:solidFill>
            <a:prstDash val="solid"/>
            <a:headEnd type="none"/>
            <a:tailEnd type="none" w="med" len="med"/>
          </a:ln>
          <a:effectLst/>
        </p:spPr>
      </p:sp>
      <p:sp>
        <p:nvSpPr>
          <p:cNvPr id="74" name="Linha7"/>
          <p:cNvSpPr/>
          <p:nvPr/>
        </p:nvSpPr>
        <p:spPr>
          <a:xfrm rot="16200000">
            <a:off x="2785745" y="2436495"/>
            <a:ext cx="809625" cy="6350"/>
          </a:xfrm>
          <a:prstGeom prst="line">
            <a:avLst/>
          </a:prstGeom>
          <a:noFill/>
          <a:ln w="19050" cap="flat" cmpd="sng" algn="ctr">
            <a:solidFill>
              <a:srgbClr val="008CBA"/>
            </a:solidFill>
            <a:prstDash val="solid"/>
            <a:headEnd type="none" w="med" len="med"/>
            <a:tailEnd type="triangle" w="med" len="med"/>
          </a:ln>
          <a:effectLst/>
        </p:spPr>
      </p:sp>
      <p:sp>
        <p:nvSpPr>
          <p:cNvPr id="76" name="Linha7"/>
          <p:cNvSpPr/>
          <p:nvPr/>
        </p:nvSpPr>
        <p:spPr>
          <a:xfrm rot="16200000">
            <a:off x="2765425" y="4971415"/>
            <a:ext cx="809625" cy="6350"/>
          </a:xfrm>
          <a:prstGeom prst="line">
            <a:avLst/>
          </a:prstGeom>
          <a:noFill/>
          <a:ln w="19050" cap="flat" cmpd="sng" algn="ctr">
            <a:solidFill>
              <a:srgbClr val="008CBA"/>
            </a:solidFill>
            <a:prstDash val="solid"/>
            <a:headEnd type="triangle" w="med" len="med"/>
            <a:tailEnd type="none" w="med" len="med"/>
          </a:ln>
          <a:effectLst/>
        </p:spPr>
      </p:sp>
      <p:sp>
        <p:nvSpPr>
          <p:cNvPr id="77" name="Linha7"/>
          <p:cNvSpPr/>
          <p:nvPr/>
        </p:nvSpPr>
        <p:spPr>
          <a:xfrm>
            <a:off x="2076450" y="5144135"/>
            <a:ext cx="1090295" cy="5715"/>
          </a:xfrm>
          <a:prstGeom prst="line">
            <a:avLst/>
          </a:prstGeom>
          <a:noFill/>
          <a:ln w="19050" cap="flat" cmpd="sng" algn="ctr">
            <a:solidFill>
              <a:srgbClr val="008CBA"/>
            </a:solidFill>
            <a:prstDash val="solid"/>
            <a:headEnd type="none"/>
            <a:tailEnd type="none" w="med" len="med"/>
          </a:ln>
          <a:effectLst/>
        </p:spPr>
      </p:sp>
      <p:sp>
        <p:nvSpPr>
          <p:cNvPr id="79" name="Linha7"/>
          <p:cNvSpPr/>
          <p:nvPr/>
        </p:nvSpPr>
        <p:spPr>
          <a:xfrm flipV="1">
            <a:off x="2077085" y="3660775"/>
            <a:ext cx="1101090" cy="13970"/>
          </a:xfrm>
          <a:prstGeom prst="line">
            <a:avLst/>
          </a:prstGeom>
          <a:noFill/>
          <a:ln w="19050" cap="flat" cmpd="sng" algn="ctr">
            <a:solidFill>
              <a:srgbClr val="008CBA"/>
            </a:solidFill>
            <a:prstDash val="solid"/>
            <a:headEnd type="none"/>
            <a:tailEnd type="none" w="med" len="med"/>
          </a:ln>
          <a:effectLst/>
        </p:spPr>
      </p:sp>
      <p:sp>
        <p:nvSpPr>
          <p:cNvPr id="80" name="Straight Connector 144"/>
          <p:cNvSpPr/>
          <p:nvPr/>
        </p:nvSpPr>
        <p:spPr>
          <a:xfrm flipH="1">
            <a:off x="2082165" y="3484880"/>
            <a:ext cx="5715" cy="189230"/>
          </a:xfrm>
          <a:prstGeom prst="line">
            <a:avLst/>
          </a:prstGeom>
          <a:noFill/>
          <a:ln w="19050" cap="flat" cmpd="sng" algn="ctr">
            <a:solidFill>
              <a:srgbClr val="008CBA"/>
            </a:solidFill>
            <a:prstDash val="solid"/>
            <a:headEnd type="triangle" w="med" len="med"/>
            <a:tailEnd type="none" w="med" len="med"/>
          </a:ln>
          <a:effectLst/>
        </p:spPr>
      </p:sp>
      <p:sp>
        <p:nvSpPr>
          <p:cNvPr id="88" name="Straight Connector 144"/>
          <p:cNvSpPr/>
          <p:nvPr/>
        </p:nvSpPr>
        <p:spPr>
          <a:xfrm flipH="1">
            <a:off x="2077085" y="4874895"/>
            <a:ext cx="5080" cy="268605"/>
          </a:xfrm>
          <a:prstGeom prst="line">
            <a:avLst/>
          </a:prstGeom>
          <a:noFill/>
          <a:ln w="19050" cap="flat" cmpd="sng" algn="ctr">
            <a:solidFill>
              <a:srgbClr val="008CBA"/>
            </a:solidFill>
            <a:prstDash val="solid"/>
            <a:headEnd type="triangle" w="med" len="med"/>
            <a:tailEnd type="none" w="med" len="med"/>
          </a:ln>
          <a:effectLst/>
        </p:spPr>
      </p:sp>
      <p:sp>
        <p:nvSpPr>
          <p:cNvPr id="95" name="Oval 94"/>
          <p:cNvSpPr/>
          <p:nvPr/>
        </p:nvSpPr>
        <p:spPr>
          <a:xfrm>
            <a:off x="3123565" y="361569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98" name="Oval 97"/>
          <p:cNvSpPr/>
          <p:nvPr/>
        </p:nvSpPr>
        <p:spPr>
          <a:xfrm>
            <a:off x="3109595" y="510222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00" name="Rectangle: Rounded Corners 137"/>
          <p:cNvSpPr/>
          <p:nvPr/>
        </p:nvSpPr>
        <p:spPr>
          <a:xfrm>
            <a:off x="31750" y="1240155"/>
            <a:ext cx="2132330" cy="25273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416D12"/>
                </a:solidFill>
                <a:latin typeface="Arial Narrow" panose="020B0606020202030204" pitchFamily="34" charset="0"/>
                <a:sym typeface="+mn-ea"/>
              </a:rPr>
              <a:t>Accréditation - </a:t>
            </a: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sym typeface="+mn-ea"/>
              </a:rPr>
              <a:t>08:00 – 08:15</a:t>
            </a:r>
            <a:endPar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01" name="Rectangle: Rounded Corners 137"/>
          <p:cNvSpPr/>
          <p:nvPr/>
        </p:nvSpPr>
        <p:spPr>
          <a:xfrm>
            <a:off x="2540" y="6186805"/>
            <a:ext cx="2516505" cy="69342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fontAlgn="auto">
              <a:lnSpc>
                <a:spcPts val="1200"/>
              </a:lnSpc>
              <a:defRPr lang="en-US">
                <a:solidFill>
                  <a:srgbClr val="0099CC"/>
                </a:solidFill>
              </a:defRPr>
            </a:pPr>
            <a:endParaRPr lang="pt-PT" sz="1100" dirty="0" smtClean="0">
              <a:solidFill>
                <a:srgbClr val="416D12"/>
              </a:solidFill>
              <a:latin typeface="Arial Narrow" panose="020B0606020202030204" pitchFamily="34" charset="0"/>
              <a:sym typeface="+mn-ea"/>
            </a:endParaRPr>
          </a:p>
          <a:p>
            <a:pPr algn="ctr" fontAlgn="auto">
              <a:lnSpc>
                <a:spcPts val="1200"/>
              </a:lnSpc>
              <a:defRPr lang="en-US">
                <a:solidFill>
                  <a:srgbClr val="0099CC"/>
                </a:solidFill>
              </a:defRPr>
            </a:pPr>
            <a:r>
              <a:rPr lang="pt-PT" sz="1100" dirty="0" smtClean="0">
                <a:latin typeface="Arial Narrow" panose="020B0606020202030204" pitchFamily="34" charset="0"/>
                <a:sym typeface="+mn-ea"/>
              </a:rPr>
              <a:t>Panel I:</a:t>
            </a:r>
          </a:p>
          <a:p>
            <a:pPr algn="ctr" fontAlgn="auto">
              <a:lnSpc>
                <a:spcPts val="1200"/>
              </a:lnSpc>
              <a:defRPr lang="en-US">
                <a:solidFill>
                  <a:srgbClr val="0099CC"/>
                </a:solidFill>
              </a:defRPr>
            </a:pPr>
            <a:r>
              <a:rPr lang="pt-PT" sz="1100" dirty="0" smtClean="0">
                <a:latin typeface="Arial Narrow" panose="020B0606020202030204" pitchFamily="34" charset="0"/>
                <a:sym typeface="+mn-ea"/>
              </a:rPr>
              <a:t>«</a:t>
            </a:r>
            <a:r>
              <a:rPr lang="pt-PT" sz="1100" i="1" dirty="0" smtClean="0">
                <a:latin typeface="Arial Narrow" panose="020B0606020202030204" pitchFamily="34" charset="0"/>
                <a:sym typeface="+mn-ea"/>
              </a:rPr>
              <a:t>BRÉSIL</a:t>
            </a:r>
            <a:r>
              <a:rPr lang="pt-PT" sz="1100" dirty="0" smtClean="0">
                <a:latin typeface="Arial Narrow" panose="020B0606020202030204" pitchFamily="34" charset="0"/>
                <a:sym typeface="+mn-ea"/>
              </a:rPr>
              <a:t>: Le Potentiel et l'Opportunité de Coopération Technique et Entrepreneuriale»</a:t>
            </a:r>
          </a:p>
          <a:p>
            <a:pPr algn="ctr" fontAlgn="auto">
              <a:lnSpc>
                <a:spcPts val="1200"/>
              </a:lnSpc>
              <a:defRPr lang="en-US">
                <a:solidFill>
                  <a:srgbClr val="0099CC"/>
                </a:solidFill>
              </a:defRPr>
            </a:pPr>
            <a:endParaRPr lang="pt-PT" sz="1100" dirty="0" smtClean="0">
              <a:solidFill>
                <a:srgbClr val="416D12"/>
              </a:solidFill>
              <a:latin typeface="Arial Narrow" panose="020B0606020202030204" pitchFamily="34" charset="0"/>
              <a:sym typeface="+mn-ea"/>
            </a:endParaRPr>
          </a:p>
        </p:txBody>
      </p:sp>
      <p:sp>
        <p:nvSpPr>
          <p:cNvPr id="104" name="TextBox 138"/>
          <p:cNvSpPr/>
          <p:nvPr/>
        </p:nvSpPr>
        <p:spPr>
          <a:xfrm>
            <a:off x="381000" y="6221094"/>
            <a:ext cx="1916430" cy="228283"/>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50" b="1" dirty="0">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16:00 – 18:00</a:t>
            </a:r>
          </a:p>
        </p:txBody>
      </p:sp>
      <p:sp>
        <p:nvSpPr>
          <p:cNvPr id="105" name="Cortar Retângulo de Canto Simples 104"/>
          <p:cNvSpPr/>
          <p:nvPr/>
        </p:nvSpPr>
        <p:spPr>
          <a:xfrm>
            <a:off x="24765" y="735965"/>
            <a:ext cx="1676400" cy="23177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sym typeface="+mn-ea"/>
              </a:rPr>
              <a:t>1</a:t>
            </a:r>
            <a:r>
              <a:rPr lang="pt-PT" altLang="en-US" sz="1400" b="1" baseline="30000">
                <a:sym typeface="+mn-ea"/>
              </a:rPr>
              <a:t>er</a:t>
            </a:r>
            <a:r>
              <a:rPr lang="pt-PT" altLang="en-US" sz="1400" b="1">
                <a:sym typeface="+mn-ea"/>
              </a:rPr>
              <a:t> </a:t>
            </a:r>
            <a:r>
              <a:rPr lang="pt-PT" altLang="en-US" sz="1100" b="1">
                <a:sym typeface="+mn-ea"/>
              </a:rPr>
              <a:t>JOUR</a:t>
            </a:r>
            <a:r>
              <a:rPr lang="pt-PT" altLang="en-US" sz="1400" b="1"/>
              <a:t> - </a:t>
            </a:r>
            <a:r>
              <a:rPr lang="pt-PT" altLang="en-US" sz="1200" b="1">
                <a:solidFill>
                  <a:srgbClr val="FFFF00"/>
                </a:solidFill>
              </a:rPr>
              <a:t>9 JUIN</a:t>
            </a:r>
          </a:p>
        </p:txBody>
      </p:sp>
      <p:sp>
        <p:nvSpPr>
          <p:cNvPr id="106" name="Rectangle: Rounded Corners 137"/>
          <p:cNvSpPr/>
          <p:nvPr/>
        </p:nvSpPr>
        <p:spPr>
          <a:xfrm>
            <a:off x="190500" y="1515745"/>
            <a:ext cx="1374775" cy="42227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07" name="Rectangle: Rounded Corners 137"/>
          <p:cNvSpPr/>
          <p:nvPr/>
        </p:nvSpPr>
        <p:spPr>
          <a:xfrm>
            <a:off x="184150" y="1986280"/>
            <a:ext cx="1382395" cy="43624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08" name="Rectangle: Rounded Corners 137"/>
          <p:cNvSpPr/>
          <p:nvPr/>
        </p:nvSpPr>
        <p:spPr>
          <a:xfrm>
            <a:off x="189230" y="2477135"/>
            <a:ext cx="1376045" cy="4533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09" name="Rectangle: Rounded Corners 137"/>
          <p:cNvSpPr/>
          <p:nvPr/>
        </p:nvSpPr>
        <p:spPr>
          <a:xfrm>
            <a:off x="191770" y="2969895"/>
            <a:ext cx="1373505" cy="44005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110" name="Rectangle: Rounded Corners 137"/>
          <p:cNvSpPr/>
          <p:nvPr/>
        </p:nvSpPr>
        <p:spPr>
          <a:xfrm>
            <a:off x="187960" y="3440430"/>
            <a:ext cx="1378585" cy="43942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64" name="TextBox 138"/>
          <p:cNvSpPr/>
          <p:nvPr/>
        </p:nvSpPr>
        <p:spPr>
          <a:xfrm>
            <a:off x="161925" y="2679700"/>
            <a:ext cx="140335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10:45 – 12:30</a:t>
            </a:r>
          </a:p>
        </p:txBody>
      </p:sp>
      <p:sp>
        <p:nvSpPr>
          <p:cNvPr id="167" name="TextBox 138"/>
          <p:cNvSpPr/>
          <p:nvPr/>
        </p:nvSpPr>
        <p:spPr>
          <a:xfrm>
            <a:off x="161925" y="3168015"/>
            <a:ext cx="14135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12:30 – 14:00</a:t>
            </a:r>
          </a:p>
        </p:txBody>
      </p:sp>
      <p:sp>
        <p:nvSpPr>
          <p:cNvPr id="171" name="TextBox 138"/>
          <p:cNvSpPr/>
          <p:nvPr/>
        </p:nvSpPr>
        <p:spPr>
          <a:xfrm>
            <a:off x="126365" y="3640455"/>
            <a:ext cx="14389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14:00 – 15:30</a:t>
            </a:r>
          </a:p>
        </p:txBody>
      </p:sp>
      <p:sp>
        <p:nvSpPr>
          <p:cNvPr id="183" name="TextBox 138"/>
          <p:cNvSpPr/>
          <p:nvPr/>
        </p:nvSpPr>
        <p:spPr>
          <a:xfrm>
            <a:off x="143510" y="1704975"/>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08:15 – 10:15</a:t>
            </a:r>
          </a:p>
        </p:txBody>
      </p:sp>
      <p:sp>
        <p:nvSpPr>
          <p:cNvPr id="188" name="TextBox 138"/>
          <p:cNvSpPr/>
          <p:nvPr/>
        </p:nvSpPr>
        <p:spPr>
          <a:xfrm>
            <a:off x="144145" y="2176780"/>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10:15 – 10:45</a:t>
            </a:r>
          </a:p>
        </p:txBody>
      </p:sp>
      <p:sp>
        <p:nvSpPr>
          <p:cNvPr id="112" name="Cortar Retângulo de Canto Simples 111"/>
          <p:cNvSpPr/>
          <p:nvPr/>
        </p:nvSpPr>
        <p:spPr>
          <a:xfrm>
            <a:off x="0" y="6006464"/>
            <a:ext cx="2520950" cy="278251"/>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lang="en-US">
                <a:solidFill>
                  <a:srgbClr val="0099CC"/>
                </a:solidFill>
              </a:defRPr>
            </a:pPr>
            <a:r>
              <a:rPr lang="pt-PT" sz="1200" b="1" i="1" dirty="0" smtClean="0">
                <a:solidFill>
                  <a:schemeClr val="bg1"/>
                </a:solidFill>
                <a:sym typeface="+mn-ea"/>
              </a:rPr>
              <a:t>ATELIER </a:t>
            </a:r>
            <a:r>
              <a:rPr lang="pt-PT" sz="1200" b="1" i="1" dirty="0">
                <a:solidFill>
                  <a:schemeClr val="bg1"/>
                </a:solidFill>
                <a:sym typeface="+mn-ea"/>
              </a:rPr>
              <a:t>ÉCONOMIQUE</a:t>
            </a:r>
            <a:endParaRPr lang="pt-PT" altLang="en-US" sz="1200" b="1" i="1" dirty="0" smtClean="0">
              <a:solidFill>
                <a:schemeClr val="bg1"/>
              </a:solidFill>
              <a:latin typeface="Arial Narrow" panose="020B0606020202030204" pitchFamily="34" charset="0"/>
              <a:sym typeface="+mn-ea"/>
            </a:endParaRPr>
          </a:p>
        </p:txBody>
      </p:sp>
      <p:sp>
        <p:nvSpPr>
          <p:cNvPr id="113" name="Cortar Retângulo de Canto Simples 112"/>
          <p:cNvSpPr/>
          <p:nvPr/>
        </p:nvSpPr>
        <p:spPr>
          <a:xfrm>
            <a:off x="19685" y="988695"/>
            <a:ext cx="1714500" cy="24765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lnSpc>
                <a:spcPct val="85000"/>
              </a:lnSpc>
              <a:spcBef>
                <a:spcPts val="0"/>
              </a:spcBef>
              <a:spcAft>
                <a:spcPts val="0"/>
              </a:spcAft>
              <a:defRPr lang="en-US">
                <a:solidFill>
                  <a:srgbClr val="FFFFFF"/>
                </a:solidFill>
              </a:defRPr>
            </a:pPr>
            <a:r>
              <a:rPr lang="en-GB" sz="1200" b="1" dirty="0">
                <a:latin typeface="Arial Narrow" panose="020B0606020202030204" pitchFamily="34" charset="0"/>
                <a:ea typeface="Calibri" panose="020F0502020204030204" charset="0"/>
                <a:cs typeface="Times New Roman" panose="02020603050405020304" pitchFamily="18" charset="0"/>
                <a:sym typeface="+mn-ea"/>
              </a:rPr>
              <a:t>BUSINES</a:t>
            </a:r>
            <a:r>
              <a:rPr lang="pt-PT" altLang="en-GB" sz="1200" b="1" dirty="0">
                <a:latin typeface="Arial Narrow" panose="020B0606020202030204" pitchFamily="34" charset="0"/>
                <a:ea typeface="Calibri" panose="020F0502020204030204" charset="0"/>
                <a:cs typeface="Times New Roman" panose="02020603050405020304" pitchFamily="18" charset="0"/>
                <a:sym typeface="+mn-ea"/>
              </a:rPr>
              <a:t>S</a:t>
            </a:r>
            <a:r>
              <a:rPr lang="en-GB" sz="1200" b="1" dirty="0">
                <a:latin typeface="Arial Narrow" panose="020B0606020202030204" pitchFamily="34" charset="0"/>
                <a:ea typeface="Calibri" panose="020F0502020204030204" charset="0"/>
                <a:cs typeface="Times New Roman" panose="02020603050405020304" pitchFamily="18" charset="0"/>
                <a:sym typeface="+mn-ea"/>
              </a:rPr>
              <a:t> ROUND</a:t>
            </a:r>
            <a:endParaRPr lang="pt-PT" altLang="en-US" sz="1200" b="1" dirty="0" smtClean="0">
              <a:solidFill>
                <a:srgbClr val="FFFFFF"/>
              </a:solidFill>
              <a:latin typeface="Arial Narrow" panose="020B0606020202030204" pitchFamily="34" charset="0"/>
              <a:sym typeface="+mn-ea"/>
            </a:endParaRPr>
          </a:p>
        </p:txBody>
      </p:sp>
      <p:grpSp>
        <p:nvGrpSpPr>
          <p:cNvPr id="116" name="Agrupar 115"/>
          <p:cNvGrpSpPr/>
          <p:nvPr/>
        </p:nvGrpSpPr>
        <p:grpSpPr>
          <a:xfrm>
            <a:off x="66576" y="4521749"/>
            <a:ext cx="1625213" cy="1528118"/>
            <a:chOff x="-64" y="4644"/>
            <a:chExt cx="2556" cy="2057"/>
          </a:xfrm>
          <a:solidFill>
            <a:srgbClr val="C7F3F3"/>
          </a:solidFill>
        </p:grpSpPr>
        <p:sp>
          <p:nvSpPr>
            <p:cNvPr id="117" name="Oval 38"/>
            <p:cNvSpPr/>
            <p:nvPr/>
          </p:nvSpPr>
          <p:spPr>
            <a:xfrm>
              <a:off x="-64" y="4644"/>
              <a:ext cx="2556" cy="2057"/>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4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 de Juin</a:t>
              </a:r>
            </a:p>
            <a:p>
              <a:pPr algn="ctr" fontAlgn="auto">
                <a:lnSpc>
                  <a:spcPts val="1100"/>
                </a:lnSpc>
                <a:defRPr lang="en-US">
                  <a:solidFill>
                    <a:srgbClr val="FFFFFF"/>
                  </a:solidFill>
                </a:defRPr>
              </a:pPr>
              <a:r>
                <a:rPr lang="pt-PT"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Séance</a:t>
              </a: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 d'</a:t>
              </a:r>
              <a:r>
                <a:rPr lang="pt-PT"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ouverture</a:t>
              </a:r>
              <a:endParaRPr lang="pt-PT" sz="1100" dirty="0">
                <a:solidFill>
                  <a:schemeClr val="tx1"/>
                </a:solidFill>
                <a:latin typeface="Arial Narrow" panose="020B0606020202030204" pitchFamily="34" charset="0"/>
              </a:endParaRPr>
            </a:p>
            <a:p>
              <a:pPr algn="ctr" fontAlgn="auto">
                <a:lnSpc>
                  <a:spcPts val="1100"/>
                </a:lnSpc>
                <a:defRPr lang="en-US">
                  <a:solidFill>
                    <a:srgbClr val="FFFFFF"/>
                  </a:solidFill>
                </a:defRPr>
              </a:pPr>
              <a:r>
                <a:rPr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du BUSINESS FORUM</a:t>
              </a:r>
            </a:p>
          </p:txBody>
        </p:sp>
        <p:sp>
          <p:nvSpPr>
            <p:cNvPr id="118" name="TextBox 101"/>
            <p:cNvSpPr/>
            <p:nvPr/>
          </p:nvSpPr>
          <p:spPr>
            <a:xfrm>
              <a:off x="357" y="6205"/>
              <a:ext cx="1695" cy="388"/>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pt-PT" alt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15</a:t>
              </a:r>
              <a:r>
                <a:rPr 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a:t>
              </a:r>
              <a:r>
                <a:rPr lang="pt-PT" alt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16</a:t>
              </a:r>
              <a:r>
                <a:rPr 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18415"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0" name="Imagem 9" descr="LOGO-Paises ecowas"/>
          <p:cNvPicPr>
            <a:picLocks noChangeAspect="1"/>
          </p:cNvPicPr>
          <p:nvPr/>
        </p:nvPicPr>
        <p:blipFill>
          <a:blip r:embed="rId2"/>
          <a:stretch>
            <a:fillRect/>
          </a:stretch>
        </p:blipFill>
        <p:spPr>
          <a:xfrm>
            <a:off x="4612640" y="478155"/>
            <a:ext cx="3897630" cy="3858260"/>
          </a:xfrm>
          <a:prstGeom prst="rect">
            <a:avLst/>
          </a:prstGeom>
        </p:spPr>
      </p:pic>
      <p:graphicFrame>
        <p:nvGraphicFramePr>
          <p:cNvPr id="3" name="Tabela 2"/>
          <p:cNvGraphicFramePr/>
          <p:nvPr/>
        </p:nvGraphicFramePr>
        <p:xfrm>
          <a:off x="1738630" y="3757295"/>
          <a:ext cx="8641080" cy="3002280"/>
        </p:xfrm>
        <a:graphic>
          <a:graphicData uri="http://schemas.openxmlformats.org/drawingml/2006/table">
            <a:tbl>
              <a:tblPr firstRow="1" bandRow="1">
                <a:tableStyleId>{5C22544A-7EE6-4342-B048-85BDC9FD1C3A}</a:tableStyleId>
              </a:tblPr>
              <a:tblGrid>
                <a:gridCol w="3258820"/>
                <a:gridCol w="614045"/>
                <a:gridCol w="3886200"/>
                <a:gridCol w="882015"/>
              </a:tblGrid>
              <a:tr h="241300">
                <a:tc>
                  <a:txBody>
                    <a:bodyPr/>
                    <a:lstStyle/>
                    <a:p>
                      <a:pPr indent="0" algn="ctr">
                        <a:buNone/>
                      </a:pPr>
                      <a:r>
                        <a:rPr lang="pt-PT" altLang="en-US" sz="1200" b="1" dirty="0">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pt-PT" altLang="en-US" sz="1200" b="1">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r>
              <a:tr h="285750">
                <a:tc>
                  <a:txBody>
                    <a:bodyPr/>
                    <a:lstStyle/>
                    <a:p>
                      <a:pPr indent="0">
                        <a:buNone/>
                      </a:pPr>
                      <a:r>
                        <a:rPr lang="en-US" sz="1200">
                          <a:solidFill>
                            <a:schemeClr val="tx1"/>
                          </a:solidFill>
                          <a:latin typeface="Arial Narrow" panose="020B0606020202030204" pitchFamily="34" charset="0"/>
                          <a:cs typeface="Arial Narrow" panose="020B0606020202030204" pitchFamily="34" charset="0"/>
                          <a:sym typeface="+mn-ea"/>
                        </a:rPr>
                        <a:t>Résumé d</a:t>
                      </a:r>
                      <a:r>
                        <a:rPr lang="pt-PT" altLang="en-US" sz="1200">
                          <a:solidFill>
                            <a:schemeClr val="tx1"/>
                          </a:solidFill>
                          <a:latin typeface="Arial Narrow" panose="020B0606020202030204" pitchFamily="34" charset="0"/>
                          <a:cs typeface="Arial Narrow" panose="020B0606020202030204" pitchFamily="34" charset="0"/>
                          <a:sym typeface="+mn-ea"/>
                        </a:rPr>
                        <a:t>'Atlantic Business</a:t>
                      </a:r>
                      <a:r>
                        <a:rPr lang="en-US" sz="1200">
                          <a:solidFill>
                            <a:schemeClr val="tx1"/>
                          </a:solidFill>
                          <a:latin typeface="Arial Narrow" panose="020B0606020202030204" pitchFamily="34" charset="0"/>
                          <a:cs typeface="Arial Narrow" panose="020B0606020202030204" pitchFamily="34" charset="0"/>
                          <a:sym typeface="+mn-ea"/>
                        </a:rPr>
                        <a:t> </a:t>
                      </a:r>
                      <a:r>
                        <a:rPr lang="pt-PT" altLang="en-US" sz="1200">
                          <a:solidFill>
                            <a:schemeClr val="tx1"/>
                          </a:solidFill>
                          <a:latin typeface="Arial Narrow" panose="020B0606020202030204" pitchFamily="34" charset="0"/>
                          <a:cs typeface="Arial Narrow" panose="020B0606020202030204" pitchFamily="34" charset="0"/>
                          <a:sym typeface="+mn-ea"/>
                        </a:rPr>
                        <a:t>F</a:t>
                      </a:r>
                      <a:r>
                        <a:rPr lang="en-US" sz="1200">
                          <a:solidFill>
                            <a:schemeClr val="tx1"/>
                          </a:solidFill>
                          <a:latin typeface="Arial Narrow" panose="020B0606020202030204" pitchFamily="34" charset="0"/>
                          <a:cs typeface="Arial Narrow" panose="020B0606020202030204" pitchFamily="34" charset="0"/>
                          <a:sym typeface="+mn-ea"/>
                        </a:rPr>
                        <a:t>orum</a:t>
                      </a:r>
                      <a:endParaRPr lang="pt-PT" altLang="en-US" sz="1200" b="0" dirty="0">
                        <a:solidFill>
                          <a:schemeClr val="tx1"/>
                        </a:solidFill>
                        <a:effectLst/>
                        <a:latin typeface="Arial Narrow" panose="020B0606020202030204" pitchFamily="34" charset="0"/>
                        <a:cs typeface="Times New Roman" panose="02020603050405020304" pitchFamily="18"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3</a:t>
                      </a:r>
                      <a:r>
                        <a:rPr lang="pt-PT" altLang="en-US" sz="1200" b="0">
                          <a:solidFill>
                            <a:schemeClr val="tx1"/>
                          </a:solidFill>
                          <a:latin typeface="Arial Narrow" panose="020B0606020202030204" pitchFamily="34" charset="0"/>
                          <a:cs typeface="Arial Narrow" panose="020B0606020202030204" pitchFamily="34" charset="0"/>
                        </a:rPr>
                        <a:t>-4</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fr-FR" sz="1200" dirty="0" smtClean="0">
                          <a:solidFill>
                            <a:schemeClr val="tx1"/>
                          </a:solidFill>
                          <a:effectLst/>
                          <a:latin typeface="Arial Narrow" panose="020B0606020202030204" pitchFamily="34" charset="0"/>
                          <a:sym typeface="+mn-ea"/>
                        </a:rPr>
                        <a:t>Evolution de la population et des utilisateurs d’Internet</a:t>
                      </a:r>
                      <a:endParaRPr lang="en-US"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a:t>
                      </a:r>
                      <a:r>
                        <a:rPr lang="pt-PT" altLang="en-US" sz="1200" b="0">
                          <a:solidFill>
                            <a:schemeClr val="tx1"/>
                          </a:solidFill>
                          <a:latin typeface="Arial Narrow" panose="020B0606020202030204" pitchFamily="34" charset="0"/>
                          <a:cs typeface="Arial Narrow" panose="020B0606020202030204" pitchFamily="34" charset="0"/>
                        </a:rPr>
                        <a:t>8</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en-US" sz="1200">
                          <a:solidFill>
                            <a:schemeClr val="tx1"/>
                          </a:solidFill>
                          <a:latin typeface="Arial Narrow" panose="020B0606020202030204" pitchFamily="34" charset="0"/>
                          <a:cs typeface="Arial Narrow" panose="020B0606020202030204" pitchFamily="34" charset="0"/>
                          <a:sym typeface="+mn-ea"/>
                        </a:rPr>
                        <a:t>La </a:t>
                      </a:r>
                      <a:r>
                        <a:rPr lang="en-US" sz="1200" i="1">
                          <a:solidFill>
                            <a:schemeClr val="tx1"/>
                          </a:solidFill>
                          <a:latin typeface="Arial Narrow" panose="020B0606020202030204" pitchFamily="34" charset="0"/>
                          <a:cs typeface="Arial Narrow" panose="020B0606020202030204" pitchFamily="34" charset="0"/>
                          <a:sym typeface="+mn-ea"/>
                        </a:rPr>
                        <a:t>CEDEAO </a:t>
                      </a:r>
                      <a:r>
                        <a:rPr lang="en-US" sz="1200">
                          <a:solidFill>
                            <a:schemeClr val="tx1"/>
                          </a:solidFill>
                          <a:latin typeface="Arial Narrow" panose="020B0606020202030204" pitchFamily="34" charset="0"/>
                          <a:cs typeface="Arial Narrow" panose="020B0606020202030204" pitchFamily="34" charset="0"/>
                          <a:sym typeface="+mn-ea"/>
                        </a:rPr>
                        <a:t>en </a:t>
                      </a:r>
                      <a:r>
                        <a:rPr lang="pt-PT" altLang="en-US" sz="1200">
                          <a:solidFill>
                            <a:schemeClr val="tx1"/>
                          </a:solidFill>
                          <a:latin typeface="Arial Narrow" panose="020B0606020202030204" pitchFamily="34" charset="0"/>
                          <a:cs typeface="Arial Narrow" panose="020B0606020202030204" pitchFamily="34" charset="0"/>
                          <a:sym typeface="+mn-ea"/>
                        </a:rPr>
                        <a:t>chiffres</a:t>
                      </a:r>
                      <a:endParaRPr lang="pt-PT" sz="1200" b="0" i="1"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 5</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fr-FR" sz="1200" dirty="0" smtClean="0">
                          <a:solidFill>
                            <a:schemeClr val="tx1"/>
                          </a:solidFill>
                          <a:effectLst/>
                          <a:latin typeface="Arial Narrow" panose="020B0606020202030204" pitchFamily="34" charset="0"/>
                          <a:sym typeface="+mn-ea"/>
                        </a:rPr>
                        <a:t>Programme d</a:t>
                      </a:r>
                      <a:r>
                        <a:rPr lang="pt-PT" altLang="fr-FR" sz="1200" dirty="0" smtClean="0">
                          <a:solidFill>
                            <a:schemeClr val="tx1"/>
                          </a:solidFill>
                          <a:effectLst/>
                          <a:latin typeface="Arial Narrow" panose="020B0606020202030204" pitchFamily="34" charset="0"/>
                          <a:sym typeface="+mn-ea"/>
                        </a:rPr>
                        <a:t>'</a:t>
                      </a:r>
                      <a:r>
                        <a:rPr lang="pt-PT" altLang="en-US" sz="1200" dirty="0" smtClean="0">
                          <a:solidFill>
                            <a:schemeClr val="tx1"/>
                          </a:solidFill>
                          <a:effectLst/>
                          <a:latin typeface="Arial Narrow" panose="020B0606020202030204" pitchFamily="34" charset="0"/>
                          <a:sym typeface="+mn-ea"/>
                        </a:rPr>
                        <a:t>Atlantic </a:t>
                      </a:r>
                      <a:r>
                        <a:rPr lang="en-US" sz="1200" dirty="0" smtClean="0">
                          <a:solidFill>
                            <a:schemeClr val="tx1"/>
                          </a:solidFill>
                          <a:effectLst/>
                          <a:latin typeface="Arial Narrow" panose="020B0606020202030204" pitchFamily="34" charset="0"/>
                          <a:sym typeface="+mn-ea"/>
                        </a:rPr>
                        <a:t>Business Forum</a:t>
                      </a:r>
                      <a:endParaRPr lang="en-US"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19</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en-US" sz="1200">
                          <a:solidFill>
                            <a:schemeClr val="tx1"/>
                          </a:solidFill>
                          <a:latin typeface="Arial Narrow" panose="020B0606020202030204" pitchFamily="34" charset="0"/>
                          <a:cs typeface="Arial Narrow" panose="020B0606020202030204" pitchFamily="34" charset="0"/>
                          <a:sym typeface="+mn-ea"/>
                        </a:rPr>
                        <a:t>Intégration monétaire dans la </a:t>
                      </a:r>
                      <a:r>
                        <a:rPr lang="en-US" sz="1200" i="1">
                          <a:solidFill>
                            <a:schemeClr val="tx1"/>
                          </a:solidFill>
                          <a:latin typeface="Arial Narrow" panose="020B0606020202030204" pitchFamily="34" charset="0"/>
                          <a:cs typeface="Arial Narrow" panose="020B0606020202030204" pitchFamily="34" charset="0"/>
                          <a:sym typeface="+mn-ea"/>
                        </a:rPr>
                        <a:t>CEDEAO</a:t>
                      </a:r>
                      <a:endParaRPr 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6</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pt-PT" sz="1200" dirty="0" smtClean="0">
                          <a:solidFill>
                            <a:schemeClr val="tx1"/>
                          </a:solidFill>
                          <a:effectLst/>
                          <a:latin typeface="Arial Narrow" panose="020B0606020202030204" pitchFamily="34" charset="0"/>
                          <a:sym typeface="+mn-ea"/>
                        </a:rPr>
                        <a:t>Business Round</a:t>
                      </a:r>
                      <a:endParaRPr lang="pt-PT"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2</a:t>
                      </a:r>
                      <a:r>
                        <a:rPr lang="pt-PT" altLang="en-US" sz="1200" b="0">
                          <a:solidFill>
                            <a:schemeClr val="tx1"/>
                          </a:solidFill>
                          <a:latin typeface="Arial Narrow" panose="020B0606020202030204" pitchFamily="34" charset="0"/>
                          <a:cs typeface="Arial Narrow" panose="020B0606020202030204" pitchFamily="34" charset="0"/>
                        </a:rPr>
                        <a:t>0</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pt-PT" sz="1200" i="1" dirty="0" smtClean="0">
                          <a:solidFill>
                            <a:schemeClr val="tx1"/>
                          </a:solidFill>
                          <a:effectLst/>
                          <a:latin typeface="Arial Narrow" panose="020B0606020202030204" pitchFamily="34" charset="0"/>
                          <a:sym typeface="+mn-ea"/>
                        </a:rPr>
                        <a:t>CEDEAO</a:t>
                      </a:r>
                      <a:r>
                        <a:rPr lang="pt-PT" sz="1200" dirty="0" smtClean="0">
                          <a:solidFill>
                            <a:schemeClr val="tx1"/>
                          </a:solidFill>
                          <a:effectLst/>
                          <a:latin typeface="Arial Narrow" panose="020B0606020202030204" pitchFamily="34" charset="0"/>
                          <a:sym typeface="+mn-ea"/>
                        </a:rPr>
                        <a:t> - </a:t>
                      </a:r>
                      <a:r>
                        <a:rPr lang="pt-PT" sz="1200" dirty="0" err="1" smtClean="0">
                          <a:solidFill>
                            <a:schemeClr val="tx1"/>
                          </a:solidFill>
                          <a:effectLst/>
                          <a:latin typeface="Arial Narrow" panose="020B0606020202030204" pitchFamily="34" charset="0"/>
                          <a:sym typeface="+mn-ea"/>
                        </a:rPr>
                        <a:t>Un</a:t>
                      </a:r>
                      <a:r>
                        <a:rPr lang="pt-PT" sz="1200" dirty="0" smtClean="0">
                          <a:solidFill>
                            <a:schemeClr val="tx1"/>
                          </a:solidFill>
                          <a:effectLst/>
                          <a:latin typeface="Arial Narrow" panose="020B0606020202030204" pitchFamily="34" charset="0"/>
                          <a:sym typeface="+mn-ea"/>
                        </a:rPr>
                        <a:t> espace d'</a:t>
                      </a:r>
                      <a:r>
                        <a:rPr lang="pt-PT" sz="1200" dirty="0" err="1" smtClean="0">
                          <a:solidFill>
                            <a:schemeClr val="tx1"/>
                          </a:solidFill>
                          <a:effectLst/>
                          <a:latin typeface="Arial Narrow" panose="020B0606020202030204" pitchFamily="34" charset="0"/>
                          <a:sym typeface="+mn-ea"/>
                        </a:rPr>
                        <a:t>opportunités</a:t>
                      </a:r>
                      <a:endParaRPr lang="en-US" altLang="en-US" sz="1200" b="1"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7</a:t>
                      </a:r>
                      <a:r>
                        <a:rPr lang="pt-PT" altLang="en-US" sz="1200" b="0">
                          <a:solidFill>
                            <a:schemeClr val="tx1"/>
                          </a:solidFill>
                          <a:latin typeface="Arial Narrow" panose="020B0606020202030204" pitchFamily="34" charset="0"/>
                          <a:cs typeface="Arial Narrow" panose="020B0606020202030204" pitchFamily="34" charset="0"/>
                        </a:rPr>
                        <a:t>-8</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fr-FR" sz="1200" dirty="0" smtClean="0">
                          <a:solidFill>
                            <a:schemeClr val="tx1"/>
                          </a:solidFill>
                          <a:effectLst/>
                          <a:latin typeface="Arial Narrow" panose="020B0606020202030204" pitchFamily="34" charset="0"/>
                          <a:sym typeface="+mn-ea"/>
                        </a:rPr>
                        <a:t>Les délais d'expression d'intérêt et de l'enregistrement</a:t>
                      </a:r>
                      <a:endParaRPr lang="en-US"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2</a:t>
                      </a:r>
                      <a:r>
                        <a:rPr lang="pt-PT" altLang="en-US" sz="1200" b="0">
                          <a:solidFill>
                            <a:schemeClr val="tx1"/>
                          </a:solidFill>
                          <a:latin typeface="Arial Narrow" panose="020B0606020202030204" pitchFamily="34" charset="0"/>
                          <a:cs typeface="Arial Narrow" panose="020B0606020202030204" pitchFamily="34" charset="0"/>
                        </a:rPr>
                        <a:t>1</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pt-PT" sz="1200" dirty="0" err="1" smtClean="0">
                          <a:solidFill>
                            <a:schemeClr val="tx1"/>
                          </a:solidFill>
                          <a:effectLst/>
                          <a:latin typeface="Arial Narrow" panose="020B0606020202030204" pitchFamily="34" charset="0"/>
                          <a:sym typeface="+mn-ea"/>
                        </a:rPr>
                        <a:t>Étapes</a:t>
                      </a:r>
                      <a:r>
                        <a:rPr lang="pt-PT" sz="1200" dirty="0" smtClean="0">
                          <a:solidFill>
                            <a:schemeClr val="tx1"/>
                          </a:solidFill>
                          <a:effectLst/>
                          <a:latin typeface="Arial Narrow" panose="020B0606020202030204" pitchFamily="34" charset="0"/>
                          <a:sym typeface="+mn-ea"/>
                        </a:rPr>
                        <a:t> d'</a:t>
                      </a:r>
                      <a:r>
                        <a:rPr lang="pt-PT" sz="1200" dirty="0" err="1" smtClean="0">
                          <a:solidFill>
                            <a:schemeClr val="tx1"/>
                          </a:solidFill>
                          <a:effectLst/>
                          <a:latin typeface="Arial Narrow" panose="020B0606020202030204" pitchFamily="34" charset="0"/>
                          <a:sym typeface="+mn-ea"/>
                        </a:rPr>
                        <a:t>intégration</a:t>
                      </a:r>
                      <a:r>
                        <a:rPr lang="pt-PT" sz="1200" dirty="0" smtClean="0">
                          <a:solidFill>
                            <a:schemeClr val="tx1"/>
                          </a:solidFill>
                          <a:effectLst/>
                          <a:latin typeface="Arial Narrow" panose="020B0606020202030204" pitchFamily="34" charset="0"/>
                          <a:sym typeface="+mn-ea"/>
                        </a:rPr>
                        <a:t> </a:t>
                      </a:r>
                      <a:r>
                        <a:rPr lang="pt-PT" sz="1200" dirty="0" err="1" smtClean="0">
                          <a:solidFill>
                            <a:schemeClr val="tx1"/>
                          </a:solidFill>
                          <a:effectLst/>
                          <a:latin typeface="Arial Narrow" panose="020B0606020202030204" pitchFamily="34" charset="0"/>
                          <a:sym typeface="+mn-ea"/>
                        </a:rPr>
                        <a:t>régionale</a:t>
                      </a:r>
                      <a:endParaRPr lang="pt-PT" sz="1200" b="0"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9</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pt-PT" sz="1200" dirty="0" err="1" smtClean="0">
                          <a:solidFill>
                            <a:schemeClr val="tx1"/>
                          </a:solidFill>
                          <a:effectLst/>
                          <a:latin typeface="Arial Narrow" panose="020B0606020202030204" pitchFamily="34" charset="0"/>
                          <a:sym typeface="+mn-ea"/>
                        </a:rPr>
                        <a:t>Comment</a:t>
                      </a:r>
                      <a:r>
                        <a:rPr lang="pt-PT" sz="1200" dirty="0" smtClean="0">
                          <a:solidFill>
                            <a:schemeClr val="tx1"/>
                          </a:solidFill>
                          <a:effectLst/>
                          <a:latin typeface="Arial Narrow" panose="020B0606020202030204" pitchFamily="34" charset="0"/>
                          <a:sym typeface="+mn-ea"/>
                        </a:rPr>
                        <a:t> </a:t>
                      </a:r>
                      <a:r>
                        <a:rPr lang="pt-PT" sz="1200" dirty="0" err="1" smtClean="0">
                          <a:solidFill>
                            <a:schemeClr val="tx1"/>
                          </a:solidFill>
                          <a:effectLst/>
                          <a:latin typeface="Arial Narrow" panose="020B0606020202030204" pitchFamily="34" charset="0"/>
                          <a:sym typeface="+mn-ea"/>
                        </a:rPr>
                        <a:t>participer</a:t>
                      </a:r>
                      <a:endParaRPr lang="pt-PT" altLang="en-US" sz="1200" b="0"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2</a:t>
                      </a:r>
                      <a:r>
                        <a:rPr lang="pt-PT" altLang="en-US" sz="1200" b="0">
                          <a:solidFill>
                            <a:schemeClr val="tx1"/>
                          </a:solidFill>
                          <a:latin typeface="Arial Narrow" panose="020B0606020202030204" pitchFamily="34" charset="0"/>
                          <a:cs typeface="Arial Narrow" panose="020B0606020202030204" pitchFamily="34" charset="0"/>
                        </a:rPr>
                        <a:t>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85750">
                <a:tc>
                  <a:txBody>
                    <a:bodyPr/>
                    <a:lstStyle/>
                    <a:p>
                      <a:pPr indent="0">
                        <a:buNone/>
                      </a:pPr>
                      <a:r>
                        <a:rPr lang="en-US" sz="1200">
                          <a:solidFill>
                            <a:schemeClr val="tx1"/>
                          </a:solidFill>
                          <a:latin typeface="Arial Narrow" panose="020B0606020202030204" pitchFamily="34" charset="0"/>
                          <a:cs typeface="Arial Narrow" panose="020B0606020202030204" pitchFamily="34" charset="0"/>
                          <a:sym typeface="+mn-ea"/>
                        </a:rPr>
                        <a:t>Écosystème de développement du secteur privé</a:t>
                      </a:r>
                      <a:endParaRPr lang="en-US"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10</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a:solidFill>
                            <a:schemeClr val="tx1"/>
                          </a:solidFill>
                          <a:latin typeface="Arial Narrow" panose="020B0606020202030204" pitchFamily="34" charset="0"/>
                          <a:cs typeface="Arial Narrow" panose="020B0606020202030204" pitchFamily="34" charset="0"/>
                          <a:sym typeface="+mn-ea"/>
                        </a:rPr>
                        <a:t>Agenda des événements</a:t>
                      </a:r>
                      <a:endParaRPr lang="pt-PT"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2</a:t>
                      </a:r>
                      <a:r>
                        <a:rPr lang="pt-PT" altLang="en-US" sz="1200" b="0">
                          <a:solidFill>
                            <a:schemeClr val="tx1"/>
                          </a:solidFill>
                          <a:latin typeface="Arial Narrow" panose="020B0606020202030204" pitchFamily="34" charset="0"/>
                          <a:cs typeface="Arial Narrow" panose="020B0606020202030204" pitchFamily="34" charset="0"/>
                        </a:rPr>
                        <a:t>3</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en-US" sz="1200">
                          <a:solidFill>
                            <a:schemeClr val="tx1"/>
                          </a:solidFill>
                          <a:latin typeface="Arial Narrow" panose="020B0606020202030204" pitchFamily="34" charset="0"/>
                          <a:cs typeface="Arial Narrow" panose="020B0606020202030204" pitchFamily="34" charset="0"/>
                          <a:sym typeface="+mn-ea"/>
                        </a:rPr>
                        <a:t>Opportunité</a:t>
                      </a:r>
                      <a:r>
                        <a:rPr lang="pt-PT" altLang="en-US" sz="1200">
                          <a:solidFill>
                            <a:schemeClr val="tx1"/>
                          </a:solidFill>
                          <a:latin typeface="Arial Narrow" panose="020B0606020202030204" pitchFamily="34" charset="0"/>
                          <a:cs typeface="Arial Narrow" panose="020B0606020202030204" pitchFamily="34" charset="0"/>
                          <a:sym typeface="+mn-ea"/>
                        </a:rPr>
                        <a:t>s</a:t>
                      </a:r>
                      <a:r>
                        <a:rPr lang="en-US" sz="1200">
                          <a:solidFill>
                            <a:schemeClr val="tx1"/>
                          </a:solidFill>
                          <a:latin typeface="Arial Narrow" panose="020B0606020202030204" pitchFamily="34" charset="0"/>
                          <a:cs typeface="Arial Narrow" panose="020B0606020202030204" pitchFamily="34" charset="0"/>
                          <a:sym typeface="+mn-ea"/>
                        </a:rPr>
                        <a:t> pour des projets régionaux</a:t>
                      </a:r>
                      <a:endParaRPr lang="pt-PT" sz="1200" b="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11</a:t>
                      </a:r>
                      <a:r>
                        <a:rPr lang="pt-PT" altLang="en-US" sz="1200" b="0">
                          <a:solidFill>
                            <a:schemeClr val="tx1"/>
                          </a:solidFill>
                          <a:latin typeface="Arial Narrow" panose="020B0606020202030204" pitchFamily="34" charset="0"/>
                          <a:cs typeface="Arial Narrow" panose="020B0606020202030204" pitchFamily="34" charset="0"/>
                        </a:rPr>
                        <a:t>-12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altLang="pt-PT" sz="1200" i="1">
                          <a:solidFill>
                            <a:schemeClr val="tx1"/>
                          </a:solidFill>
                          <a:latin typeface="Arial Narrow" panose="020B0606020202030204" pitchFamily="34" charset="0"/>
                          <a:cs typeface="Arial Narrow" panose="020B0606020202030204" pitchFamily="34" charset="0"/>
                          <a:sym typeface="+mn-ea"/>
                        </a:rPr>
                        <a:t>T</a:t>
                      </a:r>
                      <a:r>
                        <a:rPr lang="pt-PT" altLang="en-US" sz="1200" i="1">
                          <a:solidFill>
                            <a:schemeClr val="tx1"/>
                          </a:solidFill>
                          <a:latin typeface="Arial Narrow" panose="020B0606020202030204" pitchFamily="34" charset="0"/>
                          <a:cs typeface="Arial Narrow" panose="020B0606020202030204" pitchFamily="34" charset="0"/>
                          <a:sym typeface="+mn-ea"/>
                        </a:rPr>
                        <a:t>emps de Voyage Mariitime entre le Cap Vert et le Continent Africain</a:t>
                      </a:r>
                      <a:endParaRPr lang="pt-PT" altLang="en-US" sz="1200" b="0" i="1"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2</a:t>
                      </a:r>
                      <a:r>
                        <a:rPr lang="pt-PT" altLang="en-US" sz="1200" b="0">
                          <a:solidFill>
                            <a:schemeClr val="tx1"/>
                          </a:solidFill>
                          <a:latin typeface="Arial Narrow" panose="020B0606020202030204" pitchFamily="34" charset="0"/>
                          <a:cs typeface="Arial Narrow" panose="020B0606020202030204" pitchFamily="34" charset="0"/>
                        </a:rPr>
                        <a:t>4</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en-US" sz="1200">
                          <a:solidFill>
                            <a:schemeClr val="tx1"/>
                          </a:solidFill>
                          <a:latin typeface="Arial Narrow" panose="020B0606020202030204" pitchFamily="34" charset="0"/>
                          <a:cs typeface="Arial Narrow" panose="020B0606020202030204" pitchFamily="34" charset="0"/>
                          <a:sym typeface="+mn-ea"/>
                        </a:rPr>
                        <a:t>Opportunités pays par pays de la </a:t>
                      </a:r>
                      <a:r>
                        <a:rPr lang="en-US" sz="1200" i="1">
                          <a:solidFill>
                            <a:schemeClr val="tx1"/>
                          </a:solidFill>
                          <a:latin typeface="Arial Narrow" panose="020B0606020202030204" pitchFamily="34" charset="0"/>
                          <a:cs typeface="Arial Narrow" panose="020B0606020202030204" pitchFamily="34" charset="0"/>
                          <a:sym typeface="+mn-ea"/>
                        </a:rPr>
                        <a:t>CEDEAO</a:t>
                      </a:r>
                      <a:endParaRPr lang="en-US" sz="1200" b="0" i="1"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a:t>
                      </a:r>
                      <a:r>
                        <a:rPr lang="pt-PT" altLang="en-US" sz="1200" b="0">
                          <a:solidFill>
                            <a:schemeClr val="tx1"/>
                          </a:solidFill>
                          <a:latin typeface="Arial Narrow" panose="020B0606020202030204" pitchFamily="34" charset="0"/>
                          <a:cs typeface="Arial Narrow" panose="020B0606020202030204" pitchFamily="34" charset="0"/>
                        </a:rPr>
                        <a:t>3</a:t>
                      </a:r>
                      <a:r>
                        <a:rPr lang="en-US" sz="1200" b="0">
                          <a:solidFill>
                            <a:schemeClr val="tx1"/>
                          </a:solidFill>
                          <a:latin typeface="Arial Narrow" panose="020B0606020202030204" pitchFamily="34" charset="0"/>
                          <a:cs typeface="Arial Narrow" panose="020B0606020202030204" pitchFamily="34" charset="0"/>
                        </a:rPr>
                        <a:t>-1</a:t>
                      </a:r>
                      <a:r>
                        <a:rPr lang="pt-PT" altLang="en-US" sz="1200" b="0">
                          <a:solidFill>
                            <a:schemeClr val="tx1"/>
                          </a:solidFill>
                          <a:latin typeface="Arial Narrow" panose="020B0606020202030204" pitchFamily="34" charset="0"/>
                          <a:cs typeface="Arial Narrow" panose="020B0606020202030204" pitchFamily="34" charset="0"/>
                        </a:rPr>
                        <a:t>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a:solidFill>
                            <a:schemeClr val="tx1"/>
                          </a:solidFill>
                          <a:latin typeface="Arial Narrow" panose="020B0606020202030204" pitchFamily="34" charset="0"/>
                          <a:cs typeface="Arial Narrow" panose="020B0606020202030204" pitchFamily="34" charset="0"/>
                          <a:sym typeface="+mn-ea"/>
                        </a:rPr>
                        <a:t>Les contacts</a:t>
                      </a:r>
                      <a:endParaRPr lang="pt-PT" sz="1200" b="0"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25</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5120">
                <a:tc>
                  <a:txBody>
                    <a:bodyPr/>
                    <a:lstStyle/>
                    <a:p>
                      <a:pPr indent="0">
                        <a:buNone/>
                      </a:pPr>
                      <a:r>
                        <a:rPr lang="en-US" sz="1200">
                          <a:solidFill>
                            <a:schemeClr val="tx1"/>
                          </a:solidFill>
                          <a:latin typeface="Arial Narrow" panose="020B0606020202030204" pitchFamily="34" charset="0"/>
                          <a:cs typeface="Arial Narrow" panose="020B0606020202030204" pitchFamily="34" charset="0"/>
                          <a:sym typeface="+mn-ea"/>
                        </a:rPr>
                        <a:t>Principaux indicateurs du secteur agricole de la CEDEAO</a:t>
                      </a:r>
                      <a:endParaRPr lang="pt-PT" sz="1200" b="0"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17</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defRPr/>
                      </a:pPr>
                      <a:endParaRPr lang="pt-PT" sz="1200" b="0"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6560">
                <a:tc>
                  <a:txBody>
                    <a:bodyPr/>
                    <a:lstStyle/>
                    <a:p>
                      <a:pPr algn="l" rtl="0" fontAlgn="ctr"/>
                      <a:endParaRPr lang="pt-PT" sz="1200" b="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 name="Imagem 5" descr="logForum"/>
          <p:cNvPicPr>
            <a:picLocks noChangeAspect="1"/>
          </p:cNvPicPr>
          <p:nvPr/>
        </p:nvPicPr>
        <p:blipFill>
          <a:blip r:embed="rId4"/>
          <a:stretch>
            <a:fillRect/>
          </a:stretch>
        </p:blipFill>
        <p:spPr>
          <a:xfrm>
            <a:off x="0" y="0"/>
            <a:ext cx="4139565" cy="2513330"/>
          </a:xfrm>
          <a:prstGeom prst="rect">
            <a:avLst/>
          </a:prstGeom>
        </p:spPr>
      </p:pic>
      <p:sp>
        <p:nvSpPr>
          <p:cNvPr id="153" name="CaixaDeTexto 67"/>
          <p:cNvSpPr txBox="1"/>
          <p:nvPr/>
        </p:nvSpPr>
        <p:spPr>
          <a:xfrm>
            <a:off x="9474200" y="1642745"/>
            <a:ext cx="2698750" cy="1900555"/>
          </a:xfrm>
          <a:prstGeom prst="rect">
            <a:avLst/>
          </a:prstGeom>
          <a:noFill/>
        </p:spPr>
        <p:txBody>
          <a:bodyPr wrap="square" rtlCol="0">
            <a:noAutofit/>
          </a:bodyPr>
          <a:lstStyle/>
          <a:p>
            <a:pPr algn="ctr"/>
            <a:r>
              <a:rPr lang="pt-PT" sz="2400" dirty="0" smtClean="0">
                <a:solidFill>
                  <a:srgbClr val="008CBA"/>
                </a:solidFill>
              </a:rPr>
              <a:t>09 -11 JUIN</a:t>
            </a:r>
          </a:p>
          <a:p>
            <a:pPr algn="ctr"/>
            <a:r>
              <a:rPr lang="pt-PT" sz="1200" dirty="0">
                <a:solidFill>
                  <a:srgbClr val="008CBA"/>
                </a:solidFill>
              </a:rPr>
              <a:t>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400" dirty="0">
                <a:solidFill>
                  <a:srgbClr val="008CBA"/>
                </a:solidFill>
              </a:rPr>
              <a:t>CABO VERDE</a:t>
            </a:r>
          </a:p>
        </p:txBody>
      </p:sp>
      <p:pic>
        <p:nvPicPr>
          <p:cNvPr id="27" name="Imagem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4965" y="3747135"/>
            <a:ext cx="677545" cy="561975"/>
          </a:xfrm>
          <a:prstGeom prst="rect">
            <a:avLst/>
          </a:prstGeom>
        </p:spPr>
      </p:pic>
      <p:pic>
        <p:nvPicPr>
          <p:cNvPr id="11" name="Imagem 10" descr="logo"/>
          <p:cNvPicPr>
            <a:picLocks noChangeAspect="1"/>
          </p:cNvPicPr>
          <p:nvPr/>
        </p:nvPicPr>
        <p:blipFill>
          <a:blip r:embed="rId6"/>
          <a:stretch>
            <a:fillRect/>
          </a:stretch>
        </p:blipFill>
        <p:spPr>
          <a:xfrm>
            <a:off x="8028940" y="43815"/>
            <a:ext cx="4163060" cy="91376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descr="LOGO-Paises ecowas"/>
          <p:cNvPicPr>
            <a:picLocks noChangeAspect="1"/>
          </p:cNvPicPr>
          <p:nvPr/>
        </p:nvPicPr>
        <p:blipFill>
          <a:blip r:embed="rId2"/>
          <a:stretch>
            <a:fillRect/>
          </a:stretch>
        </p:blipFill>
        <p:spPr>
          <a:xfrm>
            <a:off x="6393180" y="2066290"/>
            <a:ext cx="2093595" cy="2072640"/>
          </a:xfrm>
          <a:prstGeom prst="rect">
            <a:avLst/>
          </a:prstGeom>
        </p:spPr>
      </p:pic>
      <p:sp>
        <p:nvSpPr>
          <p:cNvPr id="122" name="Triângulo Retângulo 121"/>
          <p:cNvSpPr/>
          <p:nvPr/>
        </p:nvSpPr>
        <p:spPr>
          <a:xfrm>
            <a:off x="-4445"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30"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31" name="Imagem 30" descr="logo"/>
          <p:cNvPicPr>
            <a:picLocks noChangeAspect="1"/>
          </p:cNvPicPr>
          <p:nvPr/>
        </p:nvPicPr>
        <p:blipFill>
          <a:blip r:embed="rId4"/>
          <a:stretch>
            <a:fillRect/>
          </a:stretch>
        </p:blipFill>
        <p:spPr>
          <a:xfrm>
            <a:off x="8662035" y="24765"/>
            <a:ext cx="3529965" cy="774700"/>
          </a:xfrm>
          <a:prstGeom prst="rect">
            <a:avLst/>
          </a:prstGeom>
        </p:spPr>
      </p:pic>
      <p:sp>
        <p:nvSpPr>
          <p:cNvPr id="32" name="AutoShape 3"/>
          <p:cNvSpPr>
            <a:spLocks noChangeArrowheads="1"/>
          </p:cNvSpPr>
          <p:nvPr/>
        </p:nvSpPr>
        <p:spPr bwMode="auto">
          <a:xfrm rot="10800000" flipV="1">
            <a:off x="3531235" y="489585"/>
            <a:ext cx="2484120" cy="5166360"/>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sp>
        <p:nvSpPr>
          <p:cNvPr id="34" name="AutoShape 3"/>
          <p:cNvSpPr>
            <a:spLocks noChangeArrowheads="1"/>
          </p:cNvSpPr>
          <p:nvPr/>
        </p:nvSpPr>
        <p:spPr bwMode="auto">
          <a:xfrm>
            <a:off x="844550" y="490220"/>
            <a:ext cx="2687320" cy="5239385"/>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cxnSp>
        <p:nvCxnSpPr>
          <p:cNvPr id="35" name="AutoShape 3"/>
          <p:cNvCxnSpPr>
            <a:cxnSpLocks noChangeShapeType="1"/>
          </p:cNvCxnSpPr>
          <p:nvPr/>
        </p:nvCxnSpPr>
        <p:spPr bwMode="auto">
          <a:xfrm flipV="1">
            <a:off x="5810603" y="3151402"/>
            <a:ext cx="3581400" cy="2438400"/>
          </a:xfrm>
          <a:prstGeom prst="curvedConnector3">
            <a:avLst>
              <a:gd name="adj1" fmla="val 50000"/>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
          <p:cNvCxnSpPr>
            <a:cxnSpLocks noChangeShapeType="1"/>
          </p:cNvCxnSpPr>
          <p:nvPr/>
        </p:nvCxnSpPr>
        <p:spPr bwMode="auto">
          <a:xfrm>
            <a:off x="9315803" y="3145087"/>
            <a:ext cx="2819400" cy="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 Box 13"/>
          <p:cNvSpPr txBox="1">
            <a:spLocks noChangeArrowheads="1"/>
          </p:cNvSpPr>
          <p:nvPr/>
        </p:nvSpPr>
        <p:spPr bwMode="auto">
          <a:xfrm>
            <a:off x="5337379" y="5597426"/>
            <a:ext cx="987207"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altLang="pt-BR" sz="1200" b="1" dirty="0" smtClean="0">
                <a:solidFill>
                  <a:srgbClr val="008CBA"/>
                </a:solidFill>
                <a:latin typeface="Century" panose="02040604050505020304" pitchFamily="18" charset="0"/>
              </a:rPr>
              <a:t>CEDEAO</a:t>
            </a:r>
          </a:p>
        </p:txBody>
      </p:sp>
      <p:sp>
        <p:nvSpPr>
          <p:cNvPr id="40" name="Text Box 14"/>
          <p:cNvSpPr txBox="1">
            <a:spLocks noChangeArrowheads="1"/>
          </p:cNvSpPr>
          <p:nvPr/>
        </p:nvSpPr>
        <p:spPr bwMode="auto">
          <a:xfrm rot="18956045">
            <a:off x="6712585" y="4923155"/>
            <a:ext cx="1341755"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altLang="pt-BR" sz="1800" b="1" dirty="0">
                <a:solidFill>
                  <a:srgbClr val="008CBA"/>
                </a:solidFill>
                <a:latin typeface="Century" panose="02040604050505020304" pitchFamily="18" charset="0"/>
              </a:rPr>
              <a:t>Croissance</a:t>
            </a:r>
          </a:p>
        </p:txBody>
      </p:sp>
      <p:sp>
        <p:nvSpPr>
          <p:cNvPr id="42" name="Text Box 15"/>
          <p:cNvSpPr txBox="1">
            <a:spLocks noChangeArrowheads="1"/>
          </p:cNvSpPr>
          <p:nvPr/>
        </p:nvSpPr>
        <p:spPr bwMode="auto">
          <a:xfrm rot="19986363">
            <a:off x="7649210" y="3395345"/>
            <a:ext cx="1909445" cy="39878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2000" b="1" dirty="0">
                <a:solidFill>
                  <a:srgbClr val="008CBA"/>
                </a:solidFill>
                <a:latin typeface="Century" panose="02040604050505020304" pitchFamily="18" charset="0"/>
              </a:rPr>
              <a:t>Consolidation</a:t>
            </a:r>
          </a:p>
        </p:txBody>
      </p:sp>
      <p:sp>
        <p:nvSpPr>
          <p:cNvPr id="44" name="Text Box 16"/>
          <p:cNvSpPr txBox="1">
            <a:spLocks noChangeArrowheads="1"/>
          </p:cNvSpPr>
          <p:nvPr/>
        </p:nvSpPr>
        <p:spPr bwMode="auto">
          <a:xfrm>
            <a:off x="10154285" y="3154045"/>
            <a:ext cx="123825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a:solidFill>
                  <a:srgbClr val="008CBA"/>
                </a:solidFill>
                <a:latin typeface="Century" panose="02040604050505020304" pitchFamily="18" charset="0"/>
              </a:rPr>
              <a:t>Stability</a:t>
            </a:r>
          </a:p>
        </p:txBody>
      </p:sp>
      <p:sp>
        <p:nvSpPr>
          <p:cNvPr id="81" name="Oval 80"/>
          <p:cNvSpPr/>
          <p:nvPr/>
        </p:nvSpPr>
        <p:spPr>
          <a:xfrm>
            <a:off x="5765235" y="5520845"/>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2" name="Oval 81"/>
          <p:cNvSpPr/>
          <p:nvPr/>
        </p:nvSpPr>
        <p:spPr>
          <a:xfrm>
            <a:off x="8145691" y="342308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86" name="Oval 85"/>
          <p:cNvSpPr/>
          <p:nvPr/>
        </p:nvSpPr>
        <p:spPr>
          <a:xfrm>
            <a:off x="10830947" y="308209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pic>
        <p:nvPicPr>
          <p:cNvPr id="91" name="Imagem 90"/>
          <p:cNvPicPr>
            <a:picLocks noChangeAspect="1"/>
          </p:cNvPicPr>
          <p:nvPr/>
        </p:nvPicPr>
        <p:blipFill>
          <a:blip r:embed="rId5"/>
          <a:stretch>
            <a:fillRect/>
          </a:stretch>
        </p:blipFill>
        <p:spPr>
          <a:xfrm>
            <a:off x="1899285" y="1733550"/>
            <a:ext cx="2992120" cy="2531745"/>
          </a:xfrm>
          <a:prstGeom prst="rect">
            <a:avLst/>
          </a:prstGeom>
        </p:spPr>
      </p:pic>
      <p:sp>
        <p:nvSpPr>
          <p:cNvPr id="92" name="Anel 91"/>
          <p:cNvSpPr/>
          <p:nvPr/>
        </p:nvSpPr>
        <p:spPr>
          <a:xfrm>
            <a:off x="951865" y="594360"/>
            <a:ext cx="4690110" cy="463042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93" name="Line 5"/>
          <p:cNvSpPr>
            <a:spLocks noChangeShapeType="1"/>
          </p:cNvSpPr>
          <p:nvPr/>
        </p:nvSpPr>
        <p:spPr bwMode="auto">
          <a:xfrm>
            <a:off x="3239135" y="782320"/>
            <a:ext cx="3175" cy="653415"/>
          </a:xfrm>
          <a:prstGeom prst="line">
            <a:avLst/>
          </a:prstGeom>
          <a:noFill/>
          <a:ln w="76200">
            <a:solidFill>
              <a:srgbClr val="008CB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94" name="Oval 93"/>
          <p:cNvSpPr/>
          <p:nvPr/>
        </p:nvSpPr>
        <p:spPr>
          <a:xfrm>
            <a:off x="7087235" y="5021580"/>
            <a:ext cx="141605" cy="143510"/>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5" name="TextBox 1"/>
          <p:cNvSpPr txBox="1"/>
          <p:nvPr/>
        </p:nvSpPr>
        <p:spPr>
          <a:xfrm>
            <a:off x="2361565" y="1916430"/>
            <a:ext cx="1811020" cy="737235"/>
          </a:xfrm>
          <a:prstGeom prst="rect">
            <a:avLst/>
          </a:prstGeom>
          <a:noFill/>
        </p:spPr>
        <p:txBody>
          <a:bodyPr wrap="square" rtlCol="0">
            <a:spAutoFit/>
          </a:bodyPr>
          <a:lstStyle/>
          <a:p>
            <a:pPr algn="ctr"/>
            <a:r>
              <a:rPr lang="en-GB"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FROM</a:t>
            </a:r>
          </a:p>
          <a:p>
            <a:pPr algn="ctr"/>
            <a:r>
              <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CAPE </a:t>
            </a:r>
            <a:r>
              <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VERDE</a:t>
            </a:r>
          </a:p>
          <a:p>
            <a:pPr algn="ctr"/>
            <a:r>
              <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TO </a:t>
            </a:r>
            <a:r>
              <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THE WORLD</a:t>
            </a:r>
          </a:p>
        </p:txBody>
      </p:sp>
      <p:pic>
        <p:nvPicPr>
          <p:cNvPr id="96" name="Picture 8" descr="Resultado de imagem para cabo verde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7390" y="3062605"/>
            <a:ext cx="362585" cy="206375"/>
          </a:xfrm>
          <a:prstGeom prst="rect">
            <a:avLst/>
          </a:prstGeom>
          <a:noFill/>
          <a:extLst>
            <a:ext uri="{909E8E84-426E-40DD-AFC4-6F175D3DCCD1}">
              <a14:hiddenFill xmlns:a14="http://schemas.microsoft.com/office/drawing/2010/main">
                <a:solidFill>
                  <a:srgbClr val="FFFFFF"/>
                </a:solidFill>
              </a14:hiddenFill>
            </a:ext>
          </a:extLst>
        </p:spPr>
      </p:pic>
      <p:pic>
        <p:nvPicPr>
          <p:cNvPr id="97"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cxnSp>
        <p:nvCxnSpPr>
          <p:cNvPr id="99" name="AutoShape 2"/>
          <p:cNvCxnSpPr>
            <a:cxnSpLocks noChangeShapeType="1"/>
          </p:cNvCxnSpPr>
          <p:nvPr/>
        </p:nvCxnSpPr>
        <p:spPr bwMode="auto">
          <a:xfrm>
            <a:off x="2797810" y="5559425"/>
            <a:ext cx="2971165" cy="4572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Oval 99"/>
          <p:cNvSpPr/>
          <p:nvPr/>
        </p:nvSpPr>
        <p:spPr>
          <a:xfrm>
            <a:off x="5759450" y="5523230"/>
            <a:ext cx="144145" cy="144145"/>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cxnSp>
        <p:nvCxnSpPr>
          <p:cNvPr id="101" name="AutoShape 2"/>
          <p:cNvCxnSpPr>
            <a:cxnSpLocks noChangeShapeType="1"/>
          </p:cNvCxnSpPr>
          <p:nvPr/>
        </p:nvCxnSpPr>
        <p:spPr bwMode="auto">
          <a:xfrm>
            <a:off x="2341245" y="5560060"/>
            <a:ext cx="485775" cy="127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Text Box 13"/>
          <p:cNvSpPr txBox="1">
            <a:spLocks noChangeArrowheads="1"/>
          </p:cNvSpPr>
          <p:nvPr/>
        </p:nvSpPr>
        <p:spPr bwMode="auto">
          <a:xfrm>
            <a:off x="2341245" y="5544185"/>
            <a:ext cx="1174115"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altLang="pt-BR" sz="1200" b="1" dirty="0" smtClean="0">
                <a:solidFill>
                  <a:srgbClr val="008CBA"/>
                </a:solidFill>
                <a:latin typeface="Century" panose="02040604050505020304" pitchFamily="18" charset="0"/>
              </a:rPr>
              <a:t>RÉSEAU</a:t>
            </a:r>
          </a:p>
        </p:txBody>
      </p:sp>
      <p:sp>
        <p:nvSpPr>
          <p:cNvPr id="107" name="Oval 106"/>
          <p:cNvSpPr/>
          <p:nvPr/>
        </p:nvSpPr>
        <p:spPr>
          <a:xfrm>
            <a:off x="2788285" y="5477510"/>
            <a:ext cx="144145" cy="144145"/>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109" name="Slide Number Placeholder 6"/>
          <p:cNvSpPr txBox="1"/>
          <p:nvPr/>
        </p:nvSpPr>
        <p:spPr bwMode="auto">
          <a:xfrm>
            <a:off x="65513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20</a:t>
            </a:fld>
            <a:endParaRPr lang="fr-FR" altLang="pt-PT" sz="1200" b="1" i="1" u="sng" dirty="0" smtClean="0">
              <a:solidFill>
                <a:schemeClr val="tx1"/>
              </a:solidFill>
            </a:endParaRPr>
          </a:p>
        </p:txBody>
      </p:sp>
      <p:pic>
        <p:nvPicPr>
          <p:cNvPr id="110" name="Imagem 109" descr="logo"/>
          <p:cNvPicPr>
            <a:picLocks noChangeAspect="1"/>
          </p:cNvPicPr>
          <p:nvPr/>
        </p:nvPicPr>
        <p:blipFill>
          <a:blip r:embed="rId7"/>
          <a:stretch>
            <a:fillRect/>
          </a:stretch>
        </p:blipFill>
        <p:spPr>
          <a:xfrm>
            <a:off x="12065" y="77470"/>
            <a:ext cx="3048635" cy="669290"/>
          </a:xfrm>
          <a:prstGeom prst="rect">
            <a:avLst/>
          </a:prstGeom>
        </p:spPr>
      </p:pic>
      <p:sp>
        <p:nvSpPr>
          <p:cNvPr id="111" name="Retângulo Arredondado 110"/>
          <p:cNvSpPr/>
          <p:nvPr/>
        </p:nvSpPr>
        <p:spPr>
          <a:xfrm>
            <a:off x="3819525" y="773430"/>
            <a:ext cx="1886585" cy="58547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DURABILITÉ</a:t>
            </a:r>
            <a:endParaRPr lang="pt-BR" sz="1200" i="1" dirty="0" smtClean="0">
              <a:solidFill>
                <a:srgbClr val="008CBA"/>
              </a:solidFill>
              <a:latin typeface="Arial Narrow" panose="020B0606020202030204" pitchFamily="34" charset="0"/>
              <a:cs typeface="Arial Narrow" panose="020B0606020202030204" pitchFamily="34" charset="0"/>
            </a:endParaRPr>
          </a:p>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ET</a:t>
            </a:r>
            <a:endParaRPr lang="pt-BR" sz="1200" i="1" dirty="0" smtClean="0">
              <a:solidFill>
                <a:srgbClr val="008CBA"/>
              </a:solidFill>
              <a:latin typeface="Arial Narrow" panose="020B0606020202030204" pitchFamily="34" charset="0"/>
              <a:cs typeface="Arial Narrow" panose="020B0606020202030204" pitchFamily="34" charset="0"/>
            </a:endParaRPr>
          </a:p>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RÉSILIENCE</a:t>
            </a:r>
            <a:endParaRPr lang="pt-BR" altLang="en-US" sz="1200" i="1" dirty="0" smtClean="0">
              <a:solidFill>
                <a:srgbClr val="008CBA"/>
              </a:solidFill>
              <a:latin typeface="Arial Narrow" panose="020B0606020202030204" pitchFamily="34" charset="0"/>
              <a:cs typeface="Arial Narrow" panose="020B0606020202030204" pitchFamily="34" charset="0"/>
              <a:sym typeface="+mn-ea"/>
            </a:endParaRPr>
          </a:p>
        </p:txBody>
      </p:sp>
      <p:sp>
        <p:nvSpPr>
          <p:cNvPr id="112" name="Retângulo Arredondado 111"/>
          <p:cNvSpPr/>
          <p:nvPr/>
        </p:nvSpPr>
        <p:spPr>
          <a:xfrm>
            <a:off x="4528820" y="160782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Narrow" panose="020B0606020202030204" pitchFamily="34" charset="0"/>
                <a:cs typeface="Arial Narrow" panose="020B0606020202030204" pitchFamily="34" charset="0"/>
                <a:sym typeface="+mn-ea"/>
              </a:rPr>
              <a:t>IMPORTATION </a:t>
            </a:r>
            <a:endParaRPr lang="pt-BR" sz="1200" i="1" dirty="0" smtClean="0">
              <a:solidFill>
                <a:srgbClr val="008CBA"/>
              </a:solidFill>
              <a:latin typeface="Arial Narrow" panose="020B0606020202030204" pitchFamily="34" charset="0"/>
              <a:cs typeface="Arial Narrow" panose="020B0606020202030204" pitchFamily="34" charset="0"/>
            </a:endParaRPr>
          </a:p>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ET </a:t>
            </a:r>
            <a:endParaRPr lang="pt-BR" sz="1200" i="1" dirty="0" smtClean="0">
              <a:solidFill>
                <a:srgbClr val="008CBA"/>
              </a:solidFill>
              <a:latin typeface="Arial Narrow" panose="020B0606020202030204" pitchFamily="34" charset="0"/>
              <a:cs typeface="Arial Narrow" panose="020B0606020202030204" pitchFamily="34" charset="0"/>
            </a:endParaRPr>
          </a:p>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EXPORTATION</a:t>
            </a:r>
            <a:endParaRPr lang="pt-BR" altLang="en-US" sz="1200" i="1" dirty="0" smtClean="0">
              <a:solidFill>
                <a:srgbClr val="008CBA"/>
              </a:solidFill>
              <a:latin typeface="Arial Narrow" panose="020B0606020202030204" pitchFamily="34" charset="0"/>
              <a:cs typeface="Arial Narrow" panose="020B0606020202030204" pitchFamily="34" charset="0"/>
              <a:sym typeface="+mn-ea"/>
            </a:endParaRPr>
          </a:p>
        </p:txBody>
      </p:sp>
      <p:sp>
        <p:nvSpPr>
          <p:cNvPr id="113" name="Retângulo Arredondado 112"/>
          <p:cNvSpPr/>
          <p:nvPr/>
        </p:nvSpPr>
        <p:spPr>
          <a:xfrm>
            <a:off x="4936490" y="266319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rPr>
              <a:t>PROMOTION </a:t>
            </a:r>
            <a:endParaRPr lang="pt-BR" sz="1200" dirty="0" smtClean="0">
              <a:solidFill>
                <a:srgbClr val="008CBA"/>
              </a:solidFill>
              <a:latin typeface="Arial Narrow" panose="020B0606020202030204" pitchFamily="34" charset="0"/>
              <a:ea typeface="Arial Unicode MS" pitchFamily="34" charset="-128"/>
              <a:cs typeface="Arial Narrow" panose="020B0606020202030204" pitchFamily="34" charset="0"/>
            </a:endParaRPr>
          </a:p>
          <a:p>
            <a:pPr algn="ctr" eaLnBrk="0" hangingPunct="0"/>
            <a:r>
              <a:rPr lang="pt-BR" sz="1200"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rPr>
              <a:t>ET </a:t>
            </a:r>
            <a:endParaRPr lang="pt-BR" sz="1200" dirty="0" smtClean="0">
              <a:solidFill>
                <a:srgbClr val="008CBA"/>
              </a:solidFill>
              <a:latin typeface="Arial Narrow" panose="020B0606020202030204" pitchFamily="34" charset="0"/>
              <a:ea typeface="Arial Unicode MS" pitchFamily="34" charset="-128"/>
              <a:cs typeface="Arial Narrow" panose="020B0606020202030204" pitchFamily="34" charset="0"/>
            </a:endParaRPr>
          </a:p>
          <a:p>
            <a:pPr algn="ctr" eaLnBrk="0" hangingPunct="0"/>
            <a:r>
              <a:rPr lang="pt-BR" sz="1200"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rPr>
              <a:t>DIFFUSION</a:t>
            </a:r>
            <a:endParaRPr lang="pt-BR" altLang="en-US" sz="1200" i="1"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endParaRPr>
          </a:p>
        </p:txBody>
      </p:sp>
      <p:sp>
        <p:nvSpPr>
          <p:cNvPr id="114" name="Retângulo Arredondado 113"/>
          <p:cNvSpPr/>
          <p:nvPr/>
        </p:nvSpPr>
        <p:spPr>
          <a:xfrm>
            <a:off x="4588510" y="354584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dirty="0">
                <a:solidFill>
                  <a:srgbClr val="008CBA"/>
                </a:solidFill>
                <a:latin typeface="Arial Narrow" panose="020B0606020202030204" pitchFamily="34" charset="0"/>
                <a:ea typeface="Arial Unicode MS" pitchFamily="34" charset="-128"/>
                <a:cs typeface="Arial Narrow" panose="020B0606020202030204" pitchFamily="34" charset="0"/>
                <a:sym typeface="+mn-ea"/>
              </a:rPr>
              <a:t>HOSPITALITÉ </a:t>
            </a:r>
            <a:endParaRPr lang="pt-BR" sz="1200" dirty="0" smtClean="0">
              <a:solidFill>
                <a:srgbClr val="008CBA"/>
              </a:solidFill>
              <a:latin typeface="Arial Narrow" panose="020B0606020202030204" pitchFamily="34" charset="0"/>
              <a:ea typeface="Arial Unicode MS" pitchFamily="34" charset="-128"/>
              <a:cs typeface="Arial Narrow" panose="020B0606020202030204" pitchFamily="34" charset="0"/>
            </a:endParaRPr>
          </a:p>
          <a:p>
            <a:pPr algn="ctr" eaLnBrk="0" hangingPunct="0"/>
            <a:r>
              <a:rPr lang="pt-BR" sz="1200"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rPr>
              <a:t>ET</a:t>
            </a:r>
            <a:endParaRPr lang="pt-BR" sz="1200" dirty="0" smtClean="0">
              <a:solidFill>
                <a:srgbClr val="008CBA"/>
              </a:solidFill>
              <a:latin typeface="Arial Narrow" panose="020B0606020202030204" pitchFamily="34" charset="0"/>
              <a:ea typeface="Arial Unicode MS" pitchFamily="34" charset="-128"/>
              <a:cs typeface="Arial Narrow" panose="020B0606020202030204" pitchFamily="34" charset="0"/>
            </a:endParaRPr>
          </a:p>
          <a:p>
            <a:pPr algn="ctr" eaLnBrk="0" hangingPunct="0"/>
            <a:r>
              <a:rPr lang="pt-BR" sz="1200"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rPr>
              <a:t> </a:t>
            </a:r>
            <a:r>
              <a:rPr lang="pt-BR" sz="1200" dirty="0">
                <a:solidFill>
                  <a:srgbClr val="008CBA"/>
                </a:solidFill>
                <a:latin typeface="Arial Narrow" panose="020B0606020202030204" pitchFamily="34" charset="0"/>
                <a:ea typeface="Arial Unicode MS" pitchFamily="34" charset="-128"/>
                <a:cs typeface="Arial Narrow" panose="020B0606020202030204" pitchFamily="34" charset="0"/>
                <a:sym typeface="+mn-ea"/>
              </a:rPr>
              <a:t>VALEUR AJOUTÉE</a:t>
            </a:r>
            <a:endParaRPr lang="pt-BR" altLang="en-US" sz="1200" i="1"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endParaRPr>
          </a:p>
        </p:txBody>
      </p:sp>
      <p:sp>
        <p:nvSpPr>
          <p:cNvPr id="115" name="Retângulo Arredondado 114"/>
          <p:cNvSpPr/>
          <p:nvPr/>
        </p:nvSpPr>
        <p:spPr>
          <a:xfrm>
            <a:off x="3657600" y="432054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ÉCONOMIE</a:t>
            </a:r>
            <a:endParaRPr lang="pt-BR" sz="1200" i="1" dirty="0" smtClean="0">
              <a:solidFill>
                <a:srgbClr val="008CBA"/>
              </a:solidFill>
              <a:latin typeface="Arial Narrow" panose="020B0606020202030204" pitchFamily="34" charset="0"/>
              <a:cs typeface="Arial Narrow" panose="020B0606020202030204" pitchFamily="34" charset="0"/>
            </a:endParaRPr>
          </a:p>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NUMÉRIQUE</a:t>
            </a:r>
            <a:endParaRPr lang="pt-BR" altLang="en-US" sz="1200" i="1"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endParaRPr>
          </a:p>
        </p:txBody>
      </p:sp>
      <p:sp>
        <p:nvSpPr>
          <p:cNvPr id="116" name="Retângulo Arredondado 115"/>
          <p:cNvSpPr/>
          <p:nvPr/>
        </p:nvSpPr>
        <p:spPr>
          <a:xfrm>
            <a:off x="1183005" y="431673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Narrow" panose="020B0606020202030204" pitchFamily="34" charset="0"/>
                <a:cs typeface="Arial Narrow" panose="020B0606020202030204" pitchFamily="34" charset="0"/>
                <a:sym typeface="+mn-ea"/>
              </a:rPr>
              <a:t>INNOVER </a:t>
            </a:r>
            <a:endParaRPr lang="pt-BR" sz="1200" i="1" dirty="0">
              <a:solidFill>
                <a:srgbClr val="008CBA"/>
              </a:solidFill>
              <a:latin typeface="Arial Narrow" panose="020B0606020202030204" pitchFamily="34" charset="0"/>
              <a:cs typeface="Arial Narrow" panose="020B0606020202030204" pitchFamily="34" charset="0"/>
            </a:endParaRPr>
          </a:p>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LES </a:t>
            </a:r>
            <a:r>
              <a:rPr lang="pt-BR" sz="1200" i="1" dirty="0">
                <a:solidFill>
                  <a:srgbClr val="008CBA"/>
                </a:solidFill>
                <a:latin typeface="Arial Narrow" panose="020B0606020202030204" pitchFamily="34" charset="0"/>
                <a:cs typeface="Arial Narrow" panose="020B0606020202030204" pitchFamily="34" charset="0"/>
                <a:sym typeface="+mn-ea"/>
              </a:rPr>
              <a:t>PROCESSUS</a:t>
            </a:r>
            <a:endParaRPr lang="pt-BR" altLang="en-US" sz="1200" i="1"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endParaRPr>
          </a:p>
        </p:txBody>
      </p:sp>
      <p:sp>
        <p:nvSpPr>
          <p:cNvPr id="117" name="Retângulo Arredondado 116"/>
          <p:cNvSpPr/>
          <p:nvPr/>
        </p:nvSpPr>
        <p:spPr>
          <a:xfrm>
            <a:off x="403225" y="353695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Narrow" panose="020B0606020202030204" pitchFamily="34" charset="0"/>
                <a:cs typeface="Arial Narrow" panose="020B0606020202030204" pitchFamily="34" charset="0"/>
                <a:sym typeface="+mn-ea"/>
              </a:rPr>
              <a:t>INNOVER </a:t>
            </a:r>
            <a:endParaRPr lang="pt-BR" sz="1200" i="1" dirty="0" smtClean="0">
              <a:solidFill>
                <a:srgbClr val="008CBA"/>
              </a:solidFill>
              <a:latin typeface="Arial Narrow" panose="020B0606020202030204" pitchFamily="34" charset="0"/>
              <a:cs typeface="Arial Narrow" panose="020B0606020202030204" pitchFamily="34" charset="0"/>
            </a:endParaRPr>
          </a:p>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LES </a:t>
            </a:r>
            <a:r>
              <a:rPr lang="pt-BR" sz="1200" i="1" dirty="0">
                <a:solidFill>
                  <a:srgbClr val="008CBA"/>
                </a:solidFill>
                <a:latin typeface="Arial Narrow" panose="020B0606020202030204" pitchFamily="34" charset="0"/>
                <a:cs typeface="Arial Narrow" panose="020B0606020202030204" pitchFamily="34" charset="0"/>
                <a:sym typeface="+mn-ea"/>
              </a:rPr>
              <a:t>PRODUITS</a:t>
            </a:r>
            <a:endParaRPr lang="pt-BR" altLang="en-US" sz="1200" i="1"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endParaRPr>
          </a:p>
        </p:txBody>
      </p:sp>
      <p:sp>
        <p:nvSpPr>
          <p:cNvPr id="118" name="Retângulo Arredondado 117"/>
          <p:cNvSpPr/>
          <p:nvPr/>
        </p:nvSpPr>
        <p:spPr>
          <a:xfrm>
            <a:off x="12065" y="264922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Narrow" panose="020B0606020202030204" pitchFamily="34" charset="0"/>
                <a:cs typeface="Arial Narrow" panose="020B0606020202030204" pitchFamily="34" charset="0"/>
                <a:sym typeface="+mn-ea"/>
              </a:rPr>
              <a:t>PARTENARIATS ET </a:t>
            </a:r>
            <a:endParaRPr lang="pt-BR" sz="1200" i="1" dirty="0" smtClean="0">
              <a:solidFill>
                <a:srgbClr val="008CBA"/>
              </a:solidFill>
              <a:latin typeface="Arial Narrow" panose="020B0606020202030204" pitchFamily="34" charset="0"/>
              <a:cs typeface="Arial Narrow" panose="020B0606020202030204" pitchFamily="34" charset="0"/>
            </a:endParaRPr>
          </a:p>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ENGAGEMENTS</a:t>
            </a:r>
            <a:endParaRPr lang="pt-BR" altLang="en-US" sz="1200" i="1"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endParaRPr>
          </a:p>
        </p:txBody>
      </p:sp>
      <p:sp>
        <p:nvSpPr>
          <p:cNvPr id="119" name="Retângulo Arredondado 118"/>
          <p:cNvSpPr/>
          <p:nvPr/>
        </p:nvSpPr>
        <p:spPr>
          <a:xfrm>
            <a:off x="185420" y="157861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Narrow" panose="020B0606020202030204" pitchFamily="34" charset="0"/>
                <a:cs typeface="Arial Narrow" panose="020B0606020202030204" pitchFamily="34" charset="0"/>
                <a:sym typeface="+mn-ea"/>
              </a:rPr>
              <a:t>GARANTIE ET </a:t>
            </a:r>
            <a:endParaRPr lang="pt-BR" sz="1200" i="1" dirty="0" smtClean="0">
              <a:solidFill>
                <a:srgbClr val="008CBA"/>
              </a:solidFill>
              <a:latin typeface="Arial Narrow" panose="020B0606020202030204" pitchFamily="34" charset="0"/>
              <a:cs typeface="Arial Narrow" panose="020B0606020202030204" pitchFamily="34" charset="0"/>
            </a:endParaRPr>
          </a:p>
          <a:p>
            <a:pPr algn="ctr" eaLnBrk="0" hangingPunct="0"/>
            <a:r>
              <a:rPr lang="pt-BR" sz="1200" i="1" dirty="0" smtClean="0">
                <a:solidFill>
                  <a:srgbClr val="008CBA"/>
                </a:solidFill>
                <a:latin typeface="Arial Narrow" panose="020B0606020202030204" pitchFamily="34" charset="0"/>
                <a:cs typeface="Arial Narrow" panose="020B0606020202030204" pitchFamily="34" charset="0"/>
                <a:sym typeface="+mn-ea"/>
              </a:rPr>
              <a:t>OPPORTUNITÉ</a:t>
            </a:r>
            <a:endParaRPr lang="pt-BR" altLang="en-US" sz="1200" i="1" dirty="0" smtClean="0">
              <a:solidFill>
                <a:srgbClr val="008CBA"/>
              </a:solidFill>
              <a:latin typeface="Arial Narrow" panose="020B0606020202030204" pitchFamily="34" charset="0"/>
              <a:ea typeface="Arial Unicode MS" pitchFamily="34" charset="-128"/>
              <a:cs typeface="Arial Narrow" panose="020B0606020202030204" pitchFamily="34" charset="0"/>
              <a:sym typeface="+mn-ea"/>
            </a:endParaRPr>
          </a:p>
        </p:txBody>
      </p:sp>
      <p:sp>
        <p:nvSpPr>
          <p:cNvPr id="120" name="Retângulo Arredondado 119"/>
          <p:cNvSpPr/>
          <p:nvPr/>
        </p:nvSpPr>
        <p:spPr>
          <a:xfrm>
            <a:off x="200025" y="798830"/>
            <a:ext cx="257683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fr-FR" sz="1200" dirty="0">
                <a:solidFill>
                  <a:srgbClr val="008CBA"/>
                </a:solidFill>
                <a:latin typeface="Arial Unicode MS" pitchFamily="34" charset="-128"/>
                <a:ea typeface="Arial Unicode MS" pitchFamily="34" charset="-128"/>
                <a:cs typeface="Arial Unicode MS" pitchFamily="34" charset="-128"/>
                <a:sym typeface="+mn-ea"/>
              </a:rPr>
              <a:t>PONT AUX MARCHÉS DES </a:t>
            </a:r>
            <a:endParaRPr lang="fr-FR" sz="1200" dirty="0" smtClean="0">
              <a:solidFill>
                <a:srgbClr val="008CBA"/>
              </a:solidFill>
              <a:latin typeface="Arial Unicode MS" pitchFamily="34" charset="-128"/>
              <a:ea typeface="Arial Unicode MS" pitchFamily="34" charset="-128"/>
              <a:cs typeface="Arial Unicode MS" pitchFamily="34" charset="-128"/>
            </a:endParaRPr>
          </a:p>
          <a:p>
            <a:pPr algn="ctr" eaLnBrk="0" hangingPunct="0"/>
            <a:r>
              <a:rPr lang="fr-FR" sz="1200" dirty="0" smtClean="0">
                <a:solidFill>
                  <a:srgbClr val="008CBA"/>
                </a:solidFill>
                <a:latin typeface="Arial Unicode MS" pitchFamily="34" charset="-128"/>
                <a:ea typeface="Arial Unicode MS" pitchFamily="34" charset="-128"/>
                <a:cs typeface="Arial Unicode MS" pitchFamily="34" charset="-128"/>
                <a:sym typeface="+mn-ea"/>
              </a:rPr>
              <a:t>PRODUITS </a:t>
            </a:r>
            <a:r>
              <a:rPr lang="fr-FR" sz="1200" dirty="0">
                <a:solidFill>
                  <a:srgbClr val="008CBA"/>
                </a:solidFill>
                <a:latin typeface="Arial Unicode MS" pitchFamily="34" charset="-128"/>
                <a:ea typeface="Arial Unicode MS" pitchFamily="34" charset="-128"/>
                <a:cs typeface="Arial Unicode MS" pitchFamily="34" charset="-128"/>
                <a:sym typeface="+mn-ea"/>
              </a:rPr>
              <a:t>ET DES SERVICES</a:t>
            </a:r>
            <a:endParaRPr lang="fr-FR" altLang="en-US" sz="1200" i="1" dirty="0" smtClean="0">
              <a:solidFill>
                <a:srgbClr val="008CBA"/>
              </a:solidFill>
              <a:latin typeface="Arial Unicode MS" pitchFamily="34" charset="-128"/>
              <a:ea typeface="Arial Unicode MS" pitchFamily="34" charset="-128"/>
              <a:cs typeface="Arial Unicode MS" pitchFamily="34" charset="-128"/>
              <a:sym typeface="+mn-ea"/>
            </a:endParaRPr>
          </a:p>
        </p:txBody>
      </p:sp>
      <p:pic>
        <p:nvPicPr>
          <p:cNvPr id="121" name="Imagem 1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59160" y="5572760"/>
            <a:ext cx="677545" cy="561975"/>
          </a:xfrm>
          <a:prstGeom prst="rect">
            <a:avLst/>
          </a:prstGeom>
        </p:spPr>
      </p:pic>
      <p:sp>
        <p:nvSpPr>
          <p:cNvPr id="123" name="CaixaDeTexto 84"/>
          <p:cNvSpPr txBox="1"/>
          <p:nvPr/>
        </p:nvSpPr>
        <p:spPr>
          <a:xfrm>
            <a:off x="8498205" y="659765"/>
            <a:ext cx="2138045" cy="829945"/>
          </a:xfrm>
          <a:prstGeom prst="rect">
            <a:avLst/>
          </a:prstGeom>
          <a:noFill/>
        </p:spPr>
        <p:txBody>
          <a:bodyPr wrap="square" rtlCol="0">
            <a:spAutoFit/>
          </a:bodyPr>
          <a:lstStyle/>
          <a:p>
            <a:pPr algn="ctr">
              <a:lnSpc>
                <a:spcPct val="100000"/>
              </a:lnSpc>
            </a:pPr>
            <a:r>
              <a:rPr lang="en-GB" sz="2400" b="1" i="1" dirty="0">
                <a:solidFill>
                  <a:schemeClr val="accent6">
                    <a:lumMod val="20000"/>
                    <a:lumOff val="80000"/>
                  </a:schemeClr>
                </a:solidFill>
              </a:rPr>
              <a:t>BUSINESS </a:t>
            </a:r>
          </a:p>
          <a:p>
            <a:pPr algn="ctr">
              <a:lnSpc>
                <a:spcPct val="100000"/>
              </a:lnSpc>
            </a:pPr>
            <a:r>
              <a:rPr lang="en-GB" sz="2400" b="1" i="1" dirty="0">
                <a:solidFill>
                  <a:schemeClr val="accent6">
                    <a:lumMod val="20000"/>
                    <a:lumOff val="80000"/>
                  </a:schemeClr>
                </a:solidFill>
              </a:rPr>
              <a:t>ROUND</a:t>
            </a:r>
            <a:endParaRPr lang="pt-PT" altLang="en-GB" sz="2400" b="1" i="1" dirty="0">
              <a:solidFill>
                <a:schemeClr val="accent6">
                  <a:lumMod val="20000"/>
                  <a:lumOff val="80000"/>
                </a:schemeClr>
              </a:solidFill>
              <a:latin typeface="Arial Narrow" panose="020B0606020202030204" pitchFamily="34" charset="0"/>
              <a:cs typeface="Times New Roman" panose="02020603050405020304" pitchFamily="18" charset="0"/>
            </a:endParaRPr>
          </a:p>
        </p:txBody>
      </p:sp>
      <p:pic>
        <p:nvPicPr>
          <p:cNvPr id="124" name="Imagem 123"/>
          <p:cNvPicPr>
            <a:picLocks noChangeAspect="1"/>
          </p:cNvPicPr>
          <p:nvPr/>
        </p:nvPicPr>
        <p:blipFill>
          <a:blip r:embed="rId9"/>
          <a:stretch>
            <a:fillRect/>
          </a:stretch>
        </p:blipFill>
        <p:spPr>
          <a:xfrm>
            <a:off x="6285230" y="779145"/>
            <a:ext cx="2413000" cy="1356995"/>
          </a:xfrm>
          <a:prstGeom prst="rect">
            <a:avLst/>
          </a:prstGeom>
        </p:spPr>
      </p:pic>
      <p:sp>
        <p:nvSpPr>
          <p:cNvPr id="125" name="CaixaDeTexto 67"/>
          <p:cNvSpPr txBox="1"/>
          <p:nvPr/>
        </p:nvSpPr>
        <p:spPr>
          <a:xfrm>
            <a:off x="9726930" y="1205230"/>
            <a:ext cx="2466340" cy="1900555"/>
          </a:xfrm>
          <a:prstGeom prst="rect">
            <a:avLst/>
          </a:prstGeom>
          <a:noFill/>
        </p:spPr>
        <p:txBody>
          <a:bodyPr wrap="square" rtlCol="0">
            <a:noAutofit/>
          </a:bodyPr>
          <a:lstStyle/>
          <a:p>
            <a:pPr algn="ctr"/>
            <a:r>
              <a:rPr lang="pt-PT" sz="2400" dirty="0" smtClean="0">
                <a:solidFill>
                  <a:srgbClr val="008CBA"/>
                </a:solidFill>
                <a:sym typeface="+mn-ea"/>
              </a:rPr>
              <a:t>09 -11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400" dirty="0">
                <a:solidFill>
                  <a:srgbClr val="008CBA"/>
                </a:solidFill>
              </a:rPr>
              <a:t>CABO VERDE</a:t>
            </a:r>
          </a:p>
        </p:txBody>
      </p:sp>
      <p:grpSp>
        <p:nvGrpSpPr>
          <p:cNvPr id="3" name="Group 19"/>
          <p:cNvGrpSpPr/>
          <p:nvPr/>
        </p:nvGrpSpPr>
        <p:grpSpPr bwMode="auto">
          <a:xfrm>
            <a:off x="2335530" y="5703570"/>
            <a:ext cx="1887855" cy="1073150"/>
            <a:chOff x="144" y="1788"/>
            <a:chExt cx="1189" cy="676"/>
          </a:xfrm>
        </p:grpSpPr>
        <p:sp>
          <p:nvSpPr>
            <p:cNvPr id="4"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PT" altLang="pt-BR" sz="1600" dirty="0">
                  <a:solidFill>
                    <a:schemeClr val="tx1"/>
                  </a:solidFill>
                </a:rPr>
                <a:t>Partager</a:t>
              </a:r>
            </a:p>
          </p:txBody>
        </p:sp>
        <p:sp>
          <p:nvSpPr>
            <p:cNvPr id="89" name="Text Box 21"/>
            <p:cNvSpPr txBox="1">
              <a:spLocks noChangeArrowheads="1"/>
            </p:cNvSpPr>
            <p:nvPr/>
          </p:nvSpPr>
          <p:spPr bwMode="auto">
            <a:xfrm>
              <a:off x="147" y="1956"/>
              <a:ext cx="1186"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Synergie</a:t>
              </a:r>
            </a:p>
          </p:txBody>
        </p:sp>
        <p:sp>
          <p:nvSpPr>
            <p:cNvPr id="90" name="Text Box 22"/>
            <p:cNvSpPr txBox="1">
              <a:spLocks noChangeArrowheads="1"/>
            </p:cNvSpPr>
            <p:nvPr/>
          </p:nvSpPr>
          <p:spPr bwMode="auto">
            <a:xfrm>
              <a:off x="144" y="2096"/>
              <a:ext cx="1104" cy="36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Opportunité</a:t>
              </a:r>
              <a:endParaRPr lang="pt-BR" sz="1600" dirty="0">
                <a:solidFill>
                  <a:schemeClr val="tx1"/>
                </a:solidFill>
              </a:endParaRPr>
            </a:p>
            <a:p>
              <a:pPr indent="0">
                <a:buFont typeface="Wingdings" panose="05000000000000000000" pitchFamily="2" charset="2"/>
                <a:buNone/>
              </a:pPr>
              <a:endParaRPr lang="pt-BR" sz="1600" dirty="0">
                <a:solidFill>
                  <a:schemeClr val="tx1"/>
                </a:solidFill>
              </a:endParaRPr>
            </a:p>
          </p:txBody>
        </p:sp>
      </p:grpSp>
      <p:sp>
        <p:nvSpPr>
          <p:cNvPr id="5" name="Text Box 22"/>
          <p:cNvSpPr txBox="1">
            <a:spLocks noChangeArrowheads="1"/>
          </p:cNvSpPr>
          <p:nvPr/>
        </p:nvSpPr>
        <p:spPr bwMode="auto">
          <a:xfrm>
            <a:off x="2360295" y="6436995"/>
            <a:ext cx="2964180" cy="33718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Un marché à fort potentiel</a:t>
            </a:r>
          </a:p>
        </p:txBody>
      </p:sp>
      <p:grpSp>
        <p:nvGrpSpPr>
          <p:cNvPr id="6" name="Group 19"/>
          <p:cNvGrpSpPr/>
          <p:nvPr/>
        </p:nvGrpSpPr>
        <p:grpSpPr bwMode="auto">
          <a:xfrm>
            <a:off x="5306695" y="5749290"/>
            <a:ext cx="1887855" cy="825500"/>
            <a:chOff x="144" y="1788"/>
            <a:chExt cx="1189" cy="520"/>
          </a:xfrm>
        </p:grpSpPr>
        <p:sp>
          <p:nvSpPr>
            <p:cNvPr id="7"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15 pays</a:t>
              </a:r>
            </a:p>
          </p:txBody>
        </p:sp>
        <p:sp>
          <p:nvSpPr>
            <p:cNvPr id="8" name="Text Box 21"/>
            <p:cNvSpPr txBox="1">
              <a:spLocks noChangeArrowheads="1"/>
            </p:cNvSpPr>
            <p:nvPr/>
          </p:nvSpPr>
          <p:spPr bwMode="auto">
            <a:xfrm>
              <a:off x="147" y="1956"/>
              <a:ext cx="1186" cy="2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Durabilité</a:t>
              </a:r>
            </a:p>
          </p:txBody>
        </p:sp>
        <p:sp>
          <p:nvSpPr>
            <p:cNvPr id="9" name="Text Box 22"/>
            <p:cNvSpPr txBox="1">
              <a:spLocks noChangeArrowheads="1"/>
            </p:cNvSpPr>
            <p:nvPr/>
          </p:nvSpPr>
          <p:spPr bwMode="auto">
            <a:xfrm>
              <a:off x="144" y="2096"/>
              <a:ext cx="1104"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Simplicité</a:t>
              </a:r>
            </a:p>
          </p:txBody>
        </p:sp>
      </p:grpSp>
      <p:sp>
        <p:nvSpPr>
          <p:cNvPr id="74" name="Text Box 22"/>
          <p:cNvSpPr txBox="1">
            <a:spLocks noChangeArrowheads="1"/>
          </p:cNvSpPr>
          <p:nvPr/>
        </p:nvSpPr>
        <p:spPr bwMode="auto">
          <a:xfrm>
            <a:off x="5331460" y="6482715"/>
            <a:ext cx="1752600" cy="33655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R</a:t>
            </a:r>
            <a:r>
              <a:rPr lang="pt-BR" sz="1600" dirty="0" smtClean="0">
                <a:solidFill>
                  <a:schemeClr val="tx1"/>
                </a:solidFill>
              </a:rPr>
              <a:t>ésilience</a:t>
            </a:r>
          </a:p>
        </p:txBody>
      </p:sp>
      <p:sp>
        <p:nvSpPr>
          <p:cNvPr id="10" name="Text Box 10"/>
          <p:cNvSpPr txBox="1">
            <a:spLocks noChangeArrowheads="1"/>
          </p:cNvSpPr>
          <p:nvPr/>
        </p:nvSpPr>
        <p:spPr bwMode="auto">
          <a:xfrm rot="19116543">
            <a:off x="7110730" y="4960620"/>
            <a:ext cx="1676400" cy="831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smtClean="0">
                <a:solidFill>
                  <a:schemeClr val="tx1"/>
                </a:solidFill>
              </a:rPr>
              <a:t>Mobiliser</a:t>
            </a:r>
          </a:p>
          <a:p>
            <a:pPr>
              <a:spcBef>
                <a:spcPct val="0"/>
              </a:spcBef>
              <a:buFont typeface="Wingdings" panose="05000000000000000000" pitchFamily="2" charset="2"/>
              <a:buChar char="ü"/>
            </a:pPr>
            <a:r>
              <a:rPr lang="pt-BR" sz="1600" dirty="0">
                <a:solidFill>
                  <a:schemeClr val="tx1"/>
                </a:solidFill>
              </a:rPr>
              <a:t>Entreprendre</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Développer</a:t>
            </a:r>
          </a:p>
        </p:txBody>
      </p:sp>
      <p:sp>
        <p:nvSpPr>
          <p:cNvPr id="25" name="Text Box 7"/>
          <p:cNvSpPr txBox="1">
            <a:spLocks noChangeArrowheads="1"/>
          </p:cNvSpPr>
          <p:nvPr/>
        </p:nvSpPr>
        <p:spPr bwMode="auto">
          <a:xfrm rot="20049445">
            <a:off x="7957185" y="3571875"/>
            <a:ext cx="1752600" cy="831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smtClean="0">
                <a:solidFill>
                  <a:schemeClr val="tx1"/>
                </a:solidFill>
              </a:rPr>
              <a:t>Compétence</a:t>
            </a:r>
          </a:p>
          <a:p>
            <a:pPr>
              <a:spcBef>
                <a:spcPct val="0"/>
              </a:spcBef>
              <a:buFont typeface="Wingdings" panose="05000000000000000000" pitchFamily="2" charset="2"/>
              <a:buChar char="ü"/>
            </a:pPr>
            <a:r>
              <a:rPr lang="pt-BR" sz="1600" dirty="0">
                <a:solidFill>
                  <a:schemeClr val="tx1"/>
                </a:solidFill>
              </a:rPr>
              <a:t>Efficacité</a:t>
            </a:r>
          </a:p>
          <a:p>
            <a:pPr>
              <a:spcBef>
                <a:spcPct val="0"/>
              </a:spcBef>
              <a:buFont typeface="Wingdings" panose="05000000000000000000" pitchFamily="2" charset="2"/>
              <a:buChar char="ü"/>
            </a:pPr>
            <a:r>
              <a:rPr lang="pt-BR" sz="1600" dirty="0">
                <a:solidFill>
                  <a:schemeClr val="tx1"/>
                </a:solidFill>
              </a:rPr>
              <a:t>Excellence</a:t>
            </a:r>
          </a:p>
        </p:txBody>
      </p:sp>
      <p:sp>
        <p:nvSpPr>
          <p:cNvPr id="67" name="Text Box 7"/>
          <p:cNvSpPr txBox="1">
            <a:spLocks noChangeArrowheads="1"/>
          </p:cNvSpPr>
          <p:nvPr/>
        </p:nvSpPr>
        <p:spPr bwMode="auto">
          <a:xfrm>
            <a:off x="9987280" y="3376295"/>
            <a:ext cx="1752600" cy="829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smtClean="0">
                <a:solidFill>
                  <a:schemeClr val="tx1"/>
                </a:solidFill>
              </a:rPr>
              <a:t>Garantie</a:t>
            </a:r>
            <a:r>
              <a:rPr lang="pt-PT" altLang="pt-BR" sz="1600" dirty="0" smtClean="0">
                <a:solidFill>
                  <a:schemeClr val="tx1"/>
                </a:solidFill>
              </a:rPr>
              <a:t>é</a:t>
            </a:r>
          </a:p>
          <a:p>
            <a:pPr>
              <a:spcBef>
                <a:spcPct val="0"/>
              </a:spcBef>
              <a:buFont typeface="Wingdings" panose="05000000000000000000" pitchFamily="2" charset="2"/>
              <a:buChar char="ü"/>
            </a:pPr>
            <a:r>
              <a:rPr lang="pt-BR" sz="1600" dirty="0" smtClean="0">
                <a:solidFill>
                  <a:schemeClr val="tx1"/>
                </a:solidFill>
              </a:rPr>
              <a:t>Transparence</a:t>
            </a:r>
          </a:p>
          <a:p>
            <a:pPr>
              <a:spcBef>
                <a:spcPct val="0"/>
              </a:spcBef>
              <a:buFont typeface="Wingdings" panose="05000000000000000000" pitchFamily="2" charset="2"/>
              <a:buChar char="ü"/>
            </a:pPr>
            <a:r>
              <a:rPr lang="pt-BR" sz="1600" dirty="0">
                <a:solidFill>
                  <a:schemeClr val="tx1"/>
                </a:solidFill>
              </a:rPr>
              <a:t>Confiance</a:t>
            </a:r>
          </a:p>
        </p:txBody>
      </p:sp>
      <p:sp>
        <p:nvSpPr>
          <p:cNvPr id="13" name="Text Box 7"/>
          <p:cNvSpPr txBox="1">
            <a:spLocks noChangeArrowheads="1"/>
          </p:cNvSpPr>
          <p:nvPr/>
        </p:nvSpPr>
        <p:spPr bwMode="auto">
          <a:xfrm>
            <a:off x="9579610" y="4591050"/>
            <a:ext cx="2243455" cy="831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fr-FR" sz="1600" dirty="0">
                <a:gradFill>
                  <a:gsLst>
                    <a:gs pos="0">
                      <a:srgbClr val="14CD68"/>
                    </a:gs>
                    <a:gs pos="100000">
                      <a:srgbClr val="0B6E38"/>
                    </a:gs>
                  </a:gsLst>
                  <a:lin scaled="0"/>
                </a:gradFill>
              </a:rPr>
              <a:t>Cap-Vert, </a:t>
            </a:r>
            <a:r>
              <a:rPr lang="fr-FR" sz="1600" dirty="0" smtClean="0">
                <a:gradFill>
                  <a:gsLst>
                    <a:gs pos="0">
                      <a:srgbClr val="14CD68"/>
                    </a:gs>
                    <a:gs pos="100000">
                      <a:srgbClr val="0B6E38"/>
                    </a:gs>
                  </a:gsLst>
                  <a:lin scaled="0"/>
                </a:gradFill>
              </a:rPr>
              <a:t>lieu où </a:t>
            </a:r>
            <a:r>
              <a:rPr lang="fr-FR" sz="1600" dirty="0">
                <a:gradFill>
                  <a:gsLst>
                    <a:gs pos="0">
                      <a:srgbClr val="14CD68"/>
                    </a:gs>
                    <a:gs pos="100000">
                      <a:srgbClr val="0B6E38"/>
                    </a:gs>
                  </a:gsLst>
                  <a:lin scaled="0"/>
                </a:gradFill>
              </a:rPr>
              <a:t>le </a:t>
            </a:r>
            <a:r>
              <a:rPr lang="fr-FR" sz="1600" dirty="0" smtClean="0">
                <a:gradFill>
                  <a:gsLst>
                    <a:gs pos="0">
                      <a:srgbClr val="14CD68"/>
                    </a:gs>
                    <a:gs pos="100000">
                      <a:srgbClr val="0B6E38"/>
                    </a:gs>
                  </a:gsLst>
                  <a:lin scaled="0"/>
                </a:gradFill>
              </a:rPr>
              <a:t>départ et la destination convergent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iângulo Retângulo 24"/>
          <p:cNvSpPr/>
          <p:nvPr/>
        </p:nvSpPr>
        <p:spPr>
          <a:xfrm>
            <a:off x="-4445"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13" name="Imagem 112" descr="LOGO-Paises ecowas"/>
          <p:cNvPicPr>
            <a:picLocks noChangeAspect="1"/>
          </p:cNvPicPr>
          <p:nvPr/>
        </p:nvPicPr>
        <p:blipFill>
          <a:blip r:embed="rId2"/>
          <a:stretch>
            <a:fillRect/>
          </a:stretch>
        </p:blipFill>
        <p:spPr>
          <a:xfrm>
            <a:off x="3371215" y="2859405"/>
            <a:ext cx="3897630" cy="3858260"/>
          </a:xfrm>
          <a:prstGeom prst="rect">
            <a:avLst/>
          </a:prstGeom>
        </p:spPr>
      </p:pic>
      <p:cxnSp>
        <p:nvCxnSpPr>
          <p:cNvPr id="17" name="Straight Connector 149"/>
          <p:cNvCxnSpPr/>
          <p:nvPr/>
        </p:nvCxnSpPr>
        <p:spPr>
          <a:xfrm>
            <a:off x="6317875" y="22884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 name="Straight Connector 192"/>
          <p:cNvCxnSpPr/>
          <p:nvPr/>
        </p:nvCxnSpPr>
        <p:spPr>
          <a:xfrm>
            <a:off x="9458245" y="5100699"/>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148"/>
          <p:cNvCxnSpPr/>
          <p:nvPr/>
        </p:nvCxnSpPr>
        <p:spPr>
          <a:xfrm>
            <a:off x="1044191" y="3143651"/>
            <a:ext cx="2899882"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2020</a:t>
            </a:r>
            <a:endParaRPr lang="pt-PT" sz="2000" b="1" dirty="0">
              <a:solidFill>
                <a:srgbClr val="FFFF00"/>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01</a:t>
            </a:r>
          </a:p>
          <a:p>
            <a:pPr algn="ctr"/>
            <a:r>
              <a:rPr lang="pt-PT" sz="1400" b="1" dirty="0" smtClean="0">
                <a:solidFill>
                  <a:schemeClr val="bg1"/>
                </a:solidFill>
                <a:latin typeface="Arial Narrow" panose="020B0606020202030204" pitchFamily="34" charset="0"/>
              </a:rPr>
              <a:t>d'Août</a:t>
            </a:r>
          </a:p>
        </p:txBody>
      </p:sp>
      <p:sp>
        <p:nvSpPr>
          <p:cNvPr id="8" name="Rectangle: Rounded Corners 103"/>
          <p:cNvSpPr/>
          <p:nvPr/>
        </p:nvSpPr>
        <p:spPr>
          <a:xfrm>
            <a:off x="131712" y="5361245"/>
            <a:ext cx="2056531" cy="115156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tx1"/>
                </a:solidFill>
                <a:sym typeface="+mn-ea"/>
              </a:rPr>
              <a:t>Ouverture des inscriptions pour manifestations d'intérêt et participation au Forum</a:t>
            </a:r>
            <a:endParaRPr lang="pt-PT" sz="1200" dirty="0">
              <a:solidFill>
                <a:schemeClr val="tx1"/>
              </a:solidFill>
              <a:latin typeface="Arial Narrow" panose="020B0606020202030204" pitchFamily="34" charset="0"/>
              <a:sym typeface="+mn-ea"/>
            </a:endParaRPr>
          </a:p>
        </p:txBody>
      </p:sp>
      <p:sp>
        <p:nvSpPr>
          <p:cNvPr id="9" name="Rectangle: Rounded Corners 111"/>
          <p:cNvSpPr/>
          <p:nvPr/>
        </p:nvSpPr>
        <p:spPr>
          <a:xfrm>
            <a:off x="5242751" y="1082688"/>
            <a:ext cx="2173915" cy="10844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tx1"/>
                </a:solidFill>
                <a:sym typeface="+mn-ea"/>
              </a:rPr>
              <a:t>Date limite d'inscription pour participer au Business Round d'affaires</a:t>
            </a:r>
          </a:p>
        </p:txBody>
      </p:sp>
      <p:sp>
        <p:nvSpPr>
          <p:cNvPr id="10"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1" name="Straight Connector 150"/>
          <p:cNvCxnSpPr/>
          <p:nvPr/>
        </p:nvCxnSpPr>
        <p:spPr>
          <a:xfrm>
            <a:off x="3790533" y="3140722"/>
            <a:ext cx="3859743"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58"/>
          <p:cNvCxnSpPr/>
          <p:nvPr/>
        </p:nvCxnSpPr>
        <p:spPr>
          <a:xfrm>
            <a:off x="845047" y="3723227"/>
            <a:ext cx="0" cy="1250862"/>
          </a:xfrm>
          <a:prstGeom prst="line">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159"/>
          <p:cNvCxnSpPr/>
          <p:nvPr/>
        </p:nvCxnSpPr>
        <p:spPr>
          <a:xfrm>
            <a:off x="831952" y="4982506"/>
            <a:ext cx="3396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160"/>
          <p:cNvCxnSpPr/>
          <p:nvPr/>
        </p:nvCxnSpPr>
        <p:spPr>
          <a:xfrm>
            <a:off x="1175986" y="4978357"/>
            <a:ext cx="0" cy="1859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Isosceles Triangle 161"/>
          <p:cNvSpPr/>
          <p:nvPr/>
        </p:nvSpPr>
        <p:spPr>
          <a:xfrm>
            <a:off x="1080898" y="511884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8" name="Oval 87"/>
          <p:cNvSpPr/>
          <p:nvPr/>
        </p:nvSpPr>
        <p:spPr>
          <a:xfrm>
            <a:off x="5704296" y="2557239"/>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rgbClr val="FFFF00"/>
                </a:solidFill>
                <a:latin typeface="Arial Narrow" panose="020B0606020202030204" pitchFamily="34" charset="0"/>
              </a:rPr>
              <a:t>2021</a:t>
            </a:r>
          </a:p>
          <a:p>
            <a:pPr algn="ctr"/>
            <a:r>
              <a:rPr lang="pt-PT" sz="1400" b="1" dirty="0" smtClean="0">
                <a:solidFill>
                  <a:schemeClr val="bg1"/>
                </a:solidFill>
                <a:latin typeface="Arial Narrow" panose="020B0606020202030204" pitchFamily="34" charset="0"/>
              </a:rPr>
              <a:t>30</a:t>
            </a:r>
          </a:p>
          <a:p>
            <a:pPr algn="ctr"/>
            <a:r>
              <a:rPr lang="pt-PT" sz="1400" b="1" dirty="0" smtClean="0">
                <a:solidFill>
                  <a:schemeClr val="bg1"/>
                </a:solidFill>
                <a:latin typeface="Arial Narrow" panose="020B0606020202030204" pitchFamily="34" charset="0"/>
              </a:rPr>
              <a:t>Avril</a:t>
            </a:r>
          </a:p>
        </p:txBody>
      </p:sp>
      <p:cxnSp>
        <p:nvCxnSpPr>
          <p:cNvPr id="89" name="Straight Connector 192"/>
          <p:cNvCxnSpPr/>
          <p:nvPr/>
        </p:nvCxnSpPr>
        <p:spPr>
          <a:xfrm>
            <a:off x="7652428" y="51007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1"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defRPr lang="en-US">
                <a:solidFill>
                  <a:srgbClr val="FFFFFF"/>
                </a:solidFill>
              </a:defRPr>
            </a:pPr>
            <a:r>
              <a:rPr lang="en-GB" sz="1400" b="1" dirty="0">
                <a:latin typeface="Arial Narrow" panose="020B0606020202030204" pitchFamily="34" charset="0"/>
                <a:ea typeface="Calibri" panose="020F0502020204030204" charset="0"/>
                <a:cs typeface="Times New Roman" panose="02020603050405020304" pitchFamily="18" charset="0"/>
                <a:sym typeface="+mn-ea"/>
              </a:rPr>
              <a:t>BUSINESS ROUND</a:t>
            </a:r>
            <a:endParaRPr lang="pt-PT" sz="1400" dirty="0">
              <a:solidFill>
                <a:schemeClr val="accent6">
                  <a:lumMod val="50000"/>
                </a:schemeClr>
              </a:solidFill>
              <a:latin typeface="Arial Narrow" panose="020B0606020202030204" pitchFamily="34" charset="0"/>
            </a:endParaRPr>
          </a:p>
        </p:txBody>
      </p:sp>
      <p:cxnSp>
        <p:nvCxnSpPr>
          <p:cNvPr id="92" name="Straight Connector 211"/>
          <p:cNvCxnSpPr/>
          <p:nvPr/>
        </p:nvCxnSpPr>
        <p:spPr>
          <a:xfrm flipV="1">
            <a:off x="7633335" y="3585210"/>
            <a:ext cx="3630295" cy="1079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7038513" y="3927456"/>
            <a:ext cx="1200053" cy="11544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chemeClr val="tx1"/>
                </a:solidFill>
                <a:latin typeface="Arial Narrow" panose="020B0606020202030204" pitchFamily="34" charset="0"/>
              </a:rPr>
              <a:t>2021</a:t>
            </a:r>
          </a:p>
          <a:p>
            <a:pPr algn="ctr"/>
            <a:r>
              <a:rPr lang="pt-PT" sz="1400" dirty="0" smtClean="0">
                <a:solidFill>
                  <a:schemeClr val="tx1"/>
                </a:solidFill>
                <a:latin typeface="Arial Narrow" panose="020B0606020202030204" pitchFamily="34" charset="0"/>
              </a:rPr>
              <a:t>09</a:t>
            </a:r>
          </a:p>
          <a:p>
            <a:pPr algn="ctr"/>
            <a:r>
              <a:rPr lang="pt-PT" sz="1400" dirty="0" smtClean="0">
                <a:solidFill>
                  <a:schemeClr val="tx1"/>
                </a:solidFill>
                <a:latin typeface="Arial Narrow" panose="020B0606020202030204" pitchFamily="34" charset="0"/>
              </a:rPr>
              <a:t>Juin</a:t>
            </a:r>
            <a:endParaRPr lang="pt-PT" sz="1400" b="1" dirty="0" smtClean="0">
              <a:solidFill>
                <a:schemeClr val="tx1"/>
              </a:solidFill>
              <a:latin typeface="Arial Narrow" panose="020B0606020202030204" pitchFamily="34" charset="0"/>
            </a:endParaRPr>
          </a:p>
        </p:txBody>
      </p:sp>
      <p:cxnSp>
        <p:nvCxnSpPr>
          <p:cNvPr id="94" name="Straight Connector 144"/>
          <p:cNvCxnSpPr/>
          <p:nvPr/>
        </p:nvCxnSpPr>
        <p:spPr>
          <a:xfrm>
            <a:off x="7641120" y="3136193"/>
            <a:ext cx="0" cy="482260"/>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cxnSp>
        <p:nvCxnSpPr>
          <p:cNvPr id="95" name="Straight Connector 144"/>
          <p:cNvCxnSpPr/>
          <p:nvPr/>
        </p:nvCxnSpPr>
        <p:spPr>
          <a:xfrm>
            <a:off x="7653145" y="3610684"/>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Rectangle: Rounded Corners 111"/>
          <p:cNvSpPr/>
          <p:nvPr/>
        </p:nvSpPr>
        <p:spPr>
          <a:xfrm>
            <a:off x="2323325" y="1059071"/>
            <a:ext cx="2161434" cy="111265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tx1"/>
                </a:solidFill>
                <a:sym typeface="+mn-ea"/>
              </a:rPr>
              <a:t>Date limite d'inscription pour participer au Business Forum et aux réunions institutionnelles</a:t>
            </a:r>
            <a:endParaRPr lang="pt-PT" sz="1200" dirty="0" smtClean="0">
              <a:solidFill>
                <a:schemeClr val="tx1"/>
              </a:solidFill>
              <a:sym typeface="+mn-ea"/>
            </a:endParaRPr>
          </a:p>
        </p:txBody>
      </p:sp>
      <p:sp>
        <p:nvSpPr>
          <p:cNvPr id="99" name="Oval 98"/>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31</a:t>
            </a:r>
          </a:p>
          <a:p>
            <a:pPr algn="ctr"/>
            <a:r>
              <a:rPr lang="pt-PT" sz="1400" b="1" dirty="0" smtClean="0">
                <a:solidFill>
                  <a:schemeClr val="bg1"/>
                </a:solidFill>
                <a:latin typeface="Arial Narrow" panose="020B0606020202030204" pitchFamily="34" charset="0"/>
              </a:rPr>
              <a:t>Janvier</a:t>
            </a:r>
          </a:p>
        </p:txBody>
      </p:sp>
      <p:cxnSp>
        <p:nvCxnSpPr>
          <p:cNvPr id="100" name="Straight Connector 212"/>
          <p:cNvCxnSpPr/>
          <p:nvPr/>
        </p:nvCxnSpPr>
        <p:spPr>
          <a:xfrm>
            <a:off x="11268281" y="2816747"/>
            <a:ext cx="0" cy="1513543"/>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8854681" y="3936413"/>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400" dirty="0">
                <a:solidFill>
                  <a:schemeClr val="accent6">
                    <a:lumMod val="50000"/>
                  </a:schemeClr>
                </a:solidFill>
                <a:latin typeface="Arial Narrow" panose="020B0606020202030204" pitchFamily="34" charset="0"/>
              </a:rPr>
              <a:t>2021</a:t>
            </a:r>
          </a:p>
          <a:p>
            <a:pPr algn="ctr"/>
            <a:r>
              <a:rPr lang="pt-PT" sz="1200" dirty="0" smtClean="0">
                <a:solidFill>
                  <a:schemeClr val="accent6">
                    <a:lumMod val="50000"/>
                  </a:schemeClr>
                </a:solidFill>
                <a:latin typeface="Arial Narrow" panose="020B0606020202030204" pitchFamily="34" charset="0"/>
              </a:rPr>
              <a:t>10 </a:t>
            </a:r>
            <a:r>
              <a:rPr lang="pt-PT" sz="1200" dirty="0">
                <a:solidFill>
                  <a:schemeClr val="accent6">
                    <a:lumMod val="50000"/>
                  </a:schemeClr>
                </a:solidFill>
                <a:latin typeface="Arial Narrow" panose="020B0606020202030204" pitchFamily="34" charset="0"/>
              </a:rPr>
              <a:t>ET</a:t>
            </a:r>
            <a:r>
              <a:rPr lang="pt-PT" sz="1200" dirty="0" smtClean="0">
                <a:solidFill>
                  <a:schemeClr val="accent6">
                    <a:lumMod val="50000"/>
                  </a:schemeClr>
                </a:solidFill>
                <a:latin typeface="Arial Narrow" panose="020B0606020202030204" pitchFamily="34" charset="0"/>
              </a:rPr>
              <a:t> 11</a:t>
            </a:r>
          </a:p>
          <a:p>
            <a:pPr algn="ctr"/>
            <a:r>
              <a:rPr lang="pt-PT" sz="1400" dirty="0" smtClean="0">
                <a:solidFill>
                  <a:schemeClr val="accent6">
                    <a:lumMod val="50000"/>
                  </a:schemeClr>
                </a:solidFill>
                <a:latin typeface="Arial Narrow" panose="020B0606020202030204" pitchFamily="34" charset="0"/>
              </a:rPr>
              <a:t>Juin</a:t>
            </a:r>
            <a:endParaRPr lang="pt-PT" sz="1400" dirty="0">
              <a:solidFill>
                <a:schemeClr val="accent6">
                  <a:lumMod val="50000"/>
                </a:schemeClr>
              </a:solidFill>
              <a:latin typeface="Arial Narrow" panose="020B0606020202030204" pitchFamily="34" charset="0"/>
            </a:endParaRPr>
          </a:p>
        </p:txBody>
      </p:sp>
      <p:sp>
        <p:nvSpPr>
          <p:cNvPr id="107" name="Rectangle: Rounded Corners 198"/>
          <p:cNvSpPr/>
          <p:nvPr/>
        </p:nvSpPr>
        <p:spPr>
          <a:xfrm>
            <a:off x="8526551" y="5570544"/>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200"/>
              </a:lnSpc>
            </a:pPr>
            <a:r>
              <a:rPr lang="pt-PT" sz="1400" dirty="0" smtClean="0">
                <a:solidFill>
                  <a:schemeClr val="accent6">
                    <a:lumMod val="50000"/>
                  </a:schemeClr>
                </a:solidFill>
                <a:latin typeface="Arial Narrow" panose="020B0606020202030204" pitchFamily="34" charset="0"/>
              </a:rPr>
              <a:t>BUSINESS FORUM</a:t>
            </a:r>
            <a:endParaRPr lang="pt-PT" sz="1400" dirty="0">
              <a:solidFill>
                <a:schemeClr val="accent6">
                  <a:lumMod val="50000"/>
                </a:schemeClr>
              </a:solidFill>
              <a:latin typeface="Arial Narrow" panose="020B0606020202030204" pitchFamily="34" charset="0"/>
            </a:endParaRPr>
          </a:p>
        </p:txBody>
      </p:sp>
      <p:sp>
        <p:nvSpPr>
          <p:cNvPr id="108" name="Isosceles Triangle 193"/>
          <p:cNvSpPr/>
          <p:nvPr/>
        </p:nvSpPr>
        <p:spPr>
          <a:xfrm>
            <a:off x="9357100" y="5343929"/>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09" name="Straight Connector 149"/>
          <p:cNvCxnSpPr/>
          <p:nvPr/>
        </p:nvCxnSpPr>
        <p:spPr>
          <a:xfrm>
            <a:off x="9457950" y="36092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CaixaDeTexto 118"/>
          <p:cNvSpPr/>
          <p:nvPr/>
        </p:nvSpPr>
        <p:spPr>
          <a:xfrm>
            <a:off x="4277824" y="146982"/>
            <a:ext cx="4628081" cy="528992"/>
          </a:xfrm>
          <a:prstGeom prst="rect">
            <a:avLst/>
          </a:prstGeom>
          <a:noFill/>
          <a:ln>
            <a:noFill/>
          </a:ln>
          <a:effectLst/>
        </p:spPr>
        <p:txBody>
          <a:bodyPr vert="horz" wrap="square" lIns="91440" tIns="45720" rIns="91440" bIns="45720" numCol="1" spcCol="215900" anchor="t"/>
          <a:lstStyle/>
          <a:p>
            <a:pPr algn="ctr"/>
            <a:r>
              <a:rPr lang="fr-FR" i="1" dirty="0">
                <a:gradFill>
                  <a:gsLst>
                    <a:gs pos="0">
                      <a:srgbClr val="9EE256"/>
                    </a:gs>
                    <a:gs pos="100000">
                      <a:srgbClr val="52762D"/>
                    </a:gs>
                  </a:gsLst>
                  <a:lin scaled="0"/>
                </a:gradFill>
                <a:sym typeface="+mn-ea"/>
              </a:rPr>
              <a:t>CONDITIONS D'EXPRESSION D'INTÉRÊT ET D'INSCRIPTION</a:t>
            </a:r>
          </a:p>
        </p:txBody>
      </p:sp>
      <p:pic>
        <p:nvPicPr>
          <p:cNvPr id="13"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4"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pic>
        <p:nvPicPr>
          <p:cNvPr id="26" name="Imagem 25" descr="logo"/>
          <p:cNvPicPr>
            <a:picLocks noChangeAspect="1"/>
          </p:cNvPicPr>
          <p:nvPr/>
        </p:nvPicPr>
        <p:blipFill>
          <a:blip r:embed="rId4"/>
          <a:stretch>
            <a:fillRect/>
          </a:stretch>
        </p:blipFill>
        <p:spPr>
          <a:xfrm>
            <a:off x="9074150" y="70485"/>
            <a:ext cx="3107055" cy="681990"/>
          </a:xfrm>
          <a:prstGeom prst="rect">
            <a:avLst/>
          </a:prstGeom>
        </p:spPr>
      </p:pic>
      <p:cxnSp>
        <p:nvCxnSpPr>
          <p:cNvPr id="18" name="Straight Connector 149"/>
          <p:cNvCxnSpPr/>
          <p:nvPr/>
        </p:nvCxnSpPr>
        <p:spPr>
          <a:xfrm>
            <a:off x="3406400" y="2288447"/>
            <a:ext cx="0" cy="299445"/>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Isosceles Triangle 145"/>
          <p:cNvSpPr/>
          <p:nvPr/>
        </p:nvSpPr>
        <p:spPr>
          <a:xfrm flipV="1">
            <a:off x="3312644"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12" name="Imagem 111" descr="logo"/>
          <p:cNvPicPr>
            <a:picLocks noChangeAspect="1"/>
          </p:cNvPicPr>
          <p:nvPr/>
        </p:nvPicPr>
        <p:blipFill>
          <a:blip r:embed="rId5"/>
          <a:stretch>
            <a:fillRect/>
          </a:stretch>
        </p:blipFill>
        <p:spPr>
          <a:xfrm>
            <a:off x="0" y="128270"/>
            <a:ext cx="2891155" cy="635000"/>
          </a:xfrm>
          <a:prstGeom prst="rect">
            <a:avLst/>
          </a:prstGeom>
        </p:spPr>
      </p:pic>
      <p:sp>
        <p:nvSpPr>
          <p:cNvPr id="20"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21</a:t>
            </a:fld>
            <a:endParaRPr lang="fr-FR" altLang="pt-PT" sz="1200" b="1" i="1" u="sng" dirty="0" smtClean="0">
              <a:solidFill>
                <a:schemeClr val="tx1"/>
              </a:solidFill>
            </a:endParaRPr>
          </a:p>
        </p:txBody>
      </p:sp>
      <p:sp>
        <p:nvSpPr>
          <p:cNvPr id="2" name="Oval 1"/>
          <p:cNvSpPr/>
          <p:nvPr/>
        </p:nvSpPr>
        <p:spPr>
          <a:xfrm>
            <a:off x="10410190" y="3815080"/>
            <a:ext cx="1739900" cy="17062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11 Juin</a:t>
            </a:r>
          </a:p>
          <a:p>
            <a:pPr algn="ctr"/>
            <a:endParaRPr lang="pt-PT" sz="1050" dirty="0">
              <a:solidFill>
                <a:schemeClr val="bg1"/>
              </a:solidFill>
              <a:latin typeface="Arial Narrow" panose="020B0606020202030204" pitchFamily="34" charset="0"/>
            </a:endParaRPr>
          </a:p>
          <a:p>
            <a:pPr algn="ctr"/>
            <a:r>
              <a:rPr sz="1050" dirty="0">
                <a:solidFill>
                  <a:schemeClr val="bg1"/>
                </a:solidFill>
                <a:latin typeface="Arial Narrow" panose="020B0606020202030204" pitchFamily="34" charset="0"/>
                <a:cs typeface="Arial Narrow" panose="020B0606020202030204" pitchFamily="34" charset="0"/>
                <a:sym typeface="+mn-ea"/>
              </a:rPr>
              <a:t>A</a:t>
            </a:r>
            <a:r>
              <a:rPr lang="pt-PT" sz="1050" dirty="0">
                <a:solidFill>
                  <a:schemeClr val="bg1"/>
                </a:solidFill>
                <a:latin typeface="Arial Narrow" panose="020B0606020202030204" pitchFamily="34" charset="0"/>
                <a:cs typeface="Arial Narrow" panose="020B0606020202030204" pitchFamily="34" charset="0"/>
                <a:sym typeface="+mn-ea"/>
              </a:rPr>
              <a:t>CCÈS AUX MARCHÉS PRÉFÉRENTIELS</a:t>
            </a:r>
            <a:endParaRPr lang="pt-PT" sz="1050" b="0" i="1" dirty="0">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endParaRPr>
          </a:p>
        </p:txBody>
      </p:sp>
      <p:sp>
        <p:nvSpPr>
          <p:cNvPr id="3" name="Oval 2"/>
          <p:cNvSpPr/>
          <p:nvPr/>
        </p:nvSpPr>
        <p:spPr>
          <a:xfrm>
            <a:off x="10347325" y="1104900"/>
            <a:ext cx="1835150" cy="18249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10 Juin</a:t>
            </a:r>
            <a:endParaRPr lang="pt-PT" dirty="0">
              <a:solidFill>
                <a:schemeClr val="bg1"/>
              </a:solidFill>
              <a:latin typeface="Arial Narrow" panose="020B0606020202030204" pitchFamily="34" charset="0"/>
            </a:endParaRPr>
          </a:p>
          <a:p>
            <a:pPr algn="ctr"/>
            <a:endParaRPr lang="pt-PT" sz="1050" dirty="0" smtClean="0">
              <a:solidFill>
                <a:schemeClr val="bg1"/>
              </a:solidFill>
              <a:latin typeface="Arial Narrow" panose="020B0606020202030204" pitchFamily="34" charset="0"/>
            </a:endParaRPr>
          </a:p>
          <a:p>
            <a:pPr algn="ctr"/>
            <a:r>
              <a:rPr lang="fr-FR" sz="105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P</a:t>
            </a:r>
            <a:r>
              <a:rPr lang="pt-PT" altLang="fr-FR" sz="105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RESENTATION DES OPPORTUNITÉS DANS LA </a:t>
            </a:r>
            <a:r>
              <a:rPr lang="fr-FR" sz="105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CEDEAO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iângulo Retângulo 24"/>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3" name="Imagem 12" descr="LOGO-Paises ecowas"/>
          <p:cNvPicPr>
            <a:picLocks noChangeAspect="1"/>
          </p:cNvPicPr>
          <p:nvPr/>
        </p:nvPicPr>
        <p:blipFill>
          <a:blip r:embed="rId2"/>
          <a:stretch>
            <a:fillRect/>
          </a:stretch>
        </p:blipFill>
        <p:spPr>
          <a:xfrm>
            <a:off x="2367915" y="816610"/>
            <a:ext cx="3897630" cy="3858260"/>
          </a:xfrm>
          <a:prstGeom prst="rect">
            <a:avLst/>
          </a:prstGeom>
        </p:spPr>
      </p:pic>
      <p:sp>
        <p:nvSpPr>
          <p:cNvPr id="2" name="CaixaDeTexto 1"/>
          <p:cNvSpPr txBox="1"/>
          <p:nvPr/>
        </p:nvSpPr>
        <p:spPr>
          <a:xfrm>
            <a:off x="5541010" y="309880"/>
            <a:ext cx="2485390" cy="368300"/>
          </a:xfrm>
          <a:prstGeom prst="rect">
            <a:avLst/>
          </a:prstGeom>
          <a:noFill/>
        </p:spPr>
        <p:txBody>
          <a:bodyPr wrap="square" rtlCol="0">
            <a:spAutoFit/>
          </a:bodyPr>
          <a:lstStyle/>
          <a:p>
            <a:pPr algn="ctr"/>
            <a:r>
              <a:rPr lang="pt-PT" i="1" dirty="0">
                <a:solidFill>
                  <a:schemeClr val="accent1"/>
                </a:solidFill>
                <a:latin typeface="Arial Narrow" panose="020B0606020202030204" pitchFamily="34" charset="0"/>
                <a:sym typeface="+mn-ea"/>
              </a:rPr>
              <a:t>COMMENT PARTICIPER</a:t>
            </a:r>
          </a:p>
        </p:txBody>
      </p:sp>
      <p:sp>
        <p:nvSpPr>
          <p:cNvPr id="3" name="CaixaDeTexto 2"/>
          <p:cNvSpPr txBox="1"/>
          <p:nvPr/>
        </p:nvSpPr>
        <p:spPr>
          <a:xfrm>
            <a:off x="5706219" y="696303"/>
            <a:ext cx="6106511" cy="3107690"/>
          </a:xfrm>
          <a:prstGeom prst="rect">
            <a:avLst/>
          </a:prstGeom>
          <a:noFill/>
        </p:spPr>
        <p:txBody>
          <a:bodyPr wrap="square" rtlCol="0">
            <a:spAutoFit/>
          </a:bodyPr>
          <a:lstStyle/>
          <a:p>
            <a:pPr algn="just"/>
            <a:r>
              <a:rPr lang="fr-FR" sz="1400" dirty="0">
                <a:solidFill>
                  <a:schemeClr val="tx1"/>
                </a:solidFill>
                <a:latin typeface="Arial Narrow" panose="020B0606020202030204" pitchFamily="34" charset="0"/>
                <a:sym typeface="+mn-ea"/>
              </a:rPr>
              <a:t>Toutes les parties intéressées sont invitées à participer au Forum des </a:t>
            </a:r>
            <a:r>
              <a:rPr lang="fr-FR" sz="1400" dirty="0" smtClean="0">
                <a:solidFill>
                  <a:schemeClr val="tx1"/>
                </a:solidFill>
                <a:latin typeface="Arial Narrow" panose="020B0606020202030204" pitchFamily="34" charset="0"/>
                <a:sym typeface="+mn-ea"/>
              </a:rPr>
              <a:t>Entreprises </a:t>
            </a:r>
            <a:r>
              <a:rPr lang="fr-FR" sz="1400" dirty="0">
                <a:solidFill>
                  <a:schemeClr val="tx1"/>
                </a:solidFill>
                <a:latin typeface="Arial Narrow" panose="020B0606020202030204" pitchFamily="34" charset="0"/>
                <a:sym typeface="+mn-ea"/>
              </a:rPr>
              <a:t>sur le thème: «</a:t>
            </a:r>
            <a:r>
              <a:rPr lang="fr-FR" sz="1400" i="1" dirty="0">
                <a:solidFill>
                  <a:schemeClr val="tx1"/>
                </a:solidFill>
                <a:latin typeface="Arial Narrow" panose="020B0606020202030204" pitchFamily="34" charset="0"/>
                <a:sym typeface="+mn-ea"/>
              </a:rPr>
              <a:t>Opportunités </a:t>
            </a:r>
            <a:r>
              <a:rPr lang="fr-FR" sz="1400" i="1" dirty="0" smtClean="0">
                <a:solidFill>
                  <a:schemeClr val="tx1"/>
                </a:solidFill>
                <a:latin typeface="Arial Narrow" panose="020B0606020202030204" pitchFamily="34" charset="0"/>
                <a:sym typeface="+mn-ea"/>
              </a:rPr>
              <a:t>Commerciales </a:t>
            </a:r>
            <a:r>
              <a:rPr lang="fr-FR" sz="1400" i="1" dirty="0">
                <a:solidFill>
                  <a:schemeClr val="tx1"/>
                </a:solidFill>
                <a:latin typeface="Arial Narrow" panose="020B0606020202030204" pitchFamily="34" charset="0"/>
                <a:sym typeface="+mn-ea"/>
              </a:rPr>
              <a:t>et </a:t>
            </a:r>
            <a:r>
              <a:rPr lang="fr-FR" sz="1400" i="1" dirty="0" smtClean="0">
                <a:solidFill>
                  <a:schemeClr val="tx1"/>
                </a:solidFill>
                <a:latin typeface="Arial Narrow" panose="020B0606020202030204" pitchFamily="34" charset="0"/>
                <a:sym typeface="+mn-ea"/>
              </a:rPr>
              <a:t>Partenariats Commerciaux </a:t>
            </a:r>
            <a:r>
              <a:rPr lang="fr-FR" sz="1400" i="1" dirty="0">
                <a:solidFill>
                  <a:schemeClr val="tx1"/>
                </a:solidFill>
                <a:latin typeface="Arial Narrow" panose="020B0606020202030204" pitchFamily="34" charset="0"/>
                <a:sym typeface="+mn-ea"/>
              </a:rPr>
              <a:t>dans </a:t>
            </a:r>
            <a:r>
              <a:rPr lang="fr-FR" sz="1400" i="1" dirty="0" smtClean="0">
                <a:solidFill>
                  <a:schemeClr val="tx1"/>
                </a:solidFill>
                <a:latin typeface="Arial Narrow" panose="020B0606020202030204" pitchFamily="34" charset="0"/>
                <a:sym typeface="+mn-ea"/>
              </a:rPr>
              <a:t>l‘Espace de la CEDAEO</a:t>
            </a:r>
            <a:r>
              <a:rPr lang="fr-FR" sz="1400" dirty="0" smtClean="0">
                <a:solidFill>
                  <a:schemeClr val="tx1"/>
                </a:solidFill>
                <a:latin typeface="Arial Narrow" panose="020B0606020202030204" pitchFamily="34" charset="0"/>
                <a:sym typeface="+mn-ea"/>
              </a:rPr>
              <a:t>».</a:t>
            </a:r>
            <a:endParaRPr lang="fr-FR" sz="1400" dirty="0" smtClean="0">
              <a:solidFill>
                <a:schemeClr val="tx1"/>
              </a:solidFill>
              <a:latin typeface="Arial Narrow" panose="020B0606020202030204" pitchFamily="34" charset="0"/>
            </a:endParaRPr>
          </a:p>
          <a:p>
            <a:pPr algn="just"/>
            <a:endParaRPr lang="pt-PT" sz="1400" dirty="0">
              <a:solidFill>
                <a:schemeClr val="tx1"/>
              </a:solidFill>
              <a:latin typeface="Arial Narrow" panose="020B0606020202030204" pitchFamily="34" charset="0"/>
            </a:endParaRPr>
          </a:p>
          <a:p>
            <a:pPr algn="just"/>
            <a:r>
              <a:rPr lang="fr-FR" sz="1400" i="1" dirty="0">
                <a:solidFill>
                  <a:schemeClr val="tx1"/>
                </a:solidFill>
                <a:latin typeface="Arial Narrow" panose="020B0606020202030204" pitchFamily="34" charset="0"/>
                <a:sym typeface="+mn-ea"/>
              </a:rPr>
              <a:t>Pour participer au Forum, vous devez vous inscrire à l'avance, ce qui peut se faire de l'une des manières suivantes: </a:t>
            </a:r>
            <a:r>
              <a:rPr lang="pt-PT" sz="1400" i="1" dirty="0" smtClean="0">
                <a:solidFill>
                  <a:schemeClr val="tx1"/>
                </a:solidFill>
                <a:latin typeface="Arial Narrow" panose="020B0606020202030204" pitchFamily="34" charset="0"/>
                <a:sym typeface="+mn-ea"/>
              </a:rPr>
              <a:t> </a:t>
            </a:r>
            <a:endParaRPr lang="pt-PT" sz="1400" i="1" dirty="0">
              <a:solidFill>
                <a:schemeClr val="tx1"/>
              </a:solidFill>
              <a:latin typeface="Arial Narrow" panose="020B0606020202030204" pitchFamily="34" charset="0"/>
            </a:endParaRPr>
          </a:p>
          <a:p>
            <a:pPr algn="just"/>
            <a:endParaRPr lang="pt-PT" sz="1400" i="1" dirty="0">
              <a:solidFill>
                <a:schemeClr val="tx1"/>
              </a:solidFill>
              <a:latin typeface="Arial Narrow" panose="020B0606020202030204" pitchFamily="34" charset="0"/>
            </a:endParaRPr>
          </a:p>
          <a:p>
            <a:pPr lvl="1" algn="just"/>
            <a:r>
              <a:rPr lang="pt-PT" sz="1400" i="1" dirty="0">
                <a:solidFill>
                  <a:schemeClr val="tx1"/>
                </a:solidFill>
                <a:latin typeface="Arial Narrow" panose="020B0606020202030204" pitchFamily="34" charset="0"/>
                <a:sym typeface="+mn-ea"/>
              </a:rPr>
              <a:t>1. </a:t>
            </a:r>
            <a:r>
              <a:rPr lang="fr-FR" sz="1400" i="1" dirty="0">
                <a:solidFill>
                  <a:schemeClr val="tx1"/>
                </a:solidFill>
                <a:latin typeface="Arial Narrow" panose="020B0606020202030204" pitchFamily="34" charset="0"/>
                <a:sym typeface="+mn-ea"/>
              </a:rPr>
              <a:t>Inscription en ligne via la plateforme: www.atlanticbusiness</a:t>
            </a:r>
            <a:r>
              <a:rPr lang="pt-PT" altLang="fr-FR" sz="1400" i="1" dirty="0">
                <a:solidFill>
                  <a:schemeClr val="tx1"/>
                </a:solidFill>
                <a:latin typeface="Arial Narrow" panose="020B0606020202030204" pitchFamily="34" charset="0"/>
                <a:sym typeface="+mn-ea"/>
              </a:rPr>
              <a:t>forum</a:t>
            </a:r>
            <a:r>
              <a:rPr lang="fr-FR" sz="1400" i="1" dirty="0">
                <a:solidFill>
                  <a:schemeClr val="tx1"/>
                </a:solidFill>
                <a:latin typeface="Arial Narrow" panose="020B0606020202030204" pitchFamily="34" charset="0"/>
                <a:sym typeface="+mn-ea"/>
              </a:rPr>
              <a:t>.com</a:t>
            </a:r>
            <a:r>
              <a:rPr lang="pt-PT" sz="1400" i="1" dirty="0" smtClean="0">
                <a:solidFill>
                  <a:schemeClr val="tx1"/>
                </a:solidFill>
                <a:latin typeface="Arial Narrow" panose="020B0606020202030204" pitchFamily="34" charset="0"/>
                <a:sym typeface="+mn-ea"/>
              </a:rPr>
              <a:t>; </a:t>
            </a:r>
            <a:r>
              <a:rPr lang="pt-PT" sz="1400" i="1" dirty="0">
                <a:solidFill>
                  <a:schemeClr val="tx1"/>
                </a:solidFill>
                <a:latin typeface="Arial Narrow" panose="020B0606020202030204" pitchFamily="34" charset="0"/>
                <a:sym typeface="+mn-ea"/>
              </a:rPr>
              <a:t>ou</a:t>
            </a:r>
            <a:endParaRPr lang="pt-PT" sz="1400" i="1" dirty="0">
              <a:solidFill>
                <a:schemeClr val="tx1"/>
              </a:solidFill>
              <a:latin typeface="Arial Narrow" panose="020B0606020202030204" pitchFamily="34" charset="0"/>
            </a:endParaRPr>
          </a:p>
          <a:p>
            <a:pPr lvl="1" algn="just"/>
            <a:endParaRPr lang="pt-PT" sz="1400" i="1" dirty="0">
              <a:solidFill>
                <a:schemeClr val="tx1"/>
              </a:solidFill>
              <a:latin typeface="Arial Narrow" panose="020B0606020202030204" pitchFamily="34" charset="0"/>
            </a:endParaRPr>
          </a:p>
          <a:p>
            <a:pPr lvl="1" algn="just"/>
            <a:r>
              <a:rPr lang="pt-PT" sz="1400" i="1" dirty="0">
                <a:solidFill>
                  <a:schemeClr val="tx1"/>
                </a:solidFill>
                <a:latin typeface="Arial Narrow" panose="020B0606020202030204" pitchFamily="34" charset="0"/>
                <a:sym typeface="+mn-ea"/>
              </a:rPr>
              <a:t>2. </a:t>
            </a:r>
            <a:r>
              <a:rPr lang="fr-FR" sz="1400" i="1" dirty="0">
                <a:solidFill>
                  <a:schemeClr val="tx1"/>
                </a:solidFill>
                <a:latin typeface="Arial Narrow" panose="020B0606020202030204" pitchFamily="34" charset="0"/>
                <a:sym typeface="+mn-ea"/>
              </a:rPr>
              <a:t>L'envoi d'un formulaire </a:t>
            </a:r>
            <a:r>
              <a:rPr lang="fr-FR" sz="1400" i="1" dirty="0" smtClean="0">
                <a:solidFill>
                  <a:schemeClr val="tx1"/>
                </a:solidFill>
                <a:latin typeface="Arial Narrow" panose="020B0606020202030204" pitchFamily="34" charset="0"/>
                <a:sym typeface="+mn-ea"/>
              </a:rPr>
              <a:t>d’inscription dûment </a:t>
            </a:r>
            <a:r>
              <a:rPr lang="fr-FR" sz="1400" i="1" dirty="0">
                <a:solidFill>
                  <a:schemeClr val="tx1"/>
                </a:solidFill>
                <a:latin typeface="Arial Narrow" panose="020B0606020202030204" pitchFamily="34" charset="0"/>
                <a:sym typeface="+mn-ea"/>
              </a:rPr>
              <a:t>rempli </a:t>
            </a:r>
            <a:r>
              <a:rPr lang="fr-FR" sz="1400" i="1" dirty="0" smtClean="0">
                <a:solidFill>
                  <a:schemeClr val="tx1"/>
                </a:solidFill>
                <a:latin typeface="Arial Narrow" panose="020B0606020202030204" pitchFamily="34" charset="0"/>
                <a:sym typeface="+mn-ea"/>
              </a:rPr>
              <a:t>qui </a:t>
            </a:r>
            <a:r>
              <a:rPr lang="fr-FR" sz="1400" i="1" dirty="0">
                <a:solidFill>
                  <a:schemeClr val="tx1"/>
                </a:solidFill>
                <a:latin typeface="Arial Narrow" panose="020B0606020202030204" pitchFamily="34" charset="0"/>
                <a:sym typeface="+mn-ea"/>
              </a:rPr>
              <a:t>peut être téléchargé sur ladite plate-forme</a:t>
            </a:r>
            <a:r>
              <a:rPr lang="pt-PT" sz="1400" i="1" dirty="0" smtClean="0">
                <a:solidFill>
                  <a:schemeClr val="tx1"/>
                </a:solidFill>
                <a:latin typeface="Arial Narrow" panose="020B0606020202030204" pitchFamily="34" charset="0"/>
                <a:sym typeface="+mn-ea"/>
              </a:rPr>
              <a:t>.</a:t>
            </a:r>
            <a:endParaRPr lang="pt-PT" sz="1400" i="1" dirty="0">
              <a:solidFill>
                <a:schemeClr val="tx1"/>
              </a:solidFill>
              <a:latin typeface="Arial Narrow" panose="020B0606020202030204" pitchFamily="34" charset="0"/>
            </a:endParaRPr>
          </a:p>
          <a:p>
            <a:pPr algn="just"/>
            <a:endParaRPr lang="pt-PT" sz="1400" i="1" dirty="0">
              <a:solidFill>
                <a:schemeClr val="tx1"/>
              </a:solidFill>
              <a:latin typeface="Arial Narrow" panose="020B0606020202030204" pitchFamily="34" charset="0"/>
            </a:endParaRPr>
          </a:p>
          <a:p>
            <a:pPr algn="just"/>
            <a:r>
              <a:rPr lang="fr-FR" sz="1400" i="1" dirty="0">
                <a:solidFill>
                  <a:schemeClr val="tx1"/>
                </a:solidFill>
                <a:latin typeface="Arial Narrow" panose="020B0606020202030204" pitchFamily="34" charset="0"/>
                <a:sym typeface="+mn-ea"/>
              </a:rPr>
              <a:t>Aux fins d'inscription, toutes les instructions saisies doivent être strictement suivies, soit dans le règlement de l'événement, soit dans le formulaire </a:t>
            </a:r>
            <a:r>
              <a:rPr lang="fr-FR" sz="1400" i="1" dirty="0" smtClean="0">
                <a:solidFill>
                  <a:schemeClr val="tx1"/>
                </a:solidFill>
                <a:latin typeface="Arial Narrow" panose="020B0606020202030204" pitchFamily="34" charset="0"/>
                <a:sym typeface="+mn-ea"/>
              </a:rPr>
              <a:t>d'inscription</a:t>
            </a:r>
            <a:r>
              <a:rPr lang="pt-PT" sz="1400" i="1" dirty="0" smtClean="0">
                <a:solidFill>
                  <a:schemeClr val="tx1"/>
                </a:solidFill>
                <a:latin typeface="Arial Narrow" panose="020B0606020202030204" pitchFamily="34" charset="0"/>
                <a:sym typeface="+mn-ea"/>
              </a:rPr>
              <a:t>.</a:t>
            </a:r>
          </a:p>
        </p:txBody>
      </p:sp>
      <p:pic>
        <p:nvPicPr>
          <p:cNvPr id="10"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35" y="71120"/>
            <a:ext cx="5207000" cy="1143000"/>
          </a:xfrm>
          <a:prstGeom prst="rect">
            <a:avLst/>
          </a:prstGeom>
        </p:spPr>
      </p:pic>
      <p:sp>
        <p:nvSpPr>
          <p:cNvPr id="4"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22</a:t>
            </a:fld>
            <a:endParaRPr lang="fr-FR" altLang="pt-PT" sz="1200" b="1" i="1" u="sng" dirty="0" smtClean="0">
              <a:solidFill>
                <a:schemeClr val="tx1"/>
              </a:solidFill>
            </a:endParaRPr>
          </a:p>
        </p:txBody>
      </p:sp>
      <p:sp>
        <p:nvSpPr>
          <p:cNvPr id="11" name="CaixaDeTexto 67"/>
          <p:cNvSpPr txBox="1"/>
          <p:nvPr/>
        </p:nvSpPr>
        <p:spPr>
          <a:xfrm>
            <a:off x="9726930" y="3755390"/>
            <a:ext cx="2466340" cy="1900555"/>
          </a:xfrm>
          <a:prstGeom prst="rect">
            <a:avLst/>
          </a:prstGeom>
          <a:noFill/>
        </p:spPr>
        <p:txBody>
          <a:bodyPr wrap="square" rtlCol="0">
            <a:noAutofit/>
          </a:bodyPr>
          <a:lstStyle/>
          <a:p>
            <a:pPr algn="ctr"/>
            <a:r>
              <a:rPr lang="pt-PT" sz="2400" dirty="0" smtClean="0">
                <a:solidFill>
                  <a:srgbClr val="008CBA"/>
                </a:solidFill>
                <a:sym typeface="+mn-ea"/>
              </a:rPr>
              <a:t>09 -11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400" dirty="0">
                <a:solidFill>
                  <a:srgbClr val="008CBA"/>
                </a:solidFill>
              </a:rPr>
              <a:t>CABO VERDE</a:t>
            </a:r>
          </a:p>
        </p:txBody>
      </p:sp>
      <p:pic>
        <p:nvPicPr>
          <p:cNvPr id="15" name="Image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1220" y="5633085"/>
            <a:ext cx="677545" cy="56197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2"/>
          <p:cNvSpPr txBox="1"/>
          <p:nvPr/>
        </p:nvSpPr>
        <p:spPr>
          <a:xfrm>
            <a:off x="4426842" y="184439"/>
            <a:ext cx="4145658" cy="369332"/>
          </a:xfrm>
          <a:prstGeom prst="rect">
            <a:avLst/>
          </a:prstGeom>
          <a:noFill/>
        </p:spPr>
        <p:txBody>
          <a:bodyPr wrap="square" rtlCol="0">
            <a:spAutoFit/>
          </a:bodyPr>
          <a:lstStyle/>
          <a:p>
            <a:pPr algn="ctr"/>
            <a:r>
              <a:rPr lang="pt-PT" altLang="en-US" b="1" i="1" dirty="0" smtClean="0">
                <a:gradFill>
                  <a:gsLst>
                    <a:gs pos="0">
                      <a:srgbClr val="14CD68"/>
                    </a:gs>
                    <a:gs pos="100000">
                      <a:srgbClr val="0B6E38"/>
                    </a:gs>
                  </a:gsLst>
                  <a:lin scaled="0"/>
                </a:gradFill>
                <a:sym typeface="+mn-ea"/>
              </a:rPr>
              <a:t>PROGRAMME DE L’ÉVÉNEMENT</a:t>
            </a:r>
            <a:endParaRPr lang="pt-PT" altLang="en-US" b="1" i="1" dirty="0">
              <a:gradFill>
                <a:gsLst>
                  <a:gs pos="0">
                    <a:srgbClr val="14CD68"/>
                  </a:gs>
                  <a:gs pos="100000">
                    <a:srgbClr val="0B6E38"/>
                  </a:gs>
                </a:gsLst>
                <a:lin scaled="0"/>
              </a:gradFill>
              <a:latin typeface="Arial Narrow" panose="020B0606020202030204" pitchFamily="34" charset="0"/>
              <a:sym typeface="+mn-ea"/>
            </a:endParaRPr>
          </a:p>
        </p:txBody>
      </p:sp>
      <p:pic>
        <p:nvPicPr>
          <p:cNvPr id="26" name="Imagem 25" descr="logo"/>
          <p:cNvPicPr>
            <a:picLocks noChangeAspect="1"/>
          </p:cNvPicPr>
          <p:nvPr/>
        </p:nvPicPr>
        <p:blipFill>
          <a:blip r:embed="rId3"/>
          <a:stretch>
            <a:fillRect/>
          </a:stretch>
        </p:blipFill>
        <p:spPr>
          <a:xfrm>
            <a:off x="9074150" y="70485"/>
            <a:ext cx="3107055" cy="681990"/>
          </a:xfrm>
          <a:prstGeom prst="rect">
            <a:avLst/>
          </a:prstGeom>
        </p:spPr>
      </p:pic>
      <p:graphicFrame>
        <p:nvGraphicFramePr>
          <p:cNvPr id="7" name="Tabela 6"/>
          <p:cNvGraphicFramePr>
            <a:graphicFrameLocks noGrp="1"/>
          </p:cNvGraphicFramePr>
          <p:nvPr>
            <p:extLst>
              <p:ext uri="{D42A27DB-BD31-4B8C-83A1-F6EECF244321}">
                <p14:modId xmlns:p14="http://schemas.microsoft.com/office/powerpoint/2010/main" val="3039754296"/>
              </p:ext>
            </p:extLst>
          </p:nvPr>
        </p:nvGraphicFramePr>
        <p:xfrm>
          <a:off x="0" y="1086644"/>
          <a:ext cx="12193270" cy="5790570"/>
        </p:xfrm>
        <a:graphic>
          <a:graphicData uri="http://schemas.openxmlformats.org/drawingml/2006/table">
            <a:tbl>
              <a:tblPr>
                <a:noFill/>
              </a:tblPr>
              <a:tblGrid>
                <a:gridCol w="447675"/>
                <a:gridCol w="48260"/>
                <a:gridCol w="71120"/>
                <a:gridCol w="447675"/>
                <a:gridCol w="1909445"/>
                <a:gridCol w="189230"/>
                <a:gridCol w="447675"/>
                <a:gridCol w="208280"/>
                <a:gridCol w="358775"/>
                <a:gridCol w="3053080"/>
                <a:gridCol w="208280"/>
                <a:gridCol w="366395"/>
                <a:gridCol w="208280"/>
                <a:gridCol w="387350"/>
                <a:gridCol w="3841750"/>
              </a:tblGrid>
              <a:tr h="255653">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9EE256"/>
                              </a:gs>
                              <a:gs pos="100000">
                                <a:srgbClr val="52762D"/>
                              </a:gs>
                            </a:gsLst>
                            <a:lin scaled="0"/>
                          </a:gradFill>
                          <a:latin typeface="Arial Narrow" panose="020B0606020202030204" pitchFamily="34" charset="0"/>
                          <a:ea typeface="Century Gothic" panose="020B0502020202020204" pitchFamily="2" charset="0"/>
                          <a:cs typeface="Century Gothic" panose="020B0502020202020204" pitchFamily="2" charset="0"/>
                        </a:rPr>
                        <a:t>CONFERENCE INTERNATIONALE</a:t>
                      </a: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ctr">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9EE256"/>
                              </a:gs>
                              <a:gs pos="100000">
                                <a:srgbClr val="52762D"/>
                              </a:gs>
                            </a:gsLst>
                            <a:lin scaled="0"/>
                          </a:gradFill>
                          <a:latin typeface="Arial Narrow" panose="020B0606020202030204" pitchFamily="34" charset="0"/>
                          <a:sym typeface="+mn-ea"/>
                        </a:rPr>
                        <a:t>CONFERENCE INTERNATIONALE</a:t>
                      </a:r>
                      <a:endParaRPr lang="pt-PT" sz="1400" b="1" i="1" dirty="0" smtClean="0">
                        <a:gradFill>
                          <a:gsLst>
                            <a:gs pos="0">
                              <a:srgbClr val="9EE256"/>
                            </a:gs>
                            <a:gs pos="100000">
                              <a:srgbClr val="52762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4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rPr>
                        <a:t>ATLANTIC BUSINESS FORUM</a:t>
                      </a: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r>
              <a:tr h="328351">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0"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rPr>
                        <a:t>07 - 09 JUIN 2021</a:t>
                      </a: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14CD68"/>
                              </a:gs>
                              <a:gs pos="100000">
                                <a:srgbClr val="035C7D"/>
                              </a:gs>
                            </a:gsLst>
                            <a:lin scaled="0"/>
                          </a:gradFill>
                          <a:latin typeface="Arial Narrow" panose="020B0606020202030204" pitchFamily="34" charset="0"/>
                          <a:sym typeface="+mn-ea"/>
                        </a:rPr>
                        <a:t>11 JUIN 2021</a:t>
                      </a:r>
                      <a:endParaRPr lang="pt-PT"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1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14CD68"/>
                              </a:gs>
                              <a:gs pos="100000">
                                <a:srgbClr val="035C7D"/>
                              </a:gs>
                            </a:gsLst>
                            <a:lin scaled="0"/>
                          </a:gradFill>
                          <a:latin typeface="Arial Narrow" panose="020B0606020202030204" pitchFamily="34" charset="0"/>
                          <a:sym typeface="+mn-ea"/>
                        </a:rPr>
                        <a:t>09 - 11 JUIN 2021</a:t>
                      </a:r>
                      <a:endParaRPr lang="pt-PT"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lnB>
                      <a:noFill/>
                    </a:lnB>
                  </a:tcPr>
                </a:tc>
                <a:tc hMerge="1">
                  <a:txBody>
                    <a:bodyPr/>
                    <a:lstStyle/>
                    <a:p>
                      <a:endParaRPr lang="pt-PT"/>
                    </a:p>
                  </a:txBody>
                  <a:tcPr>
                    <a:lnB>
                      <a:noFill/>
                    </a:lnB>
                  </a:tcPr>
                </a:tc>
                <a:tc hMerge="1">
                  <a:txBody>
                    <a:bodyPr/>
                    <a:lstStyle/>
                    <a:p>
                      <a:endParaRPr lang="pt-PT"/>
                    </a:p>
                  </a:txBody>
                  <a:tcPr>
                    <a:lnB>
                      <a:noFill/>
                    </a:lnB>
                  </a:tcPr>
                </a:tc>
              </a:tr>
              <a:tr h="209058">
                <a:tc rowSpan="2"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Application de la poudre de basalte dans l'agriculture et de fibres de basalte dans l'industrie</a:t>
                      </a:r>
                      <a:endParaRPr lang="fr-FR"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w="12700" cap="flat" cmpd="sng" algn="ctr">
                      <a:noFill/>
                      <a:prstDash val="solid"/>
                      <a:headEnd type="none"/>
                      <a:tailEnd type="none"/>
                    </a:lnB>
                    <a:lnTlToBr>
                      <a:noFill/>
                    </a:lnTlToBr>
                    <a:lnBlToTr>
                      <a:noFill/>
                    </a:lnBlToTr>
                    <a:solidFill>
                      <a:srgbClr val="FBE6D7"/>
                    </a:solidFill>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4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rowSpan="2" gridSpan="4">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fr-FR"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Défis et opportunités en recherche scientifique, technologie et innovation</a:t>
                      </a:r>
                    </a:p>
                  </a:txBody>
                  <a:tcPr marL="0" marR="0" marT="0" marB="0" anchor="ctr">
                    <a:lnL>
                      <a:noFill/>
                    </a:lnL>
                    <a:lnR>
                      <a:noFill/>
                    </a:lnR>
                    <a:lnT>
                      <a:noFill/>
                    </a:lnT>
                    <a:lnB w="12700" cap="flat" cmpd="sng" algn="ctr">
                      <a:noFill/>
                      <a:prstDash val="solid"/>
                      <a:headEnd type="none"/>
                      <a:tailEnd type="none"/>
                    </a:lnB>
                    <a:lnTlToBr>
                      <a:noFill/>
                    </a:lnTlToBr>
                    <a:lnBlToTr>
                      <a:noFill/>
                    </a:lnBlToTr>
                    <a:solidFill>
                      <a:srgbClr val="E8E8EA"/>
                    </a:solidFill>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100" b="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b="0" i="1" smtClean="0">
                          <a:solidFill>
                            <a:schemeClr val="tx1"/>
                          </a:solidFill>
                          <a:latin typeface="Arial Narrow" panose="020B0606020202030204" pitchFamily="34" charset="0"/>
                          <a:sym typeface="+mn-ea"/>
                        </a:rPr>
                        <a:t>0</a:t>
                      </a:r>
                      <a:r>
                        <a:rPr lang="pt-PT" altLang="en-US" sz="1100" b="0" i="1" smtClean="0">
                          <a:solidFill>
                            <a:schemeClr val="tx1"/>
                          </a:solidFill>
                          <a:latin typeface="Arial Narrow" panose="020B0606020202030204" pitchFamily="34" charset="0"/>
                          <a:sym typeface="+mn-ea"/>
                        </a:rPr>
                        <a:t>8</a:t>
                      </a:r>
                      <a:r>
                        <a:rPr sz="1100" b="0" i="1" smtClean="0">
                          <a:solidFill>
                            <a:schemeClr val="tx1"/>
                          </a:solidFill>
                          <a:latin typeface="Arial Narrow" panose="020B0606020202030204" pitchFamily="34" charset="0"/>
                          <a:sym typeface="+mn-ea"/>
                        </a:rPr>
                        <a:t>:00</a:t>
                      </a:r>
                      <a:endPar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a:t>
                      </a: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15</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r>
                        <a:rPr lang="pt-PT" sz="1100" b="0" i="1" dirty="0" smtClean="0">
                          <a:solidFill>
                            <a:schemeClr val="tx1"/>
                          </a:solidFill>
                          <a:latin typeface="Arial Narrow" panose="020B0606020202030204" pitchFamily="34" charset="0"/>
                          <a:sym typeface="+mn-ea"/>
                        </a:rPr>
                        <a:t>ACCRÉDITATION AU </a:t>
                      </a:r>
                      <a:r>
                        <a:rPr lang="pt-PT"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BUSINESS ROUND</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r>
              <a:tr h="216275">
                <a:tc gridSpan="5"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4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1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b="0" i="1" smtClean="0">
                          <a:solidFill>
                            <a:schemeClr val="tx1"/>
                          </a:solidFill>
                          <a:latin typeface="Arial Narrow" panose="020B0606020202030204" pitchFamily="34" charset="0"/>
                          <a:sym typeface="+mn-ea"/>
                        </a:rPr>
                        <a:t>0</a:t>
                      </a:r>
                      <a:r>
                        <a:rPr lang="pt-PT" altLang="en-US" sz="1100" b="0" i="1" smtClean="0">
                          <a:solidFill>
                            <a:schemeClr val="tx1"/>
                          </a:solidFill>
                          <a:latin typeface="Arial Narrow" panose="020B0606020202030204" pitchFamily="34" charset="0"/>
                          <a:sym typeface="+mn-ea"/>
                        </a:rPr>
                        <a:t>8</a:t>
                      </a:r>
                      <a:r>
                        <a:rPr sz="1100" b="0" i="1" smtClean="0">
                          <a:solidFill>
                            <a:schemeClr val="tx1"/>
                          </a:solidFill>
                          <a:latin typeface="Arial Narrow" panose="020B0606020202030204" pitchFamily="34" charset="0"/>
                          <a:sym typeface="+mn-ea"/>
                        </a:rPr>
                        <a:t>:</a:t>
                      </a:r>
                      <a:r>
                        <a:rPr lang="pt-PT" altLang="en-US" sz="1100" b="0" i="1" smtClean="0">
                          <a:solidFill>
                            <a:schemeClr val="tx1"/>
                          </a:solidFill>
                          <a:latin typeface="Arial Narrow" panose="020B0606020202030204" pitchFamily="34" charset="0"/>
                          <a:sym typeface="+mn-ea"/>
                        </a:rPr>
                        <a:t>15</a:t>
                      </a:r>
                      <a:endPar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2</a:t>
                      </a: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3</a:t>
                      </a: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BUSINESS ROUND</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r>
              <a:tr h="228392">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noProof="0"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rPr>
                        <a:t>07 Juin 2021</a:t>
                      </a:r>
                    </a:p>
                  </a:txBody>
                  <a:tcPr marL="0" marR="0" marT="0" marB="0" anchor="ctr">
                    <a:lnL>
                      <a:noFill/>
                    </a:lnL>
                    <a:lnR>
                      <a:noFill/>
                    </a:lnR>
                    <a:lnT w="12700" cap="flat" cmpd="sng" algn="ctr">
                      <a:noFill/>
                      <a:prstDash val="solid"/>
                      <a:round/>
                      <a:headEnd type="none" w="med" len="med"/>
                      <a:tailEnd type="none" w="med" len="med"/>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noProof="0" dirty="0" smtClean="0">
                          <a:solidFill>
                            <a:srgbClr val="641111"/>
                          </a:solidFill>
                          <a:latin typeface="Arial Narrow" panose="020B0606020202030204" pitchFamily="34" charset="0"/>
                          <a:sym typeface="+mn-ea"/>
                        </a:rPr>
                        <a:t>09 </a:t>
                      </a:r>
                      <a:r>
                        <a:rPr lang="pt-PT" sz="1200" b="1" i="1" noProof="0" dirty="0" err="1" smtClean="0">
                          <a:solidFill>
                            <a:srgbClr val="641111"/>
                          </a:solidFill>
                          <a:latin typeface="Arial Narrow" panose="020B0606020202030204" pitchFamily="34" charset="0"/>
                          <a:sym typeface="+mn-ea"/>
                        </a:rPr>
                        <a:t>Juin</a:t>
                      </a:r>
                      <a:r>
                        <a:rPr lang="pt-PT" sz="1200" b="1" i="1" dirty="0" smtClean="0">
                          <a:solidFill>
                            <a:srgbClr val="641111"/>
                          </a:solidFill>
                          <a:latin typeface="Arial Narrow" panose="020B0606020202030204" pitchFamily="34" charset="0"/>
                          <a:ea typeface="Century Gothic" panose="020B0502020202020204" pitchFamily="2" charset="0"/>
                          <a:cs typeface="Century Gothic" panose="020B0502020202020204" pitchFamily="2" charset="0"/>
                        </a:rPr>
                        <a:t> 2021</a:t>
                      </a:r>
                      <a:endParaRPr lang="pt-PT" sz="1200" b="1" i="1" dirty="0">
                        <a:solidFill>
                          <a:srgbClr val="64111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w="12700" cap="flat" cmpd="sng" algn="ctr">
                      <a:noFill/>
                      <a:prstDash val="solid"/>
                      <a:round/>
                      <a:headEnd type="none" w="med" len="med"/>
                      <a:tailEnd type="none" w="med" len="med"/>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0" i="1" smtClean="0">
                          <a:solidFill>
                            <a:schemeClr val="tx1"/>
                          </a:solidFill>
                          <a:latin typeface="Arial Narrow" panose="020B0606020202030204" pitchFamily="34" charset="0"/>
                          <a:sym typeface="+mn-ea"/>
                        </a:rPr>
                        <a:t>12</a:t>
                      </a:r>
                      <a:r>
                        <a:rPr sz="1100" b="0" i="1" smtClean="0">
                          <a:solidFill>
                            <a:schemeClr val="tx1"/>
                          </a:solidFill>
                          <a:latin typeface="Arial Narrow" panose="020B0606020202030204" pitchFamily="34" charset="0"/>
                          <a:sym typeface="+mn-ea"/>
                        </a:rPr>
                        <a:t>:</a:t>
                      </a:r>
                      <a:r>
                        <a:rPr lang="pt-PT" altLang="en-US" sz="1100" b="0" i="1" smtClean="0">
                          <a:solidFill>
                            <a:schemeClr val="tx1"/>
                          </a:solidFill>
                          <a:latin typeface="Arial Narrow" panose="020B0606020202030204" pitchFamily="34" charset="0"/>
                          <a:sym typeface="+mn-ea"/>
                        </a:rPr>
                        <a:t>3</a:t>
                      </a:r>
                      <a:r>
                        <a:rPr sz="1100" b="0" i="1" smtClean="0">
                          <a:solidFill>
                            <a:schemeClr val="tx1"/>
                          </a:solidFill>
                          <a:latin typeface="Arial Narrow" panose="020B0606020202030204" pitchFamily="34" charset="0"/>
                          <a:sym typeface="+mn-ea"/>
                        </a:rPr>
                        <a:t>0</a:t>
                      </a:r>
                      <a:endPar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4</a:t>
                      </a:r>
                      <a:r>
                        <a:rPr 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a:t>
                      </a:r>
                      <a:r>
                        <a:rPr 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DÉJEUNER</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r>
              <a:tr h="179192">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dirty="0" smtClean="0">
                          <a:gradFill>
                            <a:gsLst>
                              <a:gs pos="0">
                                <a:srgbClr val="14CD68"/>
                              </a:gs>
                              <a:gs pos="100000">
                                <a:srgbClr val="0B6E38"/>
                              </a:gs>
                            </a:gsLst>
                            <a:lin scaled="0"/>
                          </a:gradFill>
                          <a:latin typeface="Arial Narrow" panose="020B0606020202030204" pitchFamily="34" charset="0"/>
                          <a:ea typeface="Century Gothic" panose="020B0502020202020204" pitchFamily="2" charset="0"/>
                          <a:cs typeface="Century Gothic" panose="020B0502020202020204" pitchFamily="2" charset="0"/>
                        </a:rPr>
                        <a:t>ACCRÉDITATION:</a:t>
                      </a:r>
                      <a:r>
                        <a:rPr lang="pt-PT" sz="1200" b="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à partir de 7:00</a:t>
                      </a:r>
                      <a:endParaRPr lang="pt-PT" sz="12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dirty="0" smtClean="0">
                          <a:gradFill>
                            <a:gsLst>
                              <a:gs pos="0">
                                <a:srgbClr val="14CD68"/>
                              </a:gs>
                              <a:gs pos="100000">
                                <a:srgbClr val="0B6E38"/>
                              </a:gs>
                            </a:gsLst>
                            <a:lin scaled="0"/>
                          </a:gradFill>
                          <a:latin typeface="Arial Narrow" panose="020B0606020202030204" pitchFamily="34" charset="0"/>
                          <a:ea typeface="Century Gothic" panose="020B0502020202020204" pitchFamily="2" charset="0"/>
                          <a:cs typeface="Century Gothic" panose="020B0502020202020204" pitchFamily="2" charset="0"/>
                        </a:rPr>
                        <a:t>ACCRÉDITATION:</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à partir de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7:00</a:t>
                      </a:r>
                      <a:endParaRPr lang="pt-PT" sz="1200"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0" i="1" smtClean="0">
                          <a:solidFill>
                            <a:schemeClr val="tx1"/>
                          </a:solidFill>
                          <a:latin typeface="Arial Narrow" panose="020B0606020202030204" pitchFamily="34" charset="0"/>
                          <a:sym typeface="+mn-ea"/>
                        </a:rPr>
                        <a:t>14</a:t>
                      </a:r>
                      <a:r>
                        <a:rPr sz="1100" b="0" i="1" smtClean="0">
                          <a:solidFill>
                            <a:schemeClr val="tx1"/>
                          </a:solidFill>
                          <a:latin typeface="Arial Narrow" panose="020B0606020202030204" pitchFamily="34" charset="0"/>
                          <a:sym typeface="+mn-ea"/>
                        </a:rPr>
                        <a:t>:</a:t>
                      </a:r>
                      <a:r>
                        <a:rPr lang="pt-PT" altLang="en-US" sz="1100" b="0" i="1" smtClean="0">
                          <a:solidFill>
                            <a:schemeClr val="tx1"/>
                          </a:solidFill>
                          <a:latin typeface="Arial Narrow" panose="020B0606020202030204" pitchFamily="34" charset="0"/>
                          <a:sym typeface="+mn-ea"/>
                        </a:rPr>
                        <a:t>0</a:t>
                      </a:r>
                      <a:r>
                        <a:rPr sz="1100" b="0" i="1" smtClean="0">
                          <a:solidFill>
                            <a:schemeClr val="tx1"/>
                          </a:solidFill>
                          <a:latin typeface="Arial Narrow" panose="020B0606020202030204" pitchFamily="34" charset="0"/>
                          <a:sym typeface="+mn-ea"/>
                        </a:rPr>
                        <a:t>0</a:t>
                      </a:r>
                      <a:endPar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5</a:t>
                      </a: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3</a:t>
                      </a: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BUSINESS ROUND</a:t>
                      </a:r>
                    </a:p>
                  </a:txBody>
                  <a:tcPr marL="0" marR="0" marT="0" marB="0" anchor="b">
                    <a:lnL>
                      <a:noFill/>
                    </a:lnL>
                    <a:lnR>
                      <a:noFill/>
                    </a:lnR>
                    <a:lnT>
                      <a:noFill/>
                    </a:lnT>
                    <a:lnB>
                      <a:noFill/>
                    </a:lnB>
                    <a:lnTlToBr>
                      <a:noFill/>
                    </a:lnTlToBr>
                    <a:lnBlToTr>
                      <a:noFill/>
                    </a:lnBlToTr>
                    <a:solidFill>
                      <a:schemeClr val="accent6">
                        <a:lumMod val="20000"/>
                        <a:lumOff val="80000"/>
                      </a:schemeClr>
                    </a:solidFill>
                  </a:tcPr>
                </a:tc>
              </a:tr>
              <a:tr h="248878">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08:00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Cérémonie</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d'</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ouverture</a:t>
                      </a:r>
                      <a:endParaRPr lang="pt-PT" sz="1200" b="1" i="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tx1"/>
                          </a:solidFill>
                          <a:latin typeface="Arial Narrow" panose="020B0606020202030204" pitchFamily="34" charset="0"/>
                          <a:sym typeface="+mn-ea"/>
                        </a:rPr>
                        <a:t>Conférence</a:t>
                      </a:r>
                      <a:r>
                        <a:rPr lang="pt-PT" sz="1100" dirty="0" smtClean="0">
                          <a:solidFill>
                            <a:schemeClr val="tx1"/>
                          </a:solidFill>
                          <a:latin typeface="Arial Narrow" panose="020B0606020202030204" pitchFamily="34" charset="0"/>
                          <a:sym typeface="+mn-ea"/>
                        </a:rPr>
                        <a:t> VI</a:t>
                      </a:r>
                      <a:endParaRPr lang="pt-PT" sz="1100" i="1" noProof="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0" i="1" smtClean="0">
                          <a:solidFill>
                            <a:schemeClr val="tx1"/>
                          </a:solidFill>
                          <a:latin typeface="Arial Narrow" panose="020B0606020202030204" pitchFamily="34" charset="0"/>
                          <a:sym typeface="+mn-ea"/>
                        </a:rPr>
                        <a:t>15</a:t>
                      </a:r>
                      <a:r>
                        <a:rPr sz="1100" b="0" i="1" smtClean="0">
                          <a:solidFill>
                            <a:schemeClr val="tx1"/>
                          </a:solidFill>
                          <a:latin typeface="Arial Narrow" panose="020B0606020202030204" pitchFamily="34" charset="0"/>
                          <a:sym typeface="+mn-ea"/>
                        </a:rPr>
                        <a:t>:</a:t>
                      </a:r>
                      <a:r>
                        <a:rPr lang="pt-PT" altLang="en-US" sz="1100" b="0" i="1" smtClean="0">
                          <a:solidFill>
                            <a:schemeClr val="tx1"/>
                          </a:solidFill>
                          <a:latin typeface="Arial Narrow" panose="020B0606020202030204" pitchFamily="34" charset="0"/>
                          <a:sym typeface="+mn-ea"/>
                        </a:rPr>
                        <a:t>3</a:t>
                      </a:r>
                      <a:r>
                        <a:rPr sz="1100" b="0" i="1" smtClean="0">
                          <a:solidFill>
                            <a:schemeClr val="tx1"/>
                          </a:solidFill>
                          <a:latin typeface="Arial Narrow" panose="020B0606020202030204" pitchFamily="34" charset="0"/>
                          <a:sym typeface="+mn-ea"/>
                        </a:rPr>
                        <a:t>0</a:t>
                      </a:r>
                      <a:endPar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8</a:t>
                      </a:r>
                      <a:r>
                        <a:rPr 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a:t>
                      </a:r>
                      <a:r>
                        <a:rPr lang="en-US" sz="11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ctr">
                    <a:lnL>
                      <a:noFill/>
                    </a:lnL>
                    <a:lnR>
                      <a:noFill/>
                    </a:lnR>
                    <a:lnT>
                      <a:noFill/>
                    </a:lnT>
                    <a:lnB>
                      <a:noFill/>
                    </a:lnB>
                    <a:lnTlToBr>
                      <a:noFill/>
                    </a:lnTlToBr>
                    <a:lnBlToTr>
                      <a:noFill/>
                    </a:lnBlToTr>
                    <a:solidFill>
                      <a:schemeClr val="accent6">
                        <a:lumMod val="20000"/>
                        <a:lumOff val="80000"/>
                      </a:schemeClr>
                    </a:solidFill>
                  </a:tcPr>
                </a:tc>
                <a:tc>
                  <a:txBody>
                    <a:bodyPr/>
                    <a:lstStyle/>
                    <a:p>
                      <a:pPr marL="0" marR="0" indent="0" algn="l" defTabSz="914400" eaLnBrk="1" fontAlgn="base" latinLnBrk="0" hangingPunct="1">
                        <a:lnSpc>
                          <a:spcPts val="1000"/>
                        </a:lnSpc>
                        <a:spcBef>
                          <a:spcPct val="0"/>
                        </a:spcBef>
                        <a:spcAft>
                          <a:spcPct val="0"/>
                        </a:spcAft>
                        <a:buClrTx/>
                        <a:buSzTx/>
                        <a:buFont typeface="Arial" panose="020B0604020202020204" pitchFamily="34" charset="0"/>
                        <a:buNone/>
                        <a:tabLst/>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solidFill>
                            <a:schemeClr val="tx1"/>
                          </a:solidFill>
                          <a:latin typeface="Arial Narrow" panose="020B0606020202030204" pitchFamily="34" charset="0"/>
                          <a:sym typeface="+mn-ea"/>
                        </a:rPr>
                        <a:t>Panel I: </a:t>
                      </a:r>
                      <a:r>
                        <a:rPr lang="pt-PT" sz="1100" b="0" dirty="0" smtClean="0">
                          <a:solidFill>
                            <a:schemeClr val="tx1"/>
                          </a:solidFill>
                          <a:latin typeface="Arial Narrow" panose="020B0606020202030204" pitchFamily="34" charset="0"/>
                          <a:sym typeface="+mn-ea"/>
                        </a:rPr>
                        <a:t>«</a:t>
                      </a:r>
                      <a:r>
                        <a:rPr lang="pt-PT" sz="1100" b="0" i="1" dirty="0" smtClean="0">
                          <a:solidFill>
                            <a:schemeClr val="tx1"/>
                          </a:solidFill>
                          <a:latin typeface="Arial Narrow" panose="020B0606020202030204" pitchFamily="34" charset="0"/>
                          <a:sym typeface="+mn-ea"/>
                        </a:rPr>
                        <a:t>BRÉSIL</a:t>
                      </a:r>
                      <a:r>
                        <a:rPr lang="pt-PT" sz="1100" b="0" dirty="0" smtClean="0">
                          <a:solidFill>
                            <a:schemeClr val="tx1"/>
                          </a:solidFill>
                          <a:latin typeface="Arial Narrow" panose="020B0606020202030204" pitchFamily="34" charset="0"/>
                          <a:sym typeface="+mn-ea"/>
                        </a:rPr>
                        <a:t>: Le Potentiel et l'Opportunité de Coopération Technique et Entrepreneuriale»</a:t>
                      </a:r>
                    </a:p>
                  </a:txBody>
                  <a:tcPr marL="0" marR="0" marT="0" marB="0" anchor="ctr">
                    <a:lnL>
                      <a:noFill/>
                    </a:lnL>
                    <a:lnR>
                      <a:noFill/>
                    </a:lnR>
                    <a:lnT>
                      <a:noFill/>
                    </a:lnT>
                    <a:lnB>
                      <a:noFill/>
                    </a:lnB>
                    <a:lnTlToBr>
                      <a:noFill/>
                    </a:lnTlToBr>
                    <a:lnBlToTr>
                      <a:noFill/>
                    </a:lnBlToTr>
                    <a:solidFill>
                      <a:schemeClr val="accent6">
                        <a:lumMod val="20000"/>
                        <a:lumOff val="80000"/>
                      </a:schemeClr>
                    </a:solidFill>
                  </a:tcPr>
                </a:tc>
              </a:tr>
              <a:tr h="179192">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I: </a:t>
                      </a:r>
                      <a:endParaRPr lang="pt-PT" sz="1200" b="1"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GB" sz="1100" b="0" i="0" noProof="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Pause-café</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x-none" sz="1200" b="1" i="1" dirty="0">
                          <a:gradFill>
                            <a:gsLst>
                              <a:gs pos="0">
                                <a:srgbClr val="14CD68"/>
                              </a:gs>
                              <a:gs pos="100000">
                                <a:srgbClr val="035C7D"/>
                              </a:gs>
                            </a:gsLst>
                            <a:lin scaled="0"/>
                          </a:gradFill>
                          <a:latin typeface="Arial Narrow" panose="020B0606020202030204" pitchFamily="34" charset="0"/>
                          <a:sym typeface="+mn-ea"/>
                        </a:rPr>
                        <a:t>10 JUIN 2021</a:t>
                      </a:r>
                      <a:endParaRPr lang="pt-PT" altLang="x-none" sz="1200" b="1" i="1" dirty="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r>
              <a:tr h="184774">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café</a:t>
                      </a: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dirty="0" err="1" smtClean="0">
                          <a:solidFill>
                            <a:schemeClr val="tx1"/>
                          </a:solidFill>
                          <a:latin typeface="Arial Narrow" panose="020B0606020202030204" pitchFamily="34" charset="0"/>
                          <a:sym typeface="+mn-ea"/>
                        </a:rPr>
                        <a:t>Conférence</a:t>
                      </a:r>
                      <a:r>
                        <a:rPr lang="en-GB" sz="1100" noProof="0" dirty="0" smtClean="0">
                          <a:solidFill>
                            <a:schemeClr val="tx1"/>
                          </a:solidFill>
                          <a:latin typeface="Arial Narrow" panose="020B0606020202030204" pitchFamily="34" charset="0"/>
                          <a:sym typeface="+mn-ea"/>
                        </a:rPr>
                        <a:t> </a:t>
                      </a:r>
                      <a:r>
                        <a:rPr lang="pt-PT" altLang="en-GB" sz="1100" noProof="0" dirty="0" smtClean="0">
                          <a:solidFill>
                            <a:schemeClr val="tx1"/>
                          </a:solidFill>
                          <a:latin typeface="Arial Narrow" panose="020B0606020202030204" pitchFamily="34" charset="0"/>
                          <a:sym typeface="+mn-ea"/>
                        </a:rPr>
                        <a:t>VII</a:t>
                      </a:r>
                      <a:endParaRPr lang="pt-PT" altLang="en-GB" sz="1100" noProof="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1" i="1" dirty="0" smtClean="0">
                          <a:gradFill>
                            <a:gsLst>
                              <a:gs pos="0">
                                <a:srgbClr val="14CD68"/>
                              </a:gs>
                              <a:gs pos="100000">
                                <a:srgbClr val="0B6E38"/>
                              </a:gs>
                            </a:gsLst>
                            <a:lin scaled="0"/>
                          </a:gradFill>
                          <a:latin typeface="Arial Narrow" panose="020B0606020202030204" pitchFamily="34" charset="0"/>
                          <a:sym typeface="+mn-ea"/>
                        </a:rPr>
                        <a:t>ACCRÉDITATION</a:t>
                      </a:r>
                      <a:r>
                        <a:rPr lang="pt-PT" sz="1100" b="1" dirty="0" smtClean="0">
                          <a:gradFill>
                            <a:gsLst>
                              <a:gs pos="0">
                                <a:srgbClr val="14CD68"/>
                              </a:gs>
                              <a:gs pos="100000">
                                <a:srgbClr val="0B6E38"/>
                              </a:gs>
                            </a:gsLst>
                            <a:lin scaled="0"/>
                          </a:gradFill>
                          <a:latin typeface="Arial Narrow" panose="020B0606020202030204" pitchFamily="34" charset="0"/>
                          <a:sym typeface="+mn-ea"/>
                        </a:rPr>
                        <a:t>:</a:t>
                      </a:r>
                      <a:r>
                        <a:rPr lang="pt-PT" sz="1100" dirty="0" smtClean="0">
                          <a:gradFill>
                            <a:gsLst>
                              <a:gs pos="0">
                                <a:srgbClr val="14CD68"/>
                              </a:gs>
                              <a:gs pos="100000">
                                <a:srgbClr val="0B6E38"/>
                              </a:gs>
                            </a:gsLst>
                            <a:lin scaled="0"/>
                          </a:gradFill>
                          <a:latin typeface="Arial Narrow" panose="020B0606020202030204" pitchFamily="34" charset="0"/>
                          <a:sym typeface="+mn-ea"/>
                        </a:rPr>
                        <a:t> </a:t>
                      </a:r>
                      <a:r>
                        <a:rPr lang="pt-PT" sz="1100" dirty="0" smtClean="0">
                          <a:solidFill>
                            <a:schemeClr val="tx1"/>
                          </a:solidFill>
                          <a:latin typeface="Arial Narrow" panose="020B0606020202030204" pitchFamily="34" charset="0"/>
                          <a:sym typeface="+mn-ea"/>
                        </a:rPr>
                        <a:t>à partir de  7: 00</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hMerge="1">
                  <a:txBody>
                    <a:bodyPr/>
                    <a:lstStyle/>
                    <a:p>
                      <a:endParaRPr lang="pt-PT"/>
                    </a:p>
                  </a:txBody>
                  <a:tcPr marL="0" marR="0" marT="0" marB="0" anchor="b">
                    <a:lnL>
                      <a:noFill/>
                    </a:lnL>
                    <a:lnR>
                      <a:noFill/>
                    </a:lnR>
                    <a:lnT>
                      <a:noFill/>
                    </a:lnT>
                    <a:lnB>
                      <a:noFill/>
                    </a:lnB>
                    <a:lnTlToBr>
                      <a:noFill/>
                    </a:lnTlToBr>
                    <a:lnBlToTr>
                      <a:noFill/>
                    </a:lnBlToTr>
                    <a:solidFill>
                      <a:schemeClr val="tx1">
                        <a:lumMod val="85000"/>
                      </a:schemeClr>
                    </a:solidFill>
                  </a:tcPr>
                </a:tc>
                <a:tc hMerge="1">
                  <a:txBody>
                    <a:bodyPr/>
                    <a:lstStyle/>
                    <a:p>
                      <a:endParaRPr lang="pt-PT"/>
                    </a:p>
                  </a:txBody>
                  <a:tcPr marL="0" marR="0" marT="0" marB="0" anchor="b">
                    <a:lnL>
                      <a:noFill/>
                    </a:lnL>
                    <a:lnR>
                      <a:noFill/>
                    </a:lnR>
                    <a:lnT>
                      <a:noFill/>
                    </a:lnT>
                    <a:lnB>
                      <a:noFill/>
                    </a:lnB>
                    <a:lnTlToBr>
                      <a:noFill/>
                    </a:lnTlToBr>
                    <a:lnBlToTr>
                      <a:noFill/>
                    </a:lnBlToTr>
                    <a:solidFill>
                      <a:schemeClr val="tx1">
                        <a:lumMod val="85000"/>
                      </a:schemeClr>
                    </a:solidFill>
                  </a:tcPr>
                </a:tc>
                <a:tc hMerge="1">
                  <a:txBody>
                    <a:bodyPr/>
                    <a:lstStyle/>
                    <a:p>
                      <a:endParaRPr lang="pt-PT"/>
                    </a:p>
                  </a:txBody>
                  <a:tcPr marL="0" marR="0" marT="0" marB="0" anchor="ctr">
                    <a:lnL>
                      <a:noFill/>
                    </a:lnL>
                    <a:lnR>
                      <a:noFill/>
                    </a:lnR>
                    <a:lnT>
                      <a:noFill/>
                    </a:lnT>
                    <a:lnB>
                      <a:noFill/>
                    </a:lnB>
                    <a:lnTlToBr>
                      <a:noFill/>
                    </a:lnTlToBr>
                    <a:lnBlToTr>
                      <a:noFill/>
                    </a:lnBlToTr>
                    <a:solidFill>
                      <a:schemeClr val="tx1">
                        <a:lumMod val="85000"/>
                      </a:schemeClr>
                    </a:solidFill>
                  </a:tcPr>
                </a:tc>
              </a:tr>
              <a:tr h="198707">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II</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0" noProof="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Déjeuner</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08:00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Cérémonie d'ouverture du Forum des Entreprises</a:t>
                      </a:r>
                      <a:endParaRPr lang="fr-FR" sz="1100" b="1"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r>
              <a:tr h="185379">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12:30</a:t>
                      </a:r>
                      <a:endParaRPr lang="pt-PT" sz="12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14:00</a:t>
                      </a:r>
                      <a:endParaRPr lang="pt-PT" sz="12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Déjeuner</a:t>
                      </a:r>
                      <a:endParaRPr lang="pt-PT" sz="1200" b="1" i="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16:00</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tx1"/>
                          </a:solidFill>
                          <a:latin typeface="Arial Narrow" panose="020B0606020202030204" pitchFamily="34" charset="0"/>
                          <a:sym typeface="+mn-ea"/>
                        </a:rPr>
                        <a:t>Panel</a:t>
                      </a:r>
                      <a:r>
                        <a:rPr lang="pt-PT" sz="1100" noProof="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VI</a:t>
                      </a:r>
                      <a:endParaRPr lang="pt-PT" sz="1100" i="1" noProof="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10:30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Présentation des opportunités dans la </a:t>
                      </a:r>
                      <a:r>
                        <a:rPr lang="fr-FR"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CEDEAO</a:t>
                      </a:r>
                    </a:p>
                  </a:txBody>
                  <a:tcPr marL="0" marR="0" marT="0" marB="0" anchor="ctr">
                    <a:lnL>
                      <a:noFill/>
                    </a:lnL>
                    <a:lnR>
                      <a:noFill/>
                    </a:lnR>
                    <a:lnT>
                      <a:noFill/>
                    </a:lnT>
                    <a:lnB>
                      <a:noFill/>
                    </a:lnB>
                    <a:lnTlToBr>
                      <a:noFill/>
                    </a:lnTlToBr>
                    <a:lnBlToTr>
                      <a:noFill/>
                    </a:lnBlToTr>
                    <a:solidFill>
                      <a:schemeClr val="accent2">
                        <a:lumMod val="20000"/>
                        <a:lumOff val="80000"/>
                      </a:schemeClr>
                    </a:solidFill>
                  </a:tcPr>
                </a:tc>
              </a:tr>
              <a:tr h="184167">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15:45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tx1"/>
                          </a:solidFill>
                          <a:latin typeface="Arial Narrow" panose="020B0606020202030204" pitchFamily="34" charset="0"/>
                          <a:sym typeface="+mn-ea"/>
                        </a:rPr>
                        <a:t>Conférence</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III: </a:t>
                      </a: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10:30</a:t>
                      </a:r>
                      <a:endParaRPr lang="pt-PT" sz="1100"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11:00</a:t>
                      </a:r>
                      <a:endParaRPr lang="pt-PT"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100" b="0" baseline="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café</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r>
              <a:tr h="207188">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15:45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16:15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café</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11:00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13:00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Présentation des opportunités dans la</a:t>
                      </a:r>
                      <a:r>
                        <a:rPr lang="fr-FR"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CEDEAO</a:t>
                      </a:r>
                    </a:p>
                  </a:txBody>
                  <a:tcPr marL="0" marR="0" marT="0" marB="0" anchor="ctr">
                    <a:lnL>
                      <a:noFill/>
                    </a:lnL>
                    <a:lnR>
                      <a:noFill/>
                    </a:lnR>
                    <a:lnT>
                      <a:noFill/>
                    </a:lnT>
                    <a:lnB>
                      <a:noFill/>
                    </a:lnB>
                    <a:lnTlToBr>
                      <a:noFill/>
                    </a:lnTlToBr>
                    <a:lnBlToTr>
                      <a:noFill/>
                    </a:lnBlToTr>
                    <a:solidFill>
                      <a:schemeClr val="accent2">
                        <a:lumMod val="20000"/>
                        <a:lumOff val="80000"/>
                      </a:schemeClr>
                    </a:solidFill>
                  </a:tcPr>
                </a:tc>
              </a:tr>
              <a:tr h="179192">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16:15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18:00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tx1"/>
                          </a:solidFill>
                          <a:latin typeface="Arial Narrow" panose="020B0606020202030204" pitchFamily="34" charset="0"/>
                          <a:sym typeface="+mn-ea"/>
                        </a:rPr>
                        <a:t>Conférence</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IV: </a:t>
                      </a: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13:00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14:30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Déjeuner</a:t>
                      </a:r>
                      <a:endParaRPr lang="pt-PT" sz="1100" b="1" i="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r>
              <a:tr h="185379">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14:30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16:30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Présentation des opportunités dans la </a:t>
                      </a:r>
                      <a:r>
                        <a:rPr lang="fr-FR"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CEDEAO</a:t>
                      </a:r>
                    </a:p>
                  </a:txBody>
                  <a:tcPr marL="0" marR="0" marT="0" marB="0" anchor="ctr">
                    <a:lnL w="12700" cmpd="sng">
                      <a:noFill/>
                      <a:prstDash val="solid"/>
                    </a:lnL>
                    <a:lnR w="12700" cmpd="sng">
                      <a:noFill/>
                      <a:prstDash val="solid"/>
                    </a:lnR>
                    <a:lnT w="12700" cmpd="sng">
                      <a:noFill/>
                      <a:prstDash val="solid"/>
                    </a:lnT>
                    <a:lnB>
                      <a:noFill/>
                    </a:lnB>
                    <a:lnTlToBr w="12700" cmpd="sng">
                      <a:noFill/>
                      <a:prstDash val="solid"/>
                    </a:lnTlToBr>
                    <a:lnBlToTr w="12700" cmpd="sng">
                      <a:noFill/>
                      <a:prstDash val="solid"/>
                    </a:lnBlToTr>
                    <a:solidFill>
                      <a:schemeClr val="accent2">
                        <a:lumMod val="20000"/>
                        <a:lumOff val="80000"/>
                      </a:schemeClr>
                    </a:solidFill>
                  </a:tcPr>
                </a:tc>
              </a:tr>
              <a:tr h="179192">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20:00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22:30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Réception</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de </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bienvenue</a:t>
                      </a:r>
                      <a:endParaRPr lang="pt-PT" sz="1200" i="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16:00</a:t>
                      </a:r>
                      <a:endParaRPr lang="en-US"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18:30</a:t>
                      </a:r>
                      <a:endParaRPr lang="pt-PT" sz="1100"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200" dirty="0">
                          <a:solidFill>
                            <a:schemeClr val="tx1"/>
                          </a:solidFill>
                          <a:latin typeface="Arial Narrow" panose="020B0606020202030204" pitchFamily="34" charset="0"/>
                          <a:cs typeface="Arial Narrow" panose="020B0606020202030204" pitchFamily="34" charset="0"/>
                          <a:sym typeface="+mn-ea"/>
                        </a:rPr>
                        <a:t>Cérémonie de clôture de la Conférence internationale</a:t>
                      </a:r>
                      <a:r>
                        <a:rPr lang="pt-PT" sz="800" b="1" baseline="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800" b="1" i="1" baseline="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16:30</a:t>
                      </a:r>
                      <a:endParaRPr lang="pt-PT" sz="1100"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17:00</a:t>
                      </a:r>
                      <a:endParaRPr lang="pt-PT"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100" b="0" baseline="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café</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r>
              <a:tr h="185379">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17:00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18:30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tx1"/>
                          </a:solidFill>
                          <a:latin typeface="Arial Narrow" panose="020B0606020202030204" pitchFamily="34" charset="0"/>
                          <a:sym typeface="+mn-ea"/>
                        </a:rPr>
                        <a:t>Conference </a:t>
                      </a:r>
                      <a:r>
                        <a:rPr lang="pt-PT" sz="1100" dirty="0">
                          <a:solidFill>
                            <a:schemeClr val="tx1"/>
                          </a:solidFill>
                          <a:latin typeface="Arial Narrow" panose="020B0606020202030204" pitchFamily="34" charset="0"/>
                          <a:sym typeface="+mn-ea"/>
                        </a:rPr>
                        <a:t>I - </a:t>
                      </a:r>
                      <a:r>
                        <a:rPr sz="1000" b="0" i="1" dirty="0">
                          <a:solidFill>
                            <a:schemeClr val="tx1"/>
                          </a:solidFill>
                          <a:latin typeface="Arial Narrow" panose="020B0606020202030204" pitchFamily="34" charset="0"/>
                          <a:cs typeface="Arial Narrow" panose="020B0606020202030204" pitchFamily="34" charset="0"/>
                          <a:sym typeface="+mn-ea"/>
                        </a:rPr>
                        <a:t>A</a:t>
                      </a:r>
                      <a:r>
                        <a:rPr lang="pt-PT" sz="1000" b="0" i="1" dirty="0">
                          <a:solidFill>
                            <a:schemeClr val="tx1"/>
                          </a:solidFill>
                          <a:latin typeface="Arial Narrow" panose="020B0606020202030204" pitchFamily="34" charset="0"/>
                          <a:cs typeface="Arial Narrow" panose="020B0606020202030204" pitchFamily="34" charset="0"/>
                          <a:sym typeface="+mn-ea"/>
                        </a:rPr>
                        <a:t>CCÈS AU MARCHÉ PRÉFÉRENTIEL DE LA </a:t>
                      </a:r>
                      <a:r>
                        <a:rPr sz="1000" b="0" i="1" dirty="0">
                          <a:solidFill>
                            <a:schemeClr val="tx1"/>
                          </a:solidFill>
                          <a:latin typeface="Arial Narrow" panose="020B0606020202030204" pitchFamily="34" charset="0"/>
                          <a:cs typeface="Arial Narrow" panose="020B0606020202030204" pitchFamily="34" charset="0"/>
                          <a:sym typeface="+mn-ea"/>
                        </a:rPr>
                        <a:t>CEDEAO</a:t>
                      </a:r>
                      <a:endParaRPr lang="pt-PT" sz="1000" b="0" i="1" dirty="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r>
              <a:tr h="179192">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noProof="0" dirty="0" smtClean="0">
                          <a:gradFill>
                            <a:gsLst>
                              <a:gs pos="0">
                                <a:srgbClr val="14CD68"/>
                              </a:gs>
                              <a:gs pos="100000">
                                <a:srgbClr val="035C7D"/>
                              </a:gs>
                            </a:gsLst>
                            <a:lin scaled="0"/>
                          </a:gradFill>
                          <a:latin typeface="Arial Narrow" panose="020B0606020202030204" pitchFamily="34" charset="0"/>
                          <a:sym typeface="+mn-ea"/>
                        </a:rPr>
                        <a:t>08 </a:t>
                      </a:r>
                      <a:r>
                        <a:rPr lang="pt-PT" sz="1200" b="1" i="1" noProof="0" dirty="0" err="1" smtClean="0">
                          <a:gradFill>
                            <a:gsLst>
                              <a:gs pos="0">
                                <a:srgbClr val="14CD68"/>
                              </a:gs>
                              <a:gs pos="100000">
                                <a:srgbClr val="035C7D"/>
                              </a:gs>
                            </a:gsLst>
                            <a:lin scaled="0"/>
                          </a:gradFill>
                          <a:latin typeface="Arial Narrow" panose="020B0606020202030204" pitchFamily="34" charset="0"/>
                          <a:sym typeface="+mn-ea"/>
                        </a:rPr>
                        <a:t>Juin </a:t>
                      </a:r>
                      <a:r>
                        <a:rPr lang="pt-PT" sz="1200" b="1" noProof="0"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rPr>
                        <a:t> 2021</a:t>
                      </a:r>
                      <a:endParaRPr lang="pt-PT" sz="1200" b="1" i="1" noProof="0"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20:30</a:t>
                      </a:r>
                      <a:endParaRPr lang="en-US"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23:00</a:t>
                      </a:r>
                      <a:endParaRPr lang="pt-PT" sz="1100"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fontAlgn="ctr">
                        <a:lnSpc>
                          <a:spcPts val="1200"/>
                        </a:lnSpc>
                        <a:defRPr lang="en-US"/>
                      </a:pPr>
                      <a:r>
                        <a:rPr sz="1200" i="1">
                          <a:solidFill>
                            <a:schemeClr val="tx1"/>
                          </a:solidFill>
                          <a:latin typeface="Arial Narrow" panose="020B0606020202030204" pitchFamily="34" charset="0"/>
                          <a:sym typeface="+mn-ea"/>
                        </a:rPr>
                        <a:t>Dîner de bienvenue «</a:t>
                      </a:r>
                      <a:r>
                        <a:rPr sz="1100" i="1">
                          <a:solidFill>
                            <a:schemeClr val="tx1"/>
                          </a:solidFill>
                          <a:latin typeface="Arial Narrow" panose="020B0606020202030204" pitchFamily="34" charset="0"/>
                          <a:sym typeface="+mn-ea"/>
                        </a:rPr>
                        <a:t>LES SAVEURS DE LA CEDEAO</a:t>
                      </a:r>
                      <a:r>
                        <a:rPr sz="1200" i="1">
                          <a:solidFill>
                            <a:schemeClr val="tx1"/>
                          </a:solidFill>
                          <a:latin typeface="Arial Narrow" panose="020B0606020202030204" pitchFamily="34" charset="0"/>
                          <a:sym typeface="+mn-ea"/>
                        </a:rPr>
                        <a:t>»</a:t>
                      </a: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&gt;18:30</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Temps</a:t>
                      </a:r>
                      <a:r>
                        <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libre</a:t>
                      </a:r>
                    </a:p>
                  </a:txBody>
                  <a:tcPr marL="0" marR="0" marT="0" marB="0" anchor="b">
                    <a:lnL>
                      <a:noFill/>
                    </a:lnL>
                    <a:lnR>
                      <a:noFill/>
                    </a:lnR>
                    <a:lnT>
                      <a:noFill/>
                    </a:lnT>
                    <a:lnB>
                      <a:noFill/>
                    </a:lnB>
                    <a:lnTlToBr>
                      <a:noFill/>
                    </a:lnTlToBr>
                    <a:lnBlToTr>
                      <a:noFill/>
                    </a:lnBlToTr>
                    <a:solidFill>
                      <a:schemeClr val="accent2">
                        <a:lumMod val="20000"/>
                        <a:lumOff val="80000"/>
                      </a:schemeClr>
                    </a:solidFill>
                  </a:tcPr>
                </a:tc>
                <a:tc hMerge="1">
                  <a:txBody>
                    <a:bodyPr/>
                    <a:lstStyle/>
                    <a:p>
                      <a:endParaRPr lang="pt-PT"/>
                    </a:p>
                  </a:txBody>
                  <a:tcPr marL="0" marR="0" marT="0" marB="0" anchor="b">
                    <a:lnR>
                      <a:noFill/>
                    </a:lnR>
                    <a:lnT>
                      <a:noFill/>
                    </a:lnT>
                    <a:lnB>
                      <a:noFill/>
                    </a:lnB>
                  </a:tcPr>
                </a:tc>
              </a:tr>
              <a:tr h="204160">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dirty="0" smtClean="0">
                          <a:gradFill>
                            <a:gsLst>
                              <a:gs pos="0">
                                <a:srgbClr val="14CD68"/>
                              </a:gs>
                              <a:gs pos="100000">
                                <a:srgbClr val="0B6E38"/>
                              </a:gs>
                            </a:gsLst>
                            <a:lin scaled="0"/>
                          </a:gradFill>
                          <a:latin typeface="Arial Narrow" panose="020B0606020202030204" pitchFamily="34" charset="0"/>
                          <a:ea typeface="Century Gothic" panose="020B0502020202020204" pitchFamily="2" charset="0"/>
                          <a:cs typeface="Century Gothic" panose="020B0502020202020204" pitchFamily="2" charset="0"/>
                        </a:rPr>
                        <a:t>ACCRÉDITATION:</a:t>
                      </a:r>
                      <a:r>
                        <a:rPr lang="pt-PT" sz="1200" b="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à partir de 7:00</a:t>
                      </a:r>
                      <a:endParaRPr lang="pt-PT" sz="1200" b="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x-none" sz="1200" b="1" i="1" dirty="0">
                          <a:gradFill>
                            <a:gsLst>
                              <a:gs pos="0">
                                <a:srgbClr val="14CD68"/>
                              </a:gs>
                              <a:gs pos="100000">
                                <a:srgbClr val="035C7D"/>
                              </a:gs>
                            </a:gsLst>
                            <a:lin scaled="0"/>
                          </a:gradFill>
                          <a:latin typeface="Arial Narrow" panose="020B0606020202030204" pitchFamily="34" charset="0"/>
                          <a:sym typeface="Arial" panose="020B0604020202020204" pitchFamily="34" charset="0"/>
                        </a:rPr>
                        <a:t>11 </a:t>
                      </a:r>
                      <a:r>
                        <a:rPr lang="pt-PT" altLang="x-none" sz="1200" b="1" i="1" dirty="0" err="1">
                          <a:gradFill>
                            <a:gsLst>
                              <a:gs pos="0">
                                <a:srgbClr val="14CD68"/>
                              </a:gs>
                              <a:gs pos="100000">
                                <a:srgbClr val="035C7D"/>
                              </a:gs>
                            </a:gsLst>
                            <a:lin scaled="0"/>
                          </a:gradFill>
                          <a:latin typeface="Arial Narrow" panose="020B0606020202030204" pitchFamily="34" charset="0"/>
                          <a:sym typeface="Arial" panose="020B0604020202020204" pitchFamily="34" charset="0"/>
                        </a:rPr>
                        <a:t>JUIN </a:t>
                      </a:r>
                      <a:r>
                        <a:rPr lang="pt-PT" altLang="x-none" sz="1200" b="1" i="1" dirty="0">
                          <a:gradFill>
                            <a:gsLst>
                              <a:gs pos="0">
                                <a:srgbClr val="14CD68"/>
                              </a:gs>
                              <a:gs pos="100000">
                                <a:srgbClr val="035C7D"/>
                              </a:gs>
                            </a:gsLst>
                            <a:lin scaled="0"/>
                          </a:gradFill>
                          <a:latin typeface="Arial Narrow" panose="020B0606020202030204" pitchFamily="34" charset="0"/>
                          <a:sym typeface="Arial" panose="020B0604020202020204" pitchFamily="34" charset="0"/>
                        </a:rPr>
                        <a:t>2021</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ctr">
                    <a:lnL>
                      <a:noFill/>
                    </a:lnL>
                    <a:lnR>
                      <a:noFill/>
                    </a:lnR>
                    <a:lnT>
                      <a:noFill/>
                    </a:lnT>
                    <a:lnB>
                      <a:noFill/>
                    </a:lnB>
                    <a:lnTlToBr>
                      <a:noFill/>
                    </a:lnTlToBr>
                    <a:lnBlToTr>
                      <a:noFill/>
                    </a:lnBlToTr>
                    <a:solidFill>
                      <a:srgbClr val="E8E8EA"/>
                    </a:solidFill>
                  </a:tcPr>
                </a:tc>
              </a:tr>
              <a:tr h="179192">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tx1"/>
                          </a:solidFill>
                          <a:latin typeface="Arial Narrow" panose="020B0606020202030204" pitchFamily="34" charset="0"/>
                          <a:sym typeface="+mn-ea"/>
                        </a:rPr>
                        <a:t>Panel</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I</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1" i="1" dirty="0" smtClean="0">
                          <a:gradFill>
                            <a:gsLst>
                              <a:gs pos="0">
                                <a:srgbClr val="14CD68"/>
                              </a:gs>
                              <a:gs pos="100000">
                                <a:srgbClr val="0B6E38"/>
                              </a:gs>
                            </a:gsLst>
                            <a:lin scaled="0"/>
                          </a:gradFill>
                          <a:latin typeface="Arial Narrow" panose="020B0606020202030204" pitchFamily="34" charset="0"/>
                          <a:sym typeface="+mn-ea"/>
                        </a:rPr>
                        <a:t>ACCRÉDITATION:</a:t>
                      </a:r>
                      <a:r>
                        <a:rPr lang="pt-PT" sz="1100" dirty="0" smtClean="0">
                          <a:solidFill>
                            <a:schemeClr val="tx1"/>
                          </a:solidFill>
                          <a:latin typeface="Arial Narrow" panose="020B0606020202030204" pitchFamily="34" charset="0"/>
                          <a:sym typeface="+mn-ea"/>
                        </a:rPr>
                        <a:t> à partir de 7:00</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r>
              <a:tr h="184774">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café</a:t>
                      </a: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08:00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tx1"/>
                          </a:solidFill>
                          <a:latin typeface="Arial Narrow" panose="020B0606020202030204" pitchFamily="34" charset="0"/>
                          <a:sym typeface="+mn-ea"/>
                        </a:rPr>
                        <a:t>Panel II </a:t>
                      </a:r>
                      <a:r>
                        <a:rPr lang="pt-PT" sz="1100" dirty="0">
                          <a:solidFill>
                            <a:schemeClr val="tx1"/>
                          </a:solidFill>
                          <a:latin typeface="Arial Narrow" panose="020B0606020202030204" pitchFamily="34" charset="0"/>
                          <a:sym typeface="+mn-ea"/>
                        </a:rPr>
                        <a:t>- </a:t>
                      </a:r>
                      <a:r>
                        <a:rPr lang="fr-FR" sz="900" i="1" dirty="0" smtClean="0">
                          <a:solidFill>
                            <a:schemeClr val="tx1"/>
                          </a:solidFill>
                          <a:latin typeface="Arial Narrow" panose="020B0606020202030204" pitchFamily="34" charset="0"/>
                          <a:cs typeface="Arial Narrow" panose="020B0606020202030204" pitchFamily="34" charset="0"/>
                          <a:sym typeface="+mn-ea"/>
                        </a:rPr>
                        <a:t>FINANCEMENT </a:t>
                      </a:r>
                      <a:r>
                        <a:rPr lang="fr-FR" sz="900" i="1" dirty="0">
                          <a:solidFill>
                            <a:schemeClr val="tx1"/>
                          </a:solidFill>
                          <a:latin typeface="Arial Narrow" panose="020B0606020202030204" pitchFamily="34" charset="0"/>
                          <a:cs typeface="Arial Narrow" panose="020B0606020202030204" pitchFamily="34" charset="0"/>
                          <a:sym typeface="+mn-ea"/>
                        </a:rPr>
                        <a:t>DU SECTEUR PRIVÉ DANS LA </a:t>
                      </a:r>
                      <a:r>
                        <a:rPr lang="fr-FR" sz="900" i="1" dirty="0" smtClean="0">
                          <a:solidFill>
                            <a:schemeClr val="tx1"/>
                          </a:solidFill>
                          <a:latin typeface="Arial Narrow" panose="020B0606020202030204" pitchFamily="34" charset="0"/>
                          <a:cs typeface="Arial Narrow" panose="020B0606020202030204" pitchFamily="34" charset="0"/>
                          <a:sym typeface="+mn-ea"/>
                        </a:rPr>
                        <a:t>CEDEAO</a:t>
                      </a:r>
                      <a:endParaRPr lang="fr-FR" sz="900" b="1" i="1"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0" marR="0" marT="0" marB="0" anchor="ctr">
                    <a:lnL>
                      <a:noFill/>
                    </a:lnL>
                    <a:lnR>
                      <a:noFill/>
                    </a:lnR>
                    <a:lnT>
                      <a:noFill/>
                    </a:lnT>
                    <a:lnB>
                      <a:noFill/>
                    </a:lnB>
                    <a:lnTlToBr>
                      <a:noFill/>
                    </a:lnTlToBr>
                    <a:lnBlToTr>
                      <a:noFill/>
                    </a:lnBlToTr>
                    <a:solidFill>
                      <a:srgbClr val="E8E8EA"/>
                    </a:solidFill>
                  </a:tcPr>
                </a:tc>
              </a:tr>
              <a:tr h="185985">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tx1"/>
                          </a:solidFill>
                          <a:latin typeface="Arial Narrow" panose="020B0606020202030204" pitchFamily="34" charset="0"/>
                          <a:sym typeface="+mn-ea"/>
                        </a:rPr>
                        <a:t>Panel</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II</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tx1"/>
                          </a:solidFill>
                          <a:latin typeface="Arial Narrow" panose="020B0606020202030204" pitchFamily="34" charset="0"/>
                          <a:sym typeface="+mn-ea"/>
                        </a:rPr>
                        <a:t>Pause-café</a:t>
                      </a: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r>
              <a:tr h="179192">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12:30</a:t>
                      </a:r>
                      <a:endParaRPr lang="pt-PT" sz="12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14:00</a:t>
                      </a:r>
                      <a:endParaRPr lang="pt-PT" sz="12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Déjeuner</a:t>
                      </a:r>
                      <a:endParaRPr lang="pt-PT" sz="1200" b="1" i="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10:30</a:t>
                      </a:r>
                      <a:endParaRPr lang="pt-PT" sz="1100"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12:30</a:t>
                      </a:r>
                      <a:endParaRPr lang="pt-PT"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fontAlgn="t"/>
                      <a:r>
                        <a:rPr lang="pt-PT" sz="1100" dirty="0" smtClean="0">
                          <a:solidFill>
                            <a:schemeClr val="tx1"/>
                          </a:solidFill>
                          <a:latin typeface="Arial Narrow" panose="020B0606020202030204" pitchFamily="34" charset="0"/>
                          <a:sym typeface="+mn-ea"/>
                        </a:rPr>
                        <a:t>Panel III </a:t>
                      </a:r>
                      <a:r>
                        <a:rPr lang="pt-PT" sz="1100" dirty="0">
                          <a:solidFill>
                            <a:schemeClr val="tx1"/>
                          </a:solidFill>
                          <a:latin typeface="Arial Narrow" panose="020B0606020202030204" pitchFamily="34" charset="0"/>
                          <a:sym typeface="+mn-ea"/>
                        </a:rPr>
                        <a:t>- </a:t>
                      </a:r>
                      <a:r>
                        <a:rPr lang="it-IT" sz="900" i="1" dirty="0">
                          <a:solidFill>
                            <a:schemeClr val="tx1"/>
                          </a:solidFill>
                          <a:latin typeface="Arial Narrow" panose="020B0606020202030204" pitchFamily="34" charset="0"/>
                          <a:cs typeface="Arial Narrow" panose="020B0606020202030204" pitchFamily="34" charset="0"/>
                          <a:sym typeface="+mn-ea"/>
                        </a:rPr>
                        <a:t>LE DÉVELOPPEMENT DE L’ÉCONOMIE NUMÉRIQUE EN AFRIQUE</a:t>
                      </a:r>
                      <a:endParaRPr lang="it-IT" sz="900" b="1" i="1" dirty="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0" marR="0" marT="0" marB="0" anchor="ctr">
                    <a:lnL>
                      <a:noFill/>
                    </a:lnL>
                    <a:lnR>
                      <a:noFill/>
                    </a:lnR>
                    <a:lnT>
                      <a:noFill/>
                    </a:lnT>
                    <a:lnB>
                      <a:noFill/>
                    </a:lnB>
                    <a:lnTlToBr>
                      <a:noFill/>
                    </a:lnTlToBr>
                    <a:lnBlToTr>
                      <a:noFill/>
                    </a:lnBlToTr>
                    <a:solidFill>
                      <a:srgbClr val="E8E8EA"/>
                    </a:solidFill>
                  </a:tcPr>
                </a:tc>
              </a:tr>
              <a:tr h="186590">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15:45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tx1"/>
                          </a:solidFill>
                          <a:latin typeface="Arial Narrow" panose="020B0606020202030204" pitchFamily="34" charset="0"/>
                          <a:sym typeface="+mn-ea"/>
                        </a:rPr>
                        <a:t>Panel</a:t>
                      </a:r>
                      <a:r>
                        <a:rPr lang="pt-PT" sz="1200" dirty="0" smtClean="0">
                          <a:solidFill>
                            <a:schemeClr val="tx1"/>
                          </a:solidFill>
                          <a:latin typeface="Arial Narrow" panose="020B0606020202030204" pitchFamily="34" charset="0"/>
                          <a:sym typeface="+mn-ea"/>
                        </a:rPr>
                        <a:t> III</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endParaRPr lang="pt-PT" sz="1100" b="0" i="1" u="none" strike="noStrike" kern="1" spc="0" baseline="0" dirty="0" err="1" smtClean="0">
                        <a:solidFill>
                          <a:schemeClr val="tx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r>
              <a:tr h="179192">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15:45</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16:15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café</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smtClean="0">
                          <a:solidFill>
                            <a:schemeClr val="tx1"/>
                          </a:solidFill>
                          <a:latin typeface="Arial Narrow" panose="020B0606020202030204" pitchFamily="34" charset="0"/>
                          <a:sym typeface="+mn-ea"/>
                        </a:rPr>
                        <a:t>Conrfeence II - </a:t>
                      </a:r>
                      <a:r>
                        <a:rPr sz="900" i="1" dirty="0">
                          <a:solidFill>
                            <a:schemeClr val="tx1"/>
                          </a:solidFill>
                          <a:latin typeface="Arial Narrow" panose="020B0606020202030204" pitchFamily="34" charset="0"/>
                          <a:cs typeface="Times New Roman" panose="02020603050405020304" pitchFamily="18" charset="0"/>
                          <a:sym typeface="+mn-ea"/>
                        </a:rPr>
                        <a:t>A</a:t>
                      </a:r>
                      <a:r>
                        <a:rPr lang="pt-PT" sz="900" i="1" dirty="0">
                          <a:solidFill>
                            <a:schemeClr val="tx1"/>
                          </a:solidFill>
                          <a:latin typeface="Arial Narrow" panose="020B0606020202030204" pitchFamily="34" charset="0"/>
                          <a:cs typeface="Times New Roman" panose="02020603050405020304" pitchFamily="18" charset="0"/>
                          <a:sym typeface="+mn-ea"/>
                        </a:rPr>
                        <a:t>CCÈS AU MARCHÉ PRÉFÉRENTIEL DES </a:t>
                      </a:r>
                      <a:r>
                        <a:rPr sz="900" i="1" dirty="0">
                          <a:solidFill>
                            <a:schemeClr val="tx1"/>
                          </a:solidFill>
                          <a:latin typeface="Arial Narrow" panose="020B0606020202030204" pitchFamily="34" charset="0"/>
                          <a:cs typeface="Times New Roman" panose="02020603050405020304" pitchFamily="18" charset="0"/>
                          <a:sym typeface="+mn-ea"/>
                        </a:rPr>
                        <a:t>É</a:t>
                      </a:r>
                      <a:r>
                        <a:rPr lang="pt-PT" sz="900" i="1" dirty="0">
                          <a:solidFill>
                            <a:schemeClr val="tx1"/>
                          </a:solidFill>
                          <a:latin typeface="Arial Narrow" panose="020B0606020202030204" pitchFamily="34" charset="0"/>
                          <a:cs typeface="Times New Roman" panose="02020603050405020304" pitchFamily="18" charset="0"/>
                          <a:sym typeface="+mn-ea"/>
                        </a:rPr>
                        <a:t>TATS </a:t>
                      </a:r>
                      <a:r>
                        <a:rPr sz="900" i="1" dirty="0">
                          <a:solidFill>
                            <a:schemeClr val="tx1"/>
                          </a:solidFill>
                          <a:latin typeface="Arial Narrow" panose="020B0606020202030204" pitchFamily="34" charset="0"/>
                          <a:cs typeface="Times New Roman" panose="02020603050405020304" pitchFamily="18" charset="0"/>
                          <a:sym typeface="+mn-ea"/>
                        </a:rPr>
                        <a:t>- U</a:t>
                      </a:r>
                      <a:r>
                        <a:rPr lang="pt-PT" sz="900" i="1" dirty="0">
                          <a:solidFill>
                            <a:schemeClr val="tx1"/>
                          </a:solidFill>
                          <a:latin typeface="Arial Narrow" panose="020B0606020202030204" pitchFamily="34" charset="0"/>
                          <a:cs typeface="Times New Roman" panose="02020603050405020304" pitchFamily="18" charset="0"/>
                          <a:sym typeface="+mn-ea"/>
                        </a:rPr>
                        <a:t>NIS</a:t>
                      </a:r>
                      <a:endParaRPr lang="pt-PT" sz="900" b="1" i="1" dirty="0" smtClean="0">
                        <a:solidFill>
                          <a:schemeClr val="tx1"/>
                        </a:solidFill>
                        <a:latin typeface="Arial Narrow" panose="020B0606020202030204" pitchFamily="34" charset="0"/>
                        <a:ea typeface="Century Gothic" panose="020B0502020202020204" pitchFamily="2" charset="0"/>
                        <a:cs typeface="Times New Roman" panose="02020603050405020304" pitchFamily="18" charset="0"/>
                        <a:sym typeface="+mn-ea"/>
                      </a:endParaRPr>
                    </a:p>
                  </a:txBody>
                  <a:tcPr marL="0" marR="0" marT="0" marB="0" anchor="b">
                    <a:lnL>
                      <a:noFill/>
                    </a:lnL>
                    <a:lnR>
                      <a:noFill/>
                    </a:lnR>
                    <a:lnT>
                      <a:noFill/>
                    </a:lnT>
                    <a:lnB>
                      <a:noFill/>
                    </a:lnB>
                    <a:lnTlToBr>
                      <a:noFill/>
                    </a:lnTlToBr>
                    <a:lnBlToTr>
                      <a:noFill/>
                    </a:lnBlToTr>
                    <a:solidFill>
                      <a:srgbClr val="E8E8EA"/>
                    </a:solidFill>
                  </a:tcPr>
                </a:tc>
              </a:tr>
              <a:tr h="185379">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16:15</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18:00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tx1"/>
                          </a:solidFill>
                          <a:latin typeface="Arial Narrow" panose="020B0606020202030204" pitchFamily="34" charset="0"/>
                          <a:sym typeface="+mn-ea"/>
                        </a:rPr>
                        <a:t>Conférence</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V: </a:t>
                      </a: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tx1"/>
                          </a:solidFill>
                          <a:latin typeface="Arial Narrow" panose="020B0606020202030204" pitchFamily="34" charset="0"/>
                          <a:sym typeface="+mn-ea"/>
                        </a:rPr>
                        <a:t>Pause-café</a:t>
                      </a: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r>
              <a:tr h="185379">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16:30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18:30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smtClean="0">
                          <a:solidFill>
                            <a:schemeClr val="tx1"/>
                          </a:solidFill>
                          <a:latin typeface="Arial Narrow" panose="020B0606020202030204" pitchFamily="34" charset="0"/>
                          <a:sym typeface="+mn-ea"/>
                        </a:rPr>
                        <a:t>Conference III - </a:t>
                      </a:r>
                      <a:r>
                        <a:rPr sz="900" b="0" i="1" dirty="0">
                          <a:solidFill>
                            <a:schemeClr val="tx1"/>
                          </a:solidFill>
                          <a:latin typeface="Arial Narrow" panose="020B0606020202030204" pitchFamily="34" charset="0"/>
                          <a:cs typeface="Times New Roman" panose="02020603050405020304" pitchFamily="18" charset="0"/>
                          <a:sym typeface="+mn-ea"/>
                        </a:rPr>
                        <a:t>A</a:t>
                      </a:r>
                      <a:r>
                        <a:rPr lang="pt-PT" sz="900" b="0" i="1" dirty="0">
                          <a:solidFill>
                            <a:schemeClr val="tx1"/>
                          </a:solidFill>
                          <a:latin typeface="Arial Narrow" panose="020B0606020202030204" pitchFamily="34" charset="0"/>
                          <a:cs typeface="Times New Roman" panose="02020603050405020304" pitchFamily="18" charset="0"/>
                          <a:sym typeface="+mn-ea"/>
                        </a:rPr>
                        <a:t>CCÈS AU MARCHÉ PRÉFÉRENTIEL DE L'</a:t>
                      </a:r>
                      <a:r>
                        <a:rPr sz="900" b="0" dirty="0">
                          <a:solidFill>
                            <a:schemeClr val="tx1"/>
                          </a:solidFill>
                          <a:latin typeface="Arial Narrow" panose="020B0606020202030204" pitchFamily="34" charset="0"/>
                          <a:cs typeface="Times New Roman" panose="02020603050405020304" pitchFamily="18" charset="0"/>
                          <a:sym typeface="+mn-ea"/>
                        </a:rPr>
                        <a:t>UNION EUROPÉENNE</a:t>
                      </a:r>
                      <a:endParaRPr lang="pt-PT" sz="900" b="0" i="1" dirty="0">
                        <a:solidFill>
                          <a:schemeClr val="tx1"/>
                        </a:solidFill>
                        <a:latin typeface="Arial Narrow" panose="020B0606020202030204" pitchFamily="34" charset="0"/>
                        <a:ea typeface="Century Gothic" panose="020B0502020202020204" pitchFamily="2" charset="0"/>
                        <a:cs typeface="Times New Roman" panose="02020603050405020304" pitchFamily="18" charset="0"/>
                        <a:sym typeface="+mn-ea"/>
                      </a:endParaRPr>
                    </a:p>
                  </a:txBody>
                  <a:tcPr marL="0" marR="0" marT="0" marB="0" anchor="ctr">
                    <a:lnL>
                      <a:noFill/>
                    </a:lnL>
                    <a:lnR>
                      <a:noFill/>
                    </a:lnR>
                    <a:lnT>
                      <a:noFill/>
                    </a:lnT>
                    <a:lnB>
                      <a:noFill/>
                    </a:lnB>
                    <a:lnTlToBr>
                      <a:noFill/>
                    </a:lnTlToBr>
                    <a:lnBlToTr>
                      <a:noFill/>
                    </a:lnBlToTr>
                    <a:solidFill>
                      <a:srgbClr val="E8E8EA"/>
                    </a:solidFill>
                  </a:tcPr>
                </a:tc>
              </a:tr>
              <a:tr h="185379">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18:30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19:00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tx1"/>
                          </a:solidFill>
                          <a:latin typeface="Arial Narrow" panose="020B0606020202030204" pitchFamily="34" charset="0"/>
                          <a:sym typeface="+mn-ea"/>
                        </a:rPr>
                        <a:t>Session de clôture de </a:t>
                      </a:r>
                      <a:r>
                        <a:rPr lang="pt-PT" altLang="fr-FR" sz="1100" dirty="0" smtClean="0">
                          <a:solidFill>
                            <a:schemeClr val="tx1"/>
                          </a:solidFill>
                          <a:latin typeface="Arial Narrow" panose="020B0606020202030204" pitchFamily="34" charset="0"/>
                          <a:sym typeface="+mn-ea"/>
                        </a:rPr>
                        <a:t>Forum des Entreprises</a:t>
                      </a:r>
                      <a:endParaRPr lang="pt-PT" altLang="fr-FR" sz="1100" b="1"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E8E8EA"/>
                    </a:solidFill>
                  </a:tcPr>
                </a:tc>
              </a:tr>
              <a:tr h="182349">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&gt;18:30</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u="none" strike="noStrike" dirty="0" smtClean="0">
                          <a:solidFill>
                            <a:schemeClr val="tx1"/>
                          </a:solidFill>
                          <a:effectLst/>
                          <a:latin typeface="Arial Narrow" panose="020B0606020202030204" pitchFamily="34" charset="0"/>
                        </a:rPr>
                        <a:t> </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Temps</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libre</a:t>
                      </a:r>
                      <a:endParaRPr lang="pt-PT" sz="12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20:30</a:t>
                      </a:r>
                      <a:endParaRPr lang="pt-PT"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23:00</a:t>
                      </a:r>
                      <a:endParaRPr lang="pt-PT" sz="1100" i="1">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DÎNER DE GALA</a:t>
                      </a:r>
                      <a:endParaRPr lang="pt-PT" sz="1100" b="1"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r>
            </a:tbl>
          </a:graphicData>
        </a:graphic>
      </p:graphicFrame>
      <p:sp>
        <p:nvSpPr>
          <p:cNvPr id="9" name="Slide Number Placeholder 6"/>
          <p:cNvSpPr txBox="1"/>
          <p:nvPr/>
        </p:nvSpPr>
        <p:spPr bwMode="auto">
          <a:xfrm>
            <a:off x="6226206" y="660240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lumMod val="65000"/>
                  </a:schemeClr>
                </a:solidFill>
              </a:rPr>
              <a:t>Pag </a:t>
            </a:r>
            <a:fld id="{6C07E9C5-6E20-4A25-9F31-81ECFC5683B7}" type="slidenum">
              <a:rPr lang="fr-FR" altLang="pt-PT" sz="1200" b="1" i="1" u="sng" dirty="0" smtClean="0">
                <a:solidFill>
                  <a:schemeClr val="tx1">
                    <a:lumMod val="65000"/>
                  </a:schemeClr>
                </a:solidFill>
              </a:rPr>
              <a:t>23</a:t>
            </a:fld>
            <a:endParaRPr lang="fr-FR" altLang="pt-PT" sz="1200" b="1" i="1" u="sng" dirty="0" smtClean="0">
              <a:solidFill>
                <a:schemeClr val="tx1">
                  <a:lumMod val="65000"/>
                </a:schemeClr>
              </a:solidFill>
            </a:endParaRPr>
          </a:p>
        </p:txBody>
      </p:sp>
      <p:pic>
        <p:nvPicPr>
          <p:cNvPr id="10" name="Imagem9"/>
          <p:cNvPicPr>
            <a:picLocks noChangeAspect="1"/>
          </p:cNvPicPr>
          <p:nvPr/>
        </p:nvPicPr>
        <p:blipFill>
          <a:blip r:embed="rId4"/>
          <a:stretch>
            <a:fillRect/>
          </a:stretch>
        </p:blipFill>
        <p:spPr>
          <a:xfrm>
            <a:off x="11678285" y="6451600"/>
            <a:ext cx="502920" cy="389255"/>
          </a:xfrm>
          <a:prstGeom prst="rect">
            <a:avLst/>
          </a:prstGeom>
          <a:noFill/>
          <a:ln>
            <a:noFill/>
          </a:ln>
          <a:effectLst/>
        </p:spPr>
      </p:pic>
      <p:pic>
        <p:nvPicPr>
          <p:cNvPr id="38" name="Imagem 37" descr="logo"/>
          <p:cNvPicPr>
            <a:picLocks noChangeAspect="1"/>
          </p:cNvPicPr>
          <p:nvPr/>
        </p:nvPicPr>
        <p:blipFill>
          <a:blip r:embed="rId5"/>
          <a:stretch>
            <a:fillRect/>
          </a:stretch>
        </p:blipFill>
        <p:spPr>
          <a:xfrm>
            <a:off x="94615" y="98425"/>
            <a:ext cx="3092450" cy="72453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LOGO-Paises ecowas"/>
          <p:cNvPicPr>
            <a:picLocks noChangeAspect="1"/>
          </p:cNvPicPr>
          <p:nvPr/>
        </p:nvPicPr>
        <p:blipFill>
          <a:blip r:embed="rId2"/>
          <a:stretch>
            <a:fillRect/>
          </a:stretch>
        </p:blipFill>
        <p:spPr>
          <a:xfrm>
            <a:off x="8977630" y="2592705"/>
            <a:ext cx="3214370" cy="3181985"/>
          </a:xfrm>
          <a:prstGeom prst="rect">
            <a:avLst/>
          </a:prstGeom>
        </p:spPr>
      </p:pic>
      <p:grpSp>
        <p:nvGrpSpPr>
          <p:cNvPr id="7" name="Agrupar 6"/>
          <p:cNvGrpSpPr/>
          <p:nvPr/>
        </p:nvGrpSpPr>
        <p:grpSpPr>
          <a:xfrm>
            <a:off x="-5080" y="422910"/>
            <a:ext cx="9146540" cy="6090920"/>
            <a:chOff x="-8" y="1194"/>
            <a:chExt cx="14404" cy="9592"/>
          </a:xfrm>
        </p:grpSpPr>
        <p:sp>
          <p:nvSpPr>
            <p:cNvPr id="8" name="Rectângulo 7"/>
            <p:cNvSpPr/>
            <p:nvPr/>
          </p:nvSpPr>
          <p:spPr>
            <a:xfrm>
              <a:off x="515" y="2294"/>
              <a:ext cx="3403" cy="1247"/>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pic>
          <p:nvPicPr>
            <p:cNvPr id="17411" name="Picture 82" descr="cape_verde"/>
            <p:cNvPicPr>
              <a:picLocks noChangeAspect="1" noChangeArrowheads="1"/>
            </p:cNvPicPr>
            <p:nvPr/>
          </p:nvPicPr>
          <p:blipFill>
            <a:blip r:embed="rId3"/>
            <a:srcRect/>
            <a:stretch>
              <a:fillRect/>
            </a:stretch>
          </p:blipFill>
          <p:spPr bwMode="auto">
            <a:xfrm>
              <a:off x="-8" y="1194"/>
              <a:ext cx="14405" cy="9592"/>
            </a:xfrm>
            <a:prstGeom prst="rect">
              <a:avLst/>
            </a:prstGeom>
            <a:noFill/>
            <a:ln w="9525">
              <a:noFill/>
              <a:miter lim="800000"/>
              <a:headEnd/>
              <a:tailEnd/>
            </a:ln>
          </p:spPr>
        </p:pic>
        <p:sp>
          <p:nvSpPr>
            <p:cNvPr id="17415" name="Line 83"/>
            <p:cNvSpPr>
              <a:spLocks noChangeShapeType="1"/>
            </p:cNvSpPr>
            <p:nvPr/>
          </p:nvSpPr>
          <p:spPr bwMode="auto">
            <a:xfrm>
              <a:off x="4627" y="7446"/>
              <a:ext cx="7196" cy="313"/>
            </a:xfrm>
            <a:prstGeom prst="line">
              <a:avLst/>
            </a:prstGeom>
            <a:noFill/>
            <a:ln w="19050">
              <a:solidFill>
                <a:srgbClr val="00B050"/>
              </a:solidFill>
              <a:round/>
              <a:tailEnd type="triangle" w="med" len="med"/>
            </a:ln>
          </p:spPr>
          <p:txBody>
            <a:bodyPr/>
            <a:lstStyle/>
            <a:p>
              <a:endParaRPr lang="en-US"/>
            </a:p>
          </p:txBody>
        </p:sp>
        <p:sp>
          <p:nvSpPr>
            <p:cNvPr id="17416" name="Line 86"/>
            <p:cNvSpPr>
              <a:spLocks noChangeShapeType="1"/>
            </p:cNvSpPr>
            <p:nvPr/>
          </p:nvSpPr>
          <p:spPr bwMode="auto">
            <a:xfrm flipH="1" flipV="1">
              <a:off x="4503" y="7461"/>
              <a:ext cx="8941" cy="2048"/>
            </a:xfrm>
            <a:prstGeom prst="line">
              <a:avLst/>
            </a:prstGeom>
            <a:noFill/>
            <a:ln w="28575">
              <a:solidFill>
                <a:srgbClr val="FF66CC"/>
              </a:solidFill>
              <a:round/>
              <a:tailEnd type="triangle" w="med" len="med"/>
            </a:ln>
          </p:spPr>
          <p:txBody>
            <a:bodyPr/>
            <a:lstStyle/>
            <a:p>
              <a:endParaRPr lang="en-US"/>
            </a:p>
          </p:txBody>
        </p:sp>
        <p:sp>
          <p:nvSpPr>
            <p:cNvPr id="14" name="Triângulo Isósceles 13"/>
            <p:cNvSpPr/>
            <p:nvPr/>
          </p:nvSpPr>
          <p:spPr>
            <a:xfrm rot="-4740000">
              <a:off x="11791" y="8948"/>
              <a:ext cx="95" cy="382"/>
            </a:xfrm>
            <a:prstGeom prst="triangle">
              <a:avLst/>
            </a:prstGeom>
            <a:solidFill>
              <a:schemeClr val="bg1"/>
            </a:solidFill>
            <a:ln>
              <a:solidFill>
                <a:srgbClr val="D54FC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50" name="Triângulo Isósceles 49"/>
            <p:cNvSpPr/>
            <p:nvPr/>
          </p:nvSpPr>
          <p:spPr>
            <a:xfrm rot="-4620000">
              <a:off x="7173" y="7880"/>
              <a:ext cx="95" cy="382"/>
            </a:xfrm>
            <a:prstGeom prst="triangle">
              <a:avLst/>
            </a:prstGeom>
            <a:solidFill>
              <a:srgbClr val="FADA7A"/>
            </a:solidFill>
            <a:ln>
              <a:solidFill>
                <a:srgbClr val="D54FC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51" name="Triângulo Isósceles 50"/>
            <p:cNvSpPr/>
            <p:nvPr/>
          </p:nvSpPr>
          <p:spPr>
            <a:xfrm rot="6060000" flipH="1">
              <a:off x="7642" y="7389"/>
              <a:ext cx="95" cy="380"/>
            </a:xfrm>
            <a:prstGeom prst="triangl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52" name="Triângulo Isósceles 51"/>
            <p:cNvSpPr/>
            <p:nvPr/>
          </p:nvSpPr>
          <p:spPr>
            <a:xfrm rot="6120000" flipH="1">
              <a:off x="10290" y="7498"/>
              <a:ext cx="97" cy="382"/>
            </a:xfrm>
            <a:prstGeom prst="triangl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5" name="Caixa de Texto 14"/>
            <p:cNvSpPr txBox="1"/>
            <p:nvPr/>
          </p:nvSpPr>
          <p:spPr>
            <a:xfrm>
              <a:off x="8666" y="7245"/>
              <a:ext cx="2359" cy="434"/>
            </a:xfrm>
            <a:prstGeom prst="rect">
              <a:avLst/>
            </a:prstGeom>
            <a:noFill/>
          </p:spPr>
          <p:txBody>
            <a:bodyPr wrap="square" rtlCol="0">
              <a:spAutoFit/>
            </a:bodyPr>
            <a:lstStyle/>
            <a:p>
              <a:r>
                <a:rPr lang="pt-PT" altLang="en-US" sz="1200" i="1">
                  <a:solidFill>
                    <a:schemeClr val="tx1"/>
                  </a:solidFill>
                </a:rPr>
                <a:t>36 hours by sea</a:t>
              </a:r>
            </a:p>
          </p:txBody>
        </p:sp>
        <p:sp>
          <p:nvSpPr>
            <p:cNvPr id="16" name="Caixa de Texto 15"/>
            <p:cNvSpPr txBox="1"/>
            <p:nvPr/>
          </p:nvSpPr>
          <p:spPr>
            <a:xfrm>
              <a:off x="9106" y="8165"/>
              <a:ext cx="2040" cy="434"/>
            </a:xfrm>
            <a:prstGeom prst="rect">
              <a:avLst/>
            </a:prstGeom>
            <a:noFill/>
          </p:spPr>
          <p:txBody>
            <a:bodyPr wrap="square" rtlCol="0">
              <a:spAutoFit/>
            </a:bodyPr>
            <a:lstStyle/>
            <a:p>
              <a:r>
                <a:rPr lang="pt-PT" altLang="en-US" sz="1200" i="1">
                  <a:solidFill>
                    <a:schemeClr val="tx1"/>
                  </a:solidFill>
                </a:rPr>
                <a:t>40 hours by sea</a:t>
              </a:r>
            </a:p>
          </p:txBody>
        </p:sp>
        <p:sp>
          <p:nvSpPr>
            <p:cNvPr id="20" name="Slide Number Placeholder 6"/>
            <p:cNvSpPr txBox="1"/>
            <p:nvPr/>
          </p:nvSpPr>
          <p:spPr bwMode="auto">
            <a:xfrm>
              <a:off x="9805" y="10349"/>
              <a:ext cx="1021"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24</a:t>
              </a:fld>
              <a:endParaRPr lang="fr-FR" altLang="pt-PT" sz="1200" b="1" i="1" u="sng" dirty="0" smtClean="0">
                <a:solidFill>
                  <a:schemeClr val="tx1"/>
                </a:solidFill>
              </a:endParaRPr>
            </a:p>
          </p:txBody>
        </p:sp>
      </p:grpSp>
      <p:sp>
        <p:nvSpPr>
          <p:cNvPr id="17" name="CaixaDeTexto 2"/>
          <p:cNvSpPr txBox="1">
            <a:spLocks noChangeArrowheads="1"/>
          </p:cNvSpPr>
          <p:nvPr/>
        </p:nvSpPr>
        <p:spPr bwMode="auto">
          <a:xfrm>
            <a:off x="9055735" y="5172710"/>
            <a:ext cx="3136265" cy="1398905"/>
          </a:xfrm>
          <a:prstGeom prst="rect">
            <a:avLst/>
          </a:prstGeom>
          <a:noFill/>
          <a:ln w="9525">
            <a:noFill/>
            <a:miter lim="800000"/>
          </a:ln>
        </p:spPr>
        <p:txBody>
          <a:bodyPr wrap="square">
            <a:spAutoFit/>
          </a:bodyPr>
          <a:lstStyle/>
          <a:p>
            <a:pPr algn="ctr"/>
            <a:r>
              <a:rPr sz="1700" i="1" dirty="0">
                <a:gradFill>
                  <a:gsLst>
                    <a:gs pos="0">
                      <a:srgbClr val="14CD68"/>
                    </a:gs>
                    <a:gs pos="100000">
                      <a:srgbClr val="035C7D"/>
                    </a:gs>
                  </a:gsLst>
                  <a:lin scaled="0"/>
                </a:gradFill>
              </a:rPr>
              <a:t>TEMPS DE VOYAGE EN MER</a:t>
            </a:r>
          </a:p>
          <a:p>
            <a:pPr algn="ctr"/>
            <a:r>
              <a:rPr sz="1700" i="1" dirty="0">
                <a:gradFill>
                  <a:gsLst>
                    <a:gs pos="0">
                      <a:srgbClr val="14CD68"/>
                    </a:gs>
                    <a:gs pos="100000">
                      <a:srgbClr val="035C7D"/>
                    </a:gs>
                  </a:gsLst>
                  <a:lin scaled="0"/>
                </a:gradFill>
              </a:rPr>
              <a:t>ENTRE LE CAP VERT</a:t>
            </a:r>
          </a:p>
          <a:p>
            <a:pPr algn="ctr"/>
            <a:r>
              <a:rPr sz="1700" i="1" dirty="0">
                <a:gradFill>
                  <a:gsLst>
                    <a:gs pos="0">
                      <a:srgbClr val="14CD68"/>
                    </a:gs>
                    <a:gs pos="100000">
                      <a:srgbClr val="035C7D"/>
                    </a:gs>
                  </a:gsLst>
                  <a:lin scaled="0"/>
                </a:gradFill>
              </a:rPr>
              <a:t>ET</a:t>
            </a:r>
          </a:p>
          <a:p>
            <a:pPr algn="ctr"/>
            <a:r>
              <a:rPr sz="1700" i="1" dirty="0">
                <a:gradFill>
                  <a:gsLst>
                    <a:gs pos="0">
                      <a:srgbClr val="14CD68"/>
                    </a:gs>
                    <a:gs pos="100000">
                      <a:srgbClr val="035C7D"/>
                    </a:gs>
                  </a:gsLst>
                  <a:lin scaled="0"/>
                </a:gradFill>
              </a:rPr>
              <a:t>LE CONTINENT AFRICAIN</a:t>
            </a:r>
          </a:p>
        </p:txBody>
      </p:sp>
      <p:pic>
        <p:nvPicPr>
          <p:cNvPr id="18" name="Imagem9"/>
          <p:cNvPicPr>
            <a:picLocks noChangeAspect="1"/>
          </p:cNvPicPr>
          <p:nvPr/>
        </p:nvPicPr>
        <p:blipFill>
          <a:blip r:embed="rId4"/>
          <a:stretch>
            <a:fillRect/>
          </a:stretch>
        </p:blipFill>
        <p:spPr>
          <a:xfrm>
            <a:off x="11678285" y="6451600"/>
            <a:ext cx="502920" cy="389255"/>
          </a:xfrm>
          <a:prstGeom prst="rect">
            <a:avLst/>
          </a:prstGeom>
          <a:noFill/>
          <a:ln>
            <a:noFill/>
          </a:ln>
          <a:effectLst/>
        </p:spPr>
      </p:pic>
      <p:pic>
        <p:nvPicPr>
          <p:cNvPr id="26" name="Imagem 25" descr="logo"/>
          <p:cNvPicPr>
            <a:picLocks noChangeAspect="1"/>
          </p:cNvPicPr>
          <p:nvPr/>
        </p:nvPicPr>
        <p:blipFill>
          <a:blip r:embed="rId5"/>
          <a:stretch>
            <a:fillRect/>
          </a:stretch>
        </p:blipFill>
        <p:spPr>
          <a:xfrm>
            <a:off x="9074150" y="70485"/>
            <a:ext cx="3107055" cy="681990"/>
          </a:xfrm>
          <a:prstGeom prst="rect">
            <a:avLst/>
          </a:prstGeom>
        </p:spPr>
      </p:pic>
      <p:sp>
        <p:nvSpPr>
          <p:cNvPr id="19" name="CaixaDeTexto 67"/>
          <p:cNvSpPr txBox="1"/>
          <p:nvPr/>
        </p:nvSpPr>
        <p:spPr>
          <a:xfrm>
            <a:off x="8946515" y="654050"/>
            <a:ext cx="2729230" cy="1900555"/>
          </a:xfrm>
          <a:prstGeom prst="rect">
            <a:avLst/>
          </a:prstGeom>
          <a:noFill/>
        </p:spPr>
        <p:txBody>
          <a:bodyPr wrap="square" rtlCol="0">
            <a:noAutofit/>
          </a:bodyPr>
          <a:lstStyle/>
          <a:p>
            <a:pPr algn="ctr"/>
            <a:r>
              <a:rPr lang="pt-PT" sz="2400" dirty="0" smtClean="0">
                <a:solidFill>
                  <a:srgbClr val="008CBA"/>
                </a:solidFill>
                <a:sym typeface="+mn-ea"/>
              </a:rPr>
              <a:t>09 -11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400" dirty="0">
                <a:solidFill>
                  <a:srgbClr val="008CBA"/>
                </a:solidFill>
              </a:rPr>
              <a:t>CABO VERDE</a:t>
            </a:r>
          </a:p>
        </p:txBody>
      </p:sp>
      <p:pic>
        <p:nvPicPr>
          <p:cNvPr id="21" name="Imagem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9365" y="2531745"/>
            <a:ext cx="677545" cy="5619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riângulo Retângulo 26"/>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3" name="Imagem 12" descr="LOGO-Paises ecowas"/>
          <p:cNvPicPr>
            <a:picLocks noChangeAspect="1"/>
          </p:cNvPicPr>
          <p:nvPr/>
        </p:nvPicPr>
        <p:blipFill>
          <a:blip r:embed="rId2"/>
          <a:stretch>
            <a:fillRect/>
          </a:stretch>
        </p:blipFill>
        <p:spPr>
          <a:xfrm>
            <a:off x="3617595" y="1436370"/>
            <a:ext cx="3897630" cy="3858260"/>
          </a:xfrm>
          <a:prstGeom prst="rect">
            <a:avLst/>
          </a:prstGeom>
        </p:spPr>
      </p:pic>
      <p:sp>
        <p:nvSpPr>
          <p:cNvPr id="10" name="CaixaDeTexto 1"/>
          <p:cNvSpPr txBox="1"/>
          <p:nvPr/>
        </p:nvSpPr>
        <p:spPr>
          <a:xfrm>
            <a:off x="7668894" y="3970030"/>
            <a:ext cx="1734893" cy="368300"/>
          </a:xfrm>
          <a:prstGeom prst="rect">
            <a:avLst/>
          </a:prstGeom>
          <a:noFill/>
        </p:spPr>
        <p:txBody>
          <a:bodyPr wrap="square" rtlCol="0">
            <a:spAutoFit/>
          </a:bodyPr>
          <a:lstStyle/>
          <a:p>
            <a:pPr algn="ctr"/>
            <a:r>
              <a:rPr lang="pt-PT" i="1" dirty="0">
                <a:solidFill>
                  <a:srgbClr val="008CBA"/>
                </a:solidFill>
                <a:latin typeface="Arial Narrow" panose="020B0606020202030204" pitchFamily="34" charset="0"/>
              </a:rPr>
              <a:t>CONTACTS</a:t>
            </a:r>
          </a:p>
        </p:txBody>
      </p:sp>
      <p:sp>
        <p:nvSpPr>
          <p:cNvPr id="33" name="CaixaDeTexto 53"/>
          <p:cNvSpPr txBox="1"/>
          <p:nvPr/>
        </p:nvSpPr>
        <p:spPr>
          <a:xfrm>
            <a:off x="9911080" y="4582795"/>
            <a:ext cx="2099945" cy="1260475"/>
          </a:xfrm>
          <a:prstGeom prst="rect">
            <a:avLst/>
          </a:prstGeom>
          <a:noFill/>
        </p:spPr>
        <p:txBody>
          <a:bodyPr wrap="square" rtlCol="0">
            <a:spAutoFit/>
          </a:bodyPr>
          <a:lstStyle/>
          <a:p>
            <a:r>
              <a:rPr lang="en-US" sz="1600" b="1" i="1" dirty="0" smtClean="0">
                <a:solidFill>
                  <a:srgbClr val="FFC000"/>
                </a:solidFill>
              </a:rPr>
              <a:t>BUSINESS FORUM</a:t>
            </a:r>
            <a:endParaRPr lang="en-US" sz="1600" b="1" i="1" dirty="0">
              <a:solidFill>
                <a:srgbClr val="FFC000"/>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pt-PT" altLang="en-US" sz="1200" dirty="0" smtClean="0">
                <a:latin typeface="Arial Narrow" panose="020B0606020202030204" pitchFamily="34" charset="0"/>
                <a:sym typeface="+mn-ea"/>
              </a:rPr>
              <a:t>Viber</a:t>
            </a:r>
            <a:r>
              <a:rPr lang="en-US" sz="1200" dirty="0">
                <a:latin typeface="Arial Narrow" panose="020B0606020202030204" pitchFamily="34" charset="0"/>
                <a:sym typeface="+mn-ea"/>
              </a:rPr>
              <a:t>:+351 964 406 800</a:t>
            </a:r>
            <a:endParaRPr lang="en-US" sz="1200" dirty="0">
              <a:latin typeface="Arial Narrow" panose="020B0606020202030204" pitchFamily="34" charset="0"/>
            </a:endParaRPr>
          </a:p>
          <a:p>
            <a:r>
              <a:rPr lang="en-US" sz="1200" dirty="0">
                <a:latin typeface="Arial Narrow" panose="020B0606020202030204" pitchFamily="34" charset="0"/>
                <a:sym typeface="+mn-ea"/>
              </a:rPr>
              <a:t>Skype: </a:t>
            </a:r>
            <a:r>
              <a:rPr lang="en-US" sz="1200" dirty="0" err="1">
                <a:latin typeface="Arial Narrow" panose="020B0606020202030204" pitchFamily="34" charset="0"/>
                <a:sym typeface="+mn-ea"/>
              </a:rPr>
              <a:t>setimocontinente</a:t>
            </a:r>
            <a:endParaRPr lang="en-US" sz="1200" dirty="0">
              <a:latin typeface="Arial Narrow" panose="020B0606020202030204" pitchFamily="34" charset="0"/>
            </a:endParaRPr>
          </a:p>
          <a:p>
            <a:r>
              <a:rPr lang="pt-PT" altLang="en-US" sz="1200" dirty="0" smtClean="0">
                <a:latin typeface="Arial Narrow" panose="020B0606020202030204" pitchFamily="34" charset="0"/>
                <a:sym typeface="+mn-ea"/>
              </a:rPr>
              <a:t>i</a:t>
            </a:r>
            <a:r>
              <a:rPr lang="en-US" sz="1200" dirty="0" smtClean="0">
                <a:latin typeface="Arial Narrow" panose="020B0606020202030204" pitchFamily="34" charset="0"/>
                <a:sym typeface="+mn-ea"/>
              </a:rPr>
              <a:t>nfo@atlanticbusiness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smtClean="0">
              <a:latin typeface="Arial Narrow" panose="020B0606020202030204" pitchFamily="34" charset="0"/>
            </a:endParaRPr>
          </a:p>
          <a:p>
            <a:r>
              <a:rPr lang="en-US" sz="1200" dirty="0" smtClean="0">
                <a:latin typeface="Arial Narrow" panose="020B0606020202030204" pitchFamily="34" charset="0"/>
                <a:sym typeface="+mn-ea"/>
              </a:rPr>
              <a:t>www</a:t>
            </a:r>
            <a:r>
              <a:rPr lang="en-US" sz="1200" dirty="0">
                <a:latin typeface="Arial Narrow" panose="020B0606020202030204" pitchFamily="34" charset="0"/>
                <a:sym typeface="+mn-ea"/>
              </a:rPr>
              <a:t>.</a:t>
            </a:r>
            <a:r>
              <a:rPr lang="en-US" sz="1200" dirty="0" smtClean="0">
                <a:latin typeface="Arial Narrow" panose="020B0606020202030204" pitchFamily="34" charset="0"/>
                <a:sym typeface="+mn-ea"/>
              </a:rPr>
              <a:t>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a:latin typeface="Arial Narrow" panose="020B0606020202030204" pitchFamily="34" charset="0"/>
            </a:endParaRPr>
          </a:p>
        </p:txBody>
      </p:sp>
      <p:pic>
        <p:nvPicPr>
          <p:cNvPr id="2"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4" name="Marcador de Posição de Conteúdo 3"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5"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pic>
        <p:nvPicPr>
          <p:cNvPr id="28" name="Imagem 27" descr="logo"/>
          <p:cNvPicPr>
            <a:picLocks noChangeAspect="1"/>
          </p:cNvPicPr>
          <p:nvPr/>
        </p:nvPicPr>
        <p:blipFill>
          <a:blip r:embed="rId5"/>
          <a:stretch>
            <a:fillRect/>
          </a:stretch>
        </p:blipFill>
        <p:spPr>
          <a:xfrm>
            <a:off x="6985000" y="61595"/>
            <a:ext cx="5207000" cy="1143000"/>
          </a:xfrm>
          <a:prstGeom prst="rect">
            <a:avLst/>
          </a:prstGeom>
        </p:spPr>
      </p:pic>
      <p:sp>
        <p:nvSpPr>
          <p:cNvPr id="9" name="CaixaDeTexto 67"/>
          <p:cNvSpPr txBox="1"/>
          <p:nvPr/>
        </p:nvSpPr>
        <p:spPr>
          <a:xfrm>
            <a:off x="9281795" y="1629410"/>
            <a:ext cx="2729230" cy="1900555"/>
          </a:xfrm>
          <a:prstGeom prst="rect">
            <a:avLst/>
          </a:prstGeom>
          <a:noFill/>
        </p:spPr>
        <p:txBody>
          <a:bodyPr wrap="square" rtlCol="0">
            <a:noAutofit/>
          </a:bodyPr>
          <a:lstStyle/>
          <a:p>
            <a:pPr algn="ctr"/>
            <a:r>
              <a:rPr lang="pt-PT" sz="2400" dirty="0" smtClean="0">
                <a:solidFill>
                  <a:srgbClr val="008CBA"/>
                </a:solidFill>
                <a:sym typeface="+mn-ea"/>
              </a:rPr>
              <a:t>09 -11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400" dirty="0">
                <a:solidFill>
                  <a:srgbClr val="008CBA"/>
                </a:solidFill>
              </a:rPr>
              <a:t>CABO VERDE</a:t>
            </a:r>
          </a:p>
        </p:txBody>
      </p:sp>
      <p:pic>
        <p:nvPicPr>
          <p:cNvPr id="12" name="Image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94645" y="3507105"/>
            <a:ext cx="677545" cy="561975"/>
          </a:xfrm>
          <a:prstGeom prst="rect">
            <a:avLst/>
          </a:prstGeom>
        </p:spPr>
      </p:pic>
      <p:sp>
        <p:nvSpPr>
          <p:cNvPr id="11"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25</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18415"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1" name="Imagem 10" descr="LOGO-Paises ecowas"/>
          <p:cNvPicPr>
            <a:picLocks noChangeAspect="1"/>
          </p:cNvPicPr>
          <p:nvPr/>
        </p:nvPicPr>
        <p:blipFill>
          <a:blip r:embed="rId2"/>
          <a:stretch>
            <a:fillRect/>
          </a:stretch>
        </p:blipFill>
        <p:spPr>
          <a:xfrm>
            <a:off x="946785" y="1587500"/>
            <a:ext cx="3897630" cy="3858260"/>
          </a:xfrm>
          <a:prstGeom prst="rect">
            <a:avLst/>
          </a:prstGeom>
        </p:spPr>
      </p:pic>
      <p:pic>
        <p:nvPicPr>
          <p:cNvPr id="2" name="Imagem 1" descr="logForum"/>
          <p:cNvPicPr>
            <a:picLocks noChangeAspect="1"/>
          </p:cNvPicPr>
          <p:nvPr/>
        </p:nvPicPr>
        <p:blipFill>
          <a:blip r:embed="rId3"/>
          <a:stretch>
            <a:fillRect/>
          </a:stretch>
        </p:blipFill>
        <p:spPr>
          <a:xfrm>
            <a:off x="-22860" y="0"/>
            <a:ext cx="3207385" cy="1947545"/>
          </a:xfrm>
          <a:prstGeom prst="rect">
            <a:avLst/>
          </a:prstGeom>
        </p:spPr>
      </p:pic>
      <p:pic>
        <p:nvPicPr>
          <p:cNvPr id="15" name="Imagem9"/>
          <p:cNvPicPr>
            <a:picLocks noChangeAspect="1"/>
          </p:cNvPicPr>
          <p:nvPr/>
        </p:nvPicPr>
        <p:blipFill>
          <a:blip r:embed="rId4"/>
          <a:stretch>
            <a:fillRect/>
          </a:stretch>
        </p:blipFill>
        <p:spPr>
          <a:xfrm>
            <a:off x="11678285" y="6451600"/>
            <a:ext cx="502920" cy="389255"/>
          </a:xfrm>
          <a:prstGeom prst="rect">
            <a:avLst/>
          </a:prstGeom>
          <a:noFill/>
          <a:ln>
            <a:noFill/>
          </a:ln>
          <a:effectLst/>
        </p:spPr>
      </p:pic>
      <p:sp>
        <p:nvSpPr>
          <p:cNvPr id="31" name="CaixaDeTexto 3"/>
          <p:cNvSpPr txBox="1"/>
          <p:nvPr/>
        </p:nvSpPr>
        <p:spPr>
          <a:xfrm>
            <a:off x="4142740" y="173355"/>
            <a:ext cx="7918450" cy="6824945"/>
          </a:xfrm>
          <a:prstGeom prst="rect">
            <a:avLst/>
          </a:prstGeom>
          <a:noFill/>
        </p:spPr>
        <p:txBody>
          <a:bodyPr wrap="square">
            <a:spAutoFit/>
          </a:bodyPr>
          <a:lstStyle/>
          <a:p>
            <a:pPr algn="just">
              <a:lnSpc>
                <a:spcPts val="1200"/>
              </a:lnSpc>
            </a:pPr>
            <a:r>
              <a:rPr lang="pt-PT" sz="1600" b="1" i="1" dirty="0">
                <a:solidFill>
                  <a:srgbClr val="00B4B2"/>
                </a:solidFill>
                <a:latin typeface="Arial Narrow" panose="020B0606020202030204" pitchFamily="34" charset="0"/>
                <a:cs typeface="Times New Roman" panose="02020603050405020304" pitchFamily="18" charset="0"/>
                <a:sym typeface="+mn-ea"/>
              </a:rPr>
              <a:t>L'ATLANTIC </a:t>
            </a:r>
            <a:r>
              <a:rPr lang="pt-PT" sz="1600" b="1" i="1" dirty="0" smtClean="0">
                <a:solidFill>
                  <a:srgbClr val="00B4B2"/>
                </a:solidFill>
                <a:latin typeface="Arial Narrow" panose="020B0606020202030204" pitchFamily="34" charset="0"/>
                <a:cs typeface="Times New Roman" panose="02020603050405020304" pitchFamily="18" charset="0"/>
                <a:sym typeface="+mn-ea"/>
              </a:rPr>
              <a:t>BUSINESS FORUM</a:t>
            </a:r>
          </a:p>
          <a:p>
            <a:pPr algn="just">
              <a:lnSpc>
                <a:spcPts val="700"/>
              </a:lnSpc>
              <a:spcBef>
                <a:spcPts val="0"/>
              </a:spcBef>
              <a:spcAft>
                <a:spcPts val="0"/>
              </a:spcAft>
            </a:pPr>
            <a:endParaRPr lang="pt-PT" sz="1200" i="1" dirty="0" smtClean="0">
              <a:solidFill>
                <a:schemeClr val="tx1"/>
              </a:solidFill>
              <a:latin typeface="Arial Narrow" panose="020B0606020202030204" pitchFamily="34" charset="0"/>
              <a:cs typeface="Arial Narrow" panose="020B0606020202030204" pitchFamily="34" charset="0"/>
              <a:sym typeface="+mn-ea"/>
            </a:endParaRPr>
          </a:p>
          <a:p>
            <a:pPr algn="just">
              <a:lnSpc>
                <a:spcPts val="1200"/>
              </a:lnSpc>
            </a:pPr>
            <a:r>
              <a:rPr sz="1200" dirty="0">
                <a:solidFill>
                  <a:srgbClr val="00B4B2"/>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Date de l'événement: </a:t>
            </a:r>
            <a:r>
              <a:rPr lang="pt-PT" sz="1200" dirty="0">
                <a:solidFill>
                  <a:schemeClr val="tx1"/>
                </a:solidFill>
                <a:latin typeface="Arial Narrow" panose="020B0606020202030204" pitchFamily="34" charset="0"/>
                <a:cs typeface="Arial Narrow" panose="020B0606020202030204" pitchFamily="34" charset="0"/>
                <a:sym typeface="+mn-ea"/>
              </a:rPr>
              <a:t>09 </a:t>
            </a:r>
            <a:r>
              <a:rPr sz="1200" dirty="0">
                <a:solidFill>
                  <a:schemeClr val="tx1"/>
                </a:solidFill>
                <a:latin typeface="Arial Narrow" panose="020B0606020202030204" pitchFamily="34" charset="0"/>
                <a:cs typeface="Arial Narrow" panose="020B0606020202030204" pitchFamily="34" charset="0"/>
                <a:sym typeface="+mn-ea"/>
              </a:rPr>
              <a:t>- 1</a:t>
            </a:r>
            <a:r>
              <a:rPr lang="pt-PT" sz="1200" dirty="0">
                <a:solidFill>
                  <a:schemeClr val="tx1"/>
                </a:solidFill>
                <a:latin typeface="Arial Narrow" panose="020B0606020202030204" pitchFamily="34" charset="0"/>
                <a:cs typeface="Arial Narrow" panose="020B0606020202030204" pitchFamily="34" charset="0"/>
                <a:sym typeface="+mn-ea"/>
              </a:rPr>
              <a:t>1</a:t>
            </a:r>
            <a:r>
              <a:rPr sz="1200" dirty="0">
                <a:solidFill>
                  <a:schemeClr val="tx1"/>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cs typeface="Arial Narrow" panose="020B0606020202030204" pitchFamily="34" charset="0"/>
                <a:sym typeface="+mn-ea"/>
              </a:rPr>
              <a:t>Juin</a:t>
            </a:r>
            <a:r>
              <a:rPr sz="1200" dirty="0">
                <a:solidFill>
                  <a:schemeClr val="tx1"/>
                </a:solidFill>
                <a:latin typeface="Arial Narrow" panose="020B0606020202030204" pitchFamily="34" charset="0"/>
                <a:cs typeface="Arial Narrow" panose="020B0606020202030204" pitchFamily="34" charset="0"/>
                <a:sym typeface="+mn-ea"/>
              </a:rPr>
              <a:t> 202</a:t>
            </a:r>
            <a:r>
              <a:rPr lang="pt-PT" sz="1200" dirty="0">
                <a:solidFill>
                  <a:schemeClr val="tx1"/>
                </a:solidFill>
                <a:latin typeface="Arial Narrow" panose="020B0606020202030204" pitchFamily="34" charset="0"/>
                <a:cs typeface="Arial Narrow" panose="020B0606020202030204" pitchFamily="34" charset="0"/>
                <a:sym typeface="+mn-ea"/>
              </a:rPr>
              <a:t>1</a:t>
            </a:r>
            <a:r>
              <a:rPr sz="1200" dirty="0">
                <a:solidFill>
                  <a:schemeClr val="tx1"/>
                </a:solidFill>
                <a:latin typeface="Arial Narrow" panose="020B0606020202030204" pitchFamily="34" charset="0"/>
                <a:cs typeface="Arial Narrow" panose="020B0606020202030204" pitchFamily="34" charset="0"/>
                <a:sym typeface="+mn-ea"/>
              </a:rPr>
              <a:t>;</a:t>
            </a:r>
          </a:p>
          <a:p>
            <a:pPr algn="just">
              <a:lnSpc>
                <a:spcPts val="1200"/>
              </a:lnSpc>
            </a:pPr>
            <a:r>
              <a:rPr sz="1200" dirty="0">
                <a:solidFill>
                  <a:srgbClr val="00B4B2"/>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Durée de l'événement: 3 jours;</a:t>
            </a:r>
          </a:p>
          <a:p>
            <a:pPr algn="just">
              <a:lnSpc>
                <a:spcPts val="1200"/>
              </a:lnSpc>
            </a:pPr>
            <a:r>
              <a:rPr sz="1200" dirty="0">
                <a:solidFill>
                  <a:srgbClr val="00B4B2"/>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Lieu: Praia - île de Santiago;</a:t>
            </a:r>
          </a:p>
          <a:p>
            <a:pPr algn="just">
              <a:lnSpc>
                <a:spcPts val="1200"/>
              </a:lnSpc>
            </a:pPr>
            <a:r>
              <a:rPr sz="1200" dirty="0">
                <a:solidFill>
                  <a:srgbClr val="00B4B2"/>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Le programme final sera ajusté en fonction du profil des participants inscrits;</a:t>
            </a:r>
          </a:p>
          <a:p>
            <a:pPr algn="just">
              <a:lnSpc>
                <a:spcPts val="1200"/>
              </a:lnSpc>
            </a:pPr>
            <a:r>
              <a:rPr sz="1200" dirty="0">
                <a:solidFill>
                  <a:srgbClr val="00B4B2"/>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Entités concernées: autorités locales, ambassades, agences d'investissement, entreprises, institutions financières nationales et internationales, chambres de commerce et d’industrie locales, universités, Entreprises;</a:t>
            </a:r>
          </a:p>
          <a:p>
            <a:pPr algn="just">
              <a:lnSpc>
                <a:spcPts val="1200"/>
              </a:lnSpc>
            </a:pPr>
            <a:r>
              <a:rPr sz="1200" dirty="0">
                <a:solidFill>
                  <a:srgbClr val="00B4B2"/>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Participation au  Forum International des Entreprises et au programme organisé, notamment:</a:t>
            </a:r>
          </a:p>
          <a:p>
            <a:pPr algn="just">
              <a:lnSpc>
                <a:spcPts val="1200"/>
              </a:lnSpc>
            </a:pPr>
            <a:r>
              <a:rPr sz="1200" dirty="0">
                <a:solidFill>
                  <a:schemeClr val="tx1"/>
                </a:solidFill>
                <a:latin typeface="Arial Narrow" panose="020B0606020202030204" pitchFamily="34" charset="0"/>
                <a:cs typeface="Arial Narrow" panose="020B0606020202030204" pitchFamily="34" charset="0"/>
                <a:sym typeface="+mn-ea"/>
              </a:rPr>
              <a:t>	</a:t>
            </a:r>
            <a:r>
              <a:rPr sz="1200" b="1" dirty="0">
                <a:solidFill>
                  <a:srgbClr val="3EA4BA"/>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Business Round le </a:t>
            </a:r>
            <a:r>
              <a:rPr lang="pt-PT" sz="1200" dirty="0">
                <a:solidFill>
                  <a:schemeClr val="tx1"/>
                </a:solidFill>
                <a:latin typeface="Arial Narrow" panose="020B0606020202030204" pitchFamily="34" charset="0"/>
                <a:cs typeface="Arial Narrow" panose="020B0606020202030204" pitchFamily="34" charset="0"/>
                <a:sym typeface="+mn-ea"/>
              </a:rPr>
              <a:t>09</a:t>
            </a:r>
            <a:r>
              <a:rPr sz="1200" dirty="0">
                <a:solidFill>
                  <a:schemeClr val="tx1"/>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cs typeface="Arial Narrow" panose="020B0606020202030204" pitchFamily="34" charset="0"/>
                <a:sym typeface="+mn-ea"/>
              </a:rPr>
              <a:t>Juin</a:t>
            </a:r>
            <a:r>
              <a:rPr sz="1200" dirty="0">
                <a:solidFill>
                  <a:schemeClr val="tx1"/>
                </a:solidFill>
                <a:latin typeface="Arial Narrow" panose="020B0606020202030204" pitchFamily="34" charset="0"/>
                <a:cs typeface="Arial Narrow" panose="020B0606020202030204" pitchFamily="34" charset="0"/>
                <a:sym typeface="+mn-ea"/>
              </a:rPr>
              <a:t> 202</a:t>
            </a:r>
            <a:r>
              <a:rPr lang="pt-PT" sz="1200" dirty="0">
                <a:solidFill>
                  <a:schemeClr val="tx1"/>
                </a:solidFill>
                <a:latin typeface="Arial Narrow" panose="020B0606020202030204" pitchFamily="34" charset="0"/>
                <a:cs typeface="Arial Narrow" panose="020B0606020202030204" pitchFamily="34" charset="0"/>
                <a:sym typeface="+mn-ea"/>
              </a:rPr>
              <a:t>1</a:t>
            </a:r>
            <a:r>
              <a:rPr sz="1200" dirty="0">
                <a:solidFill>
                  <a:schemeClr val="tx1"/>
                </a:solidFill>
                <a:latin typeface="Arial Narrow" panose="020B0606020202030204" pitchFamily="34" charset="0"/>
                <a:cs typeface="Arial Narrow" panose="020B0606020202030204" pitchFamily="34" charset="0"/>
                <a:sym typeface="+mn-ea"/>
              </a:rPr>
              <a:t> de </a:t>
            </a:r>
            <a:r>
              <a:rPr lang="pt-PT" sz="1200" dirty="0">
                <a:solidFill>
                  <a:schemeClr val="tx1"/>
                </a:solidFill>
                <a:latin typeface="Arial Narrow" panose="020B0606020202030204" pitchFamily="34" charset="0"/>
                <a:cs typeface="Arial Narrow" panose="020B0606020202030204" pitchFamily="34" charset="0"/>
                <a:sym typeface="+mn-ea"/>
              </a:rPr>
              <a:t>8</a:t>
            </a:r>
            <a:r>
              <a:rPr sz="1200" dirty="0">
                <a:solidFill>
                  <a:schemeClr val="tx1"/>
                </a:solidFill>
                <a:latin typeface="Arial Narrow" panose="020B0606020202030204" pitchFamily="34" charset="0"/>
                <a:cs typeface="Arial Narrow" panose="020B0606020202030204" pitchFamily="34" charset="0"/>
                <a:sym typeface="+mn-ea"/>
              </a:rPr>
              <a:t>h00 à 1</a:t>
            </a:r>
            <a:r>
              <a:rPr lang="pt-PT" sz="1200" dirty="0">
                <a:solidFill>
                  <a:schemeClr val="tx1"/>
                </a:solidFill>
                <a:latin typeface="Arial Narrow" panose="020B0606020202030204" pitchFamily="34" charset="0"/>
                <a:cs typeface="Arial Narrow" panose="020B0606020202030204" pitchFamily="34" charset="0"/>
                <a:sym typeface="+mn-ea"/>
              </a:rPr>
              <a:t>5</a:t>
            </a:r>
            <a:r>
              <a:rPr sz="1200" dirty="0">
                <a:solidFill>
                  <a:schemeClr val="tx1"/>
                </a:solidFill>
                <a:latin typeface="Arial Narrow" panose="020B0606020202030204" pitchFamily="34" charset="0"/>
                <a:cs typeface="Arial Narrow" panose="020B0606020202030204" pitchFamily="34" charset="0"/>
                <a:sym typeface="+mn-ea"/>
              </a:rPr>
              <a:t>h</a:t>
            </a:r>
            <a:r>
              <a:rPr lang="pt-PT" sz="1200" dirty="0">
                <a:solidFill>
                  <a:schemeClr val="tx1"/>
                </a:solidFill>
                <a:latin typeface="Arial Narrow" panose="020B0606020202030204" pitchFamily="34" charset="0"/>
                <a:cs typeface="Arial Narrow" panose="020B0606020202030204" pitchFamily="34" charset="0"/>
                <a:sym typeface="+mn-ea"/>
              </a:rPr>
              <a:t>3</a:t>
            </a:r>
            <a:r>
              <a:rPr sz="1200" dirty="0">
                <a:solidFill>
                  <a:schemeClr val="tx1"/>
                </a:solidFill>
                <a:latin typeface="Arial Narrow" panose="020B0606020202030204" pitchFamily="34" charset="0"/>
                <a:cs typeface="Arial Narrow" panose="020B0606020202030204" pitchFamily="34" charset="0"/>
                <a:sym typeface="+mn-ea"/>
              </a:rPr>
              <a:t>0;</a:t>
            </a:r>
          </a:p>
          <a:p>
            <a:pPr algn="just">
              <a:lnSpc>
                <a:spcPts val="1200"/>
              </a:lnSpc>
            </a:pPr>
            <a:r>
              <a:rPr sz="1200" dirty="0">
                <a:solidFill>
                  <a:schemeClr val="tx1"/>
                </a:solidFill>
                <a:latin typeface="Arial Narrow" panose="020B0606020202030204" pitchFamily="34" charset="0"/>
                <a:cs typeface="Arial Narrow" panose="020B0606020202030204" pitchFamily="34" charset="0"/>
                <a:sym typeface="+mn-ea"/>
              </a:rPr>
              <a:t>	</a:t>
            </a:r>
            <a:r>
              <a:rPr sz="1200" b="1" dirty="0">
                <a:solidFill>
                  <a:srgbClr val="3EA4BA"/>
                </a:solidFill>
                <a:latin typeface="Arial Narrow" panose="020B0606020202030204" pitchFamily="34" charset="0"/>
                <a:cs typeface="Arial Narrow" panose="020B0606020202030204" pitchFamily="34" charset="0"/>
                <a:sym typeface="+mn-ea"/>
              </a:rPr>
              <a:t>»</a:t>
            </a:r>
            <a:r>
              <a:rPr sz="1200" dirty="0">
                <a:solidFill>
                  <a:schemeClr val="tx1"/>
                </a:solidFill>
                <a:latin typeface="Arial Narrow" panose="020B0606020202030204" pitchFamily="34" charset="0"/>
                <a:cs typeface="Arial Narrow" panose="020B0606020202030204" pitchFamily="34" charset="0"/>
                <a:sym typeface="+mn-ea"/>
              </a:rPr>
              <a:t> Événements de mise en réseau;</a:t>
            </a:r>
          </a:p>
          <a:p>
            <a:pPr lvl="1" algn="just">
              <a:lnSpc>
                <a:spcPts val="1200"/>
              </a:lnSpc>
            </a:pPr>
            <a:r>
              <a:rPr sz="1200" b="1" dirty="0">
                <a:solidFill>
                  <a:srgbClr val="3EA4BA"/>
                </a:solidFill>
                <a:latin typeface="Arial Narrow" panose="020B0606020202030204" pitchFamily="34" charset="0"/>
                <a:cs typeface="Arial Narrow" panose="020B0606020202030204" pitchFamily="34" charset="0"/>
                <a:sym typeface="+mn-ea"/>
              </a:rPr>
              <a:t>»</a:t>
            </a:r>
            <a:r>
              <a:rPr sz="1200" dirty="0">
                <a:solidFill>
                  <a:schemeClr val="tx1"/>
                </a:solidFill>
                <a:latin typeface="Arial Narrow" panose="020B0606020202030204" pitchFamily="34" charset="0"/>
                <a:cs typeface="Arial Narrow" panose="020B0606020202030204" pitchFamily="34" charset="0"/>
                <a:sym typeface="+mn-ea"/>
              </a:rPr>
              <a:t> Présentation des opportunités d'affaires et de </a:t>
            </a:r>
            <a:r>
              <a:rPr sz="1200" dirty="0" smtClean="0">
                <a:solidFill>
                  <a:schemeClr val="tx1"/>
                </a:solidFill>
                <a:latin typeface="Arial Narrow" panose="020B0606020202030204" pitchFamily="34" charset="0"/>
                <a:cs typeface="Arial Narrow" panose="020B0606020202030204" pitchFamily="34" charset="0"/>
                <a:sym typeface="+mn-ea"/>
              </a:rPr>
              <a:t>part</a:t>
            </a:r>
            <a:r>
              <a:rPr lang="pt-PT" sz="1200" dirty="0" smtClean="0">
                <a:solidFill>
                  <a:schemeClr val="tx1"/>
                </a:solidFill>
                <a:latin typeface="Arial Narrow" panose="020B0606020202030204" pitchFamily="34" charset="0"/>
                <a:cs typeface="Arial Narrow" panose="020B0606020202030204" pitchFamily="34" charset="0"/>
                <a:sym typeface="+mn-ea"/>
              </a:rPr>
              <a:t>e</a:t>
            </a:r>
            <a:r>
              <a:rPr sz="1200" dirty="0" err="1" smtClean="0">
                <a:solidFill>
                  <a:schemeClr val="tx1"/>
                </a:solidFill>
                <a:latin typeface="Arial Narrow" panose="020B0606020202030204" pitchFamily="34" charset="0"/>
                <a:cs typeface="Arial Narrow" panose="020B0606020202030204" pitchFamily="34" charset="0"/>
                <a:sym typeface="+mn-ea"/>
              </a:rPr>
              <a:t>nariat</a:t>
            </a:r>
            <a:r>
              <a:rPr sz="1200" dirty="0" smtClean="0">
                <a:solidFill>
                  <a:schemeClr val="tx1"/>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dans chaque pays de la </a:t>
            </a:r>
            <a:r>
              <a:rPr sz="1200" i="1" dirty="0">
                <a:solidFill>
                  <a:schemeClr val="tx1"/>
                </a:solidFill>
                <a:latin typeface="Arial Narrow" panose="020B0606020202030204" pitchFamily="34" charset="0"/>
                <a:cs typeface="Arial Narrow" panose="020B0606020202030204" pitchFamily="34" charset="0"/>
                <a:sym typeface="+mn-ea"/>
              </a:rPr>
              <a:t>CEDEAO</a:t>
            </a:r>
            <a:r>
              <a:rPr sz="1200" dirty="0">
                <a:solidFill>
                  <a:schemeClr val="tx1"/>
                </a:solidFill>
                <a:latin typeface="Arial Narrow" panose="020B0606020202030204" pitchFamily="34" charset="0"/>
                <a:cs typeface="Arial Narrow" panose="020B0606020202030204" pitchFamily="34" charset="0"/>
                <a:sym typeface="+mn-ea"/>
              </a:rPr>
              <a:t>;</a:t>
            </a:r>
          </a:p>
          <a:p>
            <a:pPr lvl="1" algn="just">
              <a:lnSpc>
                <a:spcPts val="1200"/>
              </a:lnSpc>
            </a:pPr>
            <a:r>
              <a:rPr sz="1200" b="1" dirty="0">
                <a:solidFill>
                  <a:srgbClr val="3EA4BA"/>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Présentation des opportunités d'Affaires et de partenariat avec les entreprises de différents continents;</a:t>
            </a:r>
          </a:p>
          <a:p>
            <a:pPr lvl="1" algn="just">
              <a:lnSpc>
                <a:spcPts val="1200"/>
              </a:lnSpc>
            </a:pPr>
            <a:r>
              <a:rPr sz="1200" b="1" dirty="0">
                <a:solidFill>
                  <a:srgbClr val="3EA4BA"/>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Identification d'opportunités d'affaires dans les secteurs suivants: commerce, industrie, tourisme, agriculture, logistique, industrie agroalimentaire et </a:t>
            </a:r>
            <a:r>
              <a:rPr sz="1200" i="1" dirty="0">
                <a:solidFill>
                  <a:schemeClr val="tx1"/>
                </a:solidFill>
                <a:latin typeface="Arial Narrow" panose="020B0606020202030204" pitchFamily="34" charset="0"/>
                <a:cs typeface="Arial Narrow" panose="020B0606020202030204" pitchFamily="34" charset="0"/>
                <a:sym typeface="+mn-ea"/>
              </a:rPr>
              <a:t>TIC</a:t>
            </a:r>
            <a:r>
              <a:rPr sz="1200" dirty="0">
                <a:solidFill>
                  <a:schemeClr val="tx1"/>
                </a:solidFill>
                <a:latin typeface="Arial Narrow" panose="020B0606020202030204" pitchFamily="34" charset="0"/>
                <a:cs typeface="Arial Narrow" panose="020B0606020202030204" pitchFamily="34" charset="0"/>
                <a:sym typeface="+mn-ea"/>
              </a:rPr>
              <a:t>;</a:t>
            </a:r>
          </a:p>
          <a:p>
            <a:pPr lvl="1" algn="just">
              <a:lnSpc>
                <a:spcPts val="1200"/>
              </a:lnSpc>
            </a:pPr>
            <a:r>
              <a:rPr sz="1200" b="1" dirty="0">
                <a:solidFill>
                  <a:srgbClr val="3EA4BA"/>
                </a:solidFill>
                <a:latin typeface="Arial Narrow" panose="020B0606020202030204" pitchFamily="34" charset="0"/>
                <a:cs typeface="Arial Narrow" panose="020B0606020202030204" pitchFamily="34" charset="0"/>
                <a:sym typeface="+mn-ea"/>
              </a:rPr>
              <a:t>»</a:t>
            </a:r>
            <a:r>
              <a:rPr sz="1200" dirty="0">
                <a:solidFill>
                  <a:schemeClr val="tx1"/>
                </a:solidFill>
                <a:latin typeface="Arial Narrow" panose="020B0606020202030204" pitchFamily="34" charset="0"/>
                <a:cs typeface="Arial Narrow" panose="020B0606020202030204" pitchFamily="34" charset="0"/>
                <a:sym typeface="+mn-ea"/>
              </a:rPr>
              <a:t> Les Chambres de commerce et d’industrie locales.</a:t>
            </a:r>
          </a:p>
          <a:p>
            <a:pPr algn="just">
              <a:lnSpc>
                <a:spcPts val="800"/>
              </a:lnSpc>
              <a:spcBef>
                <a:spcPts val="0"/>
              </a:spcBef>
              <a:spcAft>
                <a:spcPts val="0"/>
              </a:spcAft>
            </a:pPr>
            <a:endParaRPr sz="1200" dirty="0">
              <a:solidFill>
                <a:schemeClr val="tx1"/>
              </a:solidFill>
              <a:latin typeface="Arial Narrow" panose="020B0606020202030204" pitchFamily="34" charset="0"/>
              <a:cs typeface="Arial Narrow" panose="020B0606020202030204" pitchFamily="34" charset="0"/>
              <a:sym typeface="+mn-ea"/>
            </a:endParaRPr>
          </a:p>
          <a:p>
            <a:pPr algn="just">
              <a:lnSpc>
                <a:spcPts val="1200"/>
              </a:lnSpc>
            </a:pPr>
            <a:r>
              <a:rPr sz="1200" dirty="0">
                <a:solidFill>
                  <a:schemeClr val="tx1"/>
                </a:solidFill>
                <a:latin typeface="Arial Narrow" panose="020B0606020202030204" pitchFamily="34" charset="0"/>
                <a:cs typeface="Arial Narrow" panose="020B0606020202030204" pitchFamily="34" charset="0"/>
                <a:sym typeface="+mn-ea"/>
              </a:rPr>
              <a:t>Le Forum des Entreprises </a:t>
            </a:r>
            <a:r>
              <a:rPr lang="pt-PT" sz="1200" dirty="0">
                <a:solidFill>
                  <a:schemeClr val="tx1"/>
                </a:solidFill>
                <a:latin typeface="Arial Narrow" panose="020B0606020202030204" pitchFamily="34" charset="0"/>
                <a:cs typeface="Arial Narrow" panose="020B0606020202030204" pitchFamily="34" charset="0"/>
                <a:sym typeface="+mn-ea"/>
              </a:rPr>
              <a:t>intitulé </a:t>
            </a:r>
            <a:r>
              <a:rPr sz="1200" dirty="0">
                <a:solidFill>
                  <a:schemeClr val="tx1"/>
                </a:solidFill>
                <a:latin typeface="Arial Narrow" panose="020B0606020202030204" pitchFamily="34" charset="0"/>
                <a:cs typeface="Arial Narrow" panose="020B0606020202030204" pitchFamily="34" charset="0"/>
                <a:sym typeface="+mn-ea"/>
              </a:rPr>
              <a:t>«</a:t>
            </a:r>
            <a:r>
              <a:rPr lang="pt-PT" sz="1200" i="1" dirty="0">
                <a:solidFill>
                  <a:schemeClr val="tx1"/>
                </a:solidFill>
                <a:latin typeface="Arial Narrow" panose="020B0606020202030204" pitchFamily="34" charset="0"/>
                <a:cs typeface="Arial Narrow" panose="020B0606020202030204" pitchFamily="34" charset="0"/>
                <a:sym typeface="+mn-ea"/>
              </a:rPr>
              <a:t>ATLANTIC </a:t>
            </a:r>
            <a:r>
              <a:rPr lang="pt-PT" sz="1200" i="1" dirty="0" smtClean="0">
                <a:solidFill>
                  <a:schemeClr val="tx1"/>
                </a:solidFill>
                <a:latin typeface="Arial Narrow" panose="020B0606020202030204" pitchFamily="34" charset="0"/>
                <a:cs typeface="Arial Narrow" panose="020B0606020202030204" pitchFamily="34" charset="0"/>
                <a:sym typeface="+mn-ea"/>
              </a:rPr>
              <a:t>BUSINESS FORUM</a:t>
            </a:r>
            <a:r>
              <a:rPr sz="1200" dirty="0">
                <a:solidFill>
                  <a:schemeClr val="tx1"/>
                </a:solidFill>
                <a:latin typeface="Arial Narrow" panose="020B0606020202030204" pitchFamily="34" charset="0"/>
                <a:cs typeface="Arial Narrow" panose="020B0606020202030204" pitchFamily="34" charset="0"/>
                <a:sym typeface="+mn-ea"/>
              </a:rPr>
              <a:t>» est </a:t>
            </a:r>
            <a:r>
              <a:rPr lang="pt-PT" sz="1200" dirty="0">
                <a:solidFill>
                  <a:schemeClr val="tx1"/>
                </a:solidFill>
                <a:latin typeface="Arial Narrow" panose="020B0606020202030204" pitchFamily="34" charset="0"/>
                <a:cs typeface="Arial Narrow" panose="020B0606020202030204" pitchFamily="34" charset="0"/>
                <a:sym typeface="+mn-ea"/>
              </a:rPr>
              <a:t>strutucré en:</a:t>
            </a:r>
          </a:p>
          <a:p>
            <a:pPr algn="just">
              <a:lnSpc>
                <a:spcPts val="500"/>
              </a:lnSpc>
              <a:spcBef>
                <a:spcPts val="0"/>
              </a:spcBef>
              <a:spcAft>
                <a:spcPts val="0"/>
              </a:spcAft>
            </a:pPr>
            <a:endParaRPr lang="pt-PT" sz="1200" dirty="0">
              <a:solidFill>
                <a:schemeClr val="tx1"/>
              </a:solidFill>
              <a:latin typeface="Arial Narrow" panose="020B0606020202030204" pitchFamily="34" charset="0"/>
              <a:cs typeface="Arial Narrow" panose="020B0606020202030204" pitchFamily="34" charset="0"/>
              <a:sym typeface="+mn-ea"/>
            </a:endParaRPr>
          </a:p>
          <a:p>
            <a:pPr algn="just">
              <a:lnSpc>
                <a:spcPts val="1200"/>
              </a:lnSpc>
            </a:pPr>
            <a:r>
              <a:rPr sz="1200" dirty="0">
                <a:solidFill>
                  <a:schemeClr val="accent1"/>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cs typeface="Arial Narrow" panose="020B0606020202030204" pitchFamily="34" charset="0"/>
                <a:sym typeface="+mn-ea"/>
              </a:rPr>
              <a:t>Ci</a:t>
            </a:r>
            <a:r>
              <a:rPr sz="1200" dirty="0">
                <a:solidFill>
                  <a:schemeClr val="tx1"/>
                </a:solidFill>
                <a:latin typeface="Arial Narrow" panose="020B0606020202030204" pitchFamily="34" charset="0"/>
                <a:cs typeface="Arial Narrow" panose="020B0606020202030204" pitchFamily="34" charset="0"/>
                <a:sym typeface="+mn-ea"/>
              </a:rPr>
              <a:t>nq (5) </a:t>
            </a:r>
            <a:r>
              <a:rPr lang="pt-PT" sz="1200" dirty="0">
                <a:solidFill>
                  <a:schemeClr val="tx1"/>
                </a:solidFill>
                <a:latin typeface="Arial Narrow" panose="020B0606020202030204" pitchFamily="34" charset="0"/>
                <a:cs typeface="Arial Narrow" panose="020B0606020202030204" pitchFamily="34" charset="0"/>
                <a:sym typeface="+mn-ea"/>
              </a:rPr>
              <a:t>S</a:t>
            </a:r>
            <a:r>
              <a:rPr sz="1200" dirty="0">
                <a:solidFill>
                  <a:schemeClr val="tx1"/>
                </a:solidFill>
                <a:latin typeface="Arial Narrow" panose="020B0606020202030204" pitchFamily="34" charset="0"/>
                <a:cs typeface="Arial Narrow" panose="020B0606020202030204" pitchFamily="34" charset="0"/>
                <a:sym typeface="+mn-ea"/>
              </a:rPr>
              <a:t>essions de </a:t>
            </a:r>
            <a:r>
              <a:rPr lang="pt-PT" sz="1200" dirty="0">
                <a:solidFill>
                  <a:schemeClr val="tx1"/>
                </a:solidFill>
                <a:latin typeface="Arial Narrow" panose="020B0606020202030204" pitchFamily="34" charset="0"/>
                <a:cs typeface="Arial Narrow" panose="020B0606020202030204" pitchFamily="34" charset="0"/>
                <a:sym typeface="+mn-ea"/>
              </a:rPr>
              <a:t>P</a:t>
            </a:r>
            <a:r>
              <a:rPr sz="1200" dirty="0">
                <a:solidFill>
                  <a:schemeClr val="tx1"/>
                </a:solidFill>
                <a:latin typeface="Arial Narrow" panose="020B0606020202030204" pitchFamily="34" charset="0"/>
                <a:cs typeface="Arial Narrow" panose="020B0606020202030204" pitchFamily="34" charset="0"/>
                <a:sym typeface="+mn-ea"/>
              </a:rPr>
              <a:t>résentation des </a:t>
            </a:r>
            <a:r>
              <a:rPr lang="pt-PT" sz="1200" dirty="0">
                <a:solidFill>
                  <a:schemeClr val="tx1"/>
                </a:solidFill>
                <a:latin typeface="Arial Narrow" panose="020B0606020202030204" pitchFamily="34" charset="0"/>
                <a:cs typeface="Arial Narrow" panose="020B0606020202030204" pitchFamily="34" charset="0"/>
                <a:sym typeface="+mn-ea"/>
              </a:rPr>
              <a:t>O</a:t>
            </a:r>
            <a:r>
              <a:rPr sz="1200" dirty="0">
                <a:solidFill>
                  <a:schemeClr val="tx1"/>
                </a:solidFill>
                <a:latin typeface="Arial Narrow" panose="020B0606020202030204" pitchFamily="34" charset="0"/>
                <a:cs typeface="Arial Narrow" panose="020B0606020202030204" pitchFamily="34" charset="0"/>
                <a:sym typeface="+mn-ea"/>
              </a:rPr>
              <a:t>pportunités d’Affaires dans chaque </a:t>
            </a:r>
            <a:r>
              <a:rPr lang="pt-PT" sz="1200" dirty="0">
                <a:solidFill>
                  <a:schemeClr val="tx1"/>
                </a:solidFill>
                <a:latin typeface="Arial Narrow" panose="020B0606020202030204" pitchFamily="34" charset="0"/>
                <a:cs typeface="Arial Narrow" panose="020B0606020202030204" pitchFamily="34" charset="0"/>
                <a:sym typeface="+mn-ea"/>
              </a:rPr>
              <a:t>P</a:t>
            </a:r>
            <a:r>
              <a:rPr sz="1200" dirty="0">
                <a:solidFill>
                  <a:schemeClr val="tx1"/>
                </a:solidFill>
                <a:latin typeface="Arial Narrow" panose="020B0606020202030204" pitchFamily="34" charset="0"/>
                <a:cs typeface="Arial Narrow" panose="020B0606020202030204" pitchFamily="34" charset="0"/>
                <a:sym typeface="+mn-ea"/>
              </a:rPr>
              <a:t>ays membre de la </a:t>
            </a:r>
            <a:r>
              <a:rPr sz="1200" i="1" dirty="0">
                <a:solidFill>
                  <a:schemeClr val="tx1"/>
                </a:solidFill>
                <a:latin typeface="Arial Narrow" panose="020B0606020202030204" pitchFamily="34" charset="0"/>
                <a:cs typeface="Arial Narrow" panose="020B0606020202030204" pitchFamily="34" charset="0"/>
                <a:sym typeface="+mn-ea"/>
              </a:rPr>
              <a:t>CEDEAO</a:t>
            </a:r>
            <a:r>
              <a:rPr lang="pt-PT" sz="1200" i="1" dirty="0">
                <a:solidFill>
                  <a:schemeClr val="tx1"/>
                </a:solidFill>
                <a:latin typeface="Arial Narrow" panose="020B0606020202030204" pitchFamily="34" charset="0"/>
                <a:cs typeface="Arial Narrow" panose="020B0606020202030204" pitchFamily="34" charset="0"/>
                <a:sym typeface="+mn-ea"/>
              </a:rPr>
              <a:t>;</a:t>
            </a:r>
          </a:p>
          <a:p>
            <a:pPr algn="just">
              <a:lnSpc>
                <a:spcPts val="1200"/>
              </a:lnSpc>
            </a:pPr>
            <a:r>
              <a:rPr sz="1200" dirty="0">
                <a:solidFill>
                  <a:schemeClr val="accent1"/>
                </a:solidFill>
                <a:latin typeface="Arial Narrow" panose="020B0606020202030204" pitchFamily="34" charset="0"/>
                <a:cs typeface="Arial Narrow" panose="020B0606020202030204" pitchFamily="34" charset="0"/>
                <a:sym typeface="+mn-ea"/>
              </a:rPr>
              <a:t>■ </a:t>
            </a:r>
            <a:r>
              <a:rPr lang="pt-PT" sz="1200" dirty="0" smtClean="0">
                <a:latin typeface="Arial Narrow" panose="020B0606020202030204" pitchFamily="34" charset="0"/>
                <a:cs typeface="Arial Narrow" panose="020B0606020202030204" pitchFamily="34" charset="0"/>
                <a:sym typeface="+mn-ea"/>
              </a:rPr>
              <a:t>Un </a:t>
            </a:r>
            <a:r>
              <a:rPr lang="pt-PT" sz="1200" i="1" dirty="0">
                <a:latin typeface="Arial Narrow" panose="020B0606020202030204" pitchFamily="34" charset="0"/>
                <a:sym typeface="+mn-ea"/>
              </a:rPr>
              <a:t>ATELIER </a:t>
            </a:r>
            <a:r>
              <a:rPr lang="pt-PT" sz="1200" i="1" dirty="0" smtClean="0">
                <a:latin typeface="Arial Narrow" panose="020B0606020202030204" pitchFamily="34" charset="0"/>
                <a:sym typeface="+mn-ea"/>
              </a:rPr>
              <a:t>ÉCONOMIQUE</a:t>
            </a:r>
            <a:r>
              <a:rPr lang="pt-PT" sz="1200" b="1" i="1" dirty="0" smtClean="0">
                <a:latin typeface="Arial Narrow" panose="020B0606020202030204" pitchFamily="34" charset="0"/>
                <a:sym typeface="+mn-ea"/>
              </a:rPr>
              <a:t> </a:t>
            </a:r>
            <a:r>
              <a:rPr lang="pt-PT" sz="1200" dirty="0" smtClean="0">
                <a:latin typeface="Arial Narrow" panose="020B0606020202030204" pitchFamily="34" charset="0"/>
                <a:sym typeface="+mn-ea"/>
              </a:rPr>
              <a:t>avec trois (3)</a:t>
            </a:r>
            <a:r>
              <a:rPr sz="1200" dirty="0" smtClean="0">
                <a:solidFill>
                  <a:schemeClr val="tx1"/>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Panels </a:t>
            </a:r>
            <a:r>
              <a:rPr lang="pt-PT" sz="1200" dirty="0">
                <a:solidFill>
                  <a:schemeClr val="tx1"/>
                </a:solidFill>
                <a:latin typeface="Arial Narrow" panose="020B0606020202030204" pitchFamily="34" charset="0"/>
                <a:cs typeface="Arial Narrow" panose="020B0606020202030204" pitchFamily="34" charset="0"/>
                <a:sym typeface="+mn-ea"/>
              </a:rPr>
              <a:t>thèmatiques</a:t>
            </a:r>
            <a:r>
              <a:rPr lang="pt-PT" sz="1200" dirty="0" smtClean="0">
                <a:solidFill>
                  <a:schemeClr val="tx1"/>
                </a:solidFill>
                <a:latin typeface="Arial Narrow" panose="020B0606020202030204" pitchFamily="34" charset="0"/>
                <a:cs typeface="Arial Narrow" panose="020B0606020202030204" pitchFamily="34" charset="0"/>
                <a:sym typeface="+mn-ea"/>
              </a:rPr>
              <a:t>:</a:t>
            </a:r>
          </a:p>
          <a:p>
            <a:pPr algn="just">
              <a:lnSpc>
                <a:spcPts val="1200"/>
              </a:lnSpc>
            </a:pPr>
            <a:r>
              <a:rPr lang="fr-FR" sz="1200" dirty="0" smtClean="0">
                <a:solidFill>
                  <a:srgbClr val="008CBA"/>
                </a:solidFill>
                <a:latin typeface="Arial Narrow" panose="020B0606020202030204" pitchFamily="34" charset="0"/>
                <a:cs typeface="Arial Narrow" panose="020B0606020202030204" pitchFamily="34" charset="0"/>
                <a:sym typeface="+mn-ea"/>
              </a:rPr>
              <a:t>	»</a:t>
            </a:r>
            <a:r>
              <a:rPr lang="fr-FR" sz="1200" dirty="0" smtClean="0">
                <a:latin typeface="Arial Narrow" panose="020B0606020202030204" pitchFamily="34" charset="0"/>
                <a:cs typeface="Arial Narrow" panose="020B0606020202030204" pitchFamily="34" charset="0"/>
                <a:sym typeface="+mn-ea"/>
              </a:rPr>
              <a:t> </a:t>
            </a:r>
            <a:r>
              <a:rPr lang="fr-FR" sz="1200" dirty="0">
                <a:latin typeface="Arial Narrow" panose="020B0606020202030204" pitchFamily="34" charset="0"/>
                <a:cs typeface="Arial Narrow" panose="020B0606020202030204" pitchFamily="34" charset="0"/>
                <a:sym typeface="+mn-ea"/>
              </a:rPr>
              <a:t>Panel I:  </a:t>
            </a:r>
            <a:r>
              <a:rPr lang="fr-FR" sz="1200" dirty="0" smtClean="0">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sym typeface="+mn-ea"/>
              </a:rPr>
              <a:t>«</a:t>
            </a:r>
            <a:r>
              <a:rPr lang="pt-PT" sz="1200" i="1" dirty="0">
                <a:latin typeface="Arial Narrow" panose="020B0606020202030204" pitchFamily="34" charset="0"/>
                <a:sym typeface="+mn-ea"/>
              </a:rPr>
              <a:t>BRÉSIL</a:t>
            </a:r>
            <a:r>
              <a:rPr lang="pt-PT" sz="1200" dirty="0">
                <a:latin typeface="Arial Narrow" panose="020B0606020202030204" pitchFamily="34" charset="0"/>
                <a:sym typeface="+mn-ea"/>
              </a:rPr>
              <a:t>: Le Potentiel et l'Opportunité de Coopération Technique et Entrepreneuriale</a:t>
            </a:r>
            <a:r>
              <a:rPr lang="pt-PT" sz="1200" dirty="0" smtClean="0">
                <a:latin typeface="Arial Narrow" panose="020B0606020202030204" pitchFamily="34" charset="0"/>
                <a:sym typeface="+mn-ea"/>
              </a:rPr>
              <a:t>»</a:t>
            </a:r>
            <a:endParaRPr lang="pt-PT" sz="1200" dirty="0">
              <a:solidFill>
                <a:schemeClr val="tx1"/>
              </a:solidFill>
              <a:latin typeface="Arial Narrow" panose="020B0606020202030204" pitchFamily="34" charset="0"/>
              <a:cs typeface="Arial Narrow" panose="020B0606020202030204" pitchFamily="34" charset="0"/>
              <a:sym typeface="+mn-ea"/>
            </a:endParaRPr>
          </a:p>
          <a:p>
            <a:pPr lvl="1" algn="just">
              <a:lnSpc>
                <a:spcPts val="1200"/>
              </a:lnSpc>
            </a:pPr>
            <a:r>
              <a:rPr sz="1200" dirty="0">
                <a:solidFill>
                  <a:srgbClr val="008CBA"/>
                </a:solidFill>
                <a:latin typeface="Arial Narrow" panose="020B0606020202030204" pitchFamily="34" charset="0"/>
                <a:cs typeface="Arial Narrow" panose="020B0606020202030204" pitchFamily="34" charset="0"/>
                <a:sym typeface="+mn-ea"/>
              </a:rPr>
              <a:t>»</a:t>
            </a:r>
            <a:r>
              <a:rPr sz="1200" dirty="0">
                <a:solidFill>
                  <a:schemeClr val="tx1"/>
                </a:solidFill>
                <a:latin typeface="Arial Narrow" panose="020B0606020202030204" pitchFamily="34" charset="0"/>
                <a:cs typeface="Arial Narrow" panose="020B0606020202030204" pitchFamily="34" charset="0"/>
                <a:sym typeface="+mn-ea"/>
              </a:rPr>
              <a:t> Panel </a:t>
            </a:r>
            <a:r>
              <a:rPr lang="pt-PT" sz="1200" dirty="0" smtClean="0">
                <a:solidFill>
                  <a:schemeClr val="tx1"/>
                </a:solidFill>
                <a:latin typeface="Arial Narrow" panose="020B0606020202030204" pitchFamily="34" charset="0"/>
                <a:cs typeface="Arial Narrow" panose="020B0606020202030204" pitchFamily="34" charset="0"/>
                <a:sym typeface="+mn-ea"/>
              </a:rPr>
              <a:t>II:   </a:t>
            </a:r>
            <a:r>
              <a:rPr sz="1200" i="1" dirty="0">
                <a:solidFill>
                  <a:schemeClr val="tx1"/>
                </a:solidFill>
                <a:latin typeface="Arial Narrow" panose="020B0606020202030204" pitchFamily="34" charset="0"/>
                <a:cs typeface="Arial Narrow" panose="020B0606020202030204" pitchFamily="34" charset="0"/>
                <a:sym typeface="+mn-ea"/>
              </a:rPr>
              <a:t>«</a:t>
            </a:r>
            <a:r>
              <a:rPr lang="fr-FR" sz="1200" i="1" dirty="0" smtClean="0">
                <a:solidFill>
                  <a:schemeClr val="tx1"/>
                </a:solidFill>
                <a:latin typeface="Arial Narrow" panose="020B0606020202030204" pitchFamily="34" charset="0"/>
                <a:cs typeface="Arial Narrow" panose="020B0606020202030204" pitchFamily="34" charset="0"/>
                <a:sym typeface="+mn-ea"/>
              </a:rPr>
              <a:t>FINANCEMENT </a:t>
            </a:r>
            <a:r>
              <a:rPr lang="fr-FR" sz="1200" i="1" dirty="0">
                <a:solidFill>
                  <a:schemeClr val="tx1"/>
                </a:solidFill>
                <a:latin typeface="Arial Narrow" panose="020B0606020202030204" pitchFamily="34" charset="0"/>
                <a:cs typeface="Arial Narrow" panose="020B0606020202030204" pitchFamily="34" charset="0"/>
                <a:sym typeface="+mn-ea"/>
              </a:rPr>
              <a:t>DU SECTEUR PRIVÉ DANS LA </a:t>
            </a:r>
            <a:r>
              <a:rPr lang="fr-FR" sz="1200" i="1" dirty="0" smtClean="0">
                <a:solidFill>
                  <a:schemeClr val="tx1"/>
                </a:solidFill>
                <a:latin typeface="Arial Narrow" panose="020B0606020202030204" pitchFamily="34" charset="0"/>
                <a:cs typeface="Arial Narrow" panose="020B0606020202030204" pitchFamily="34" charset="0"/>
                <a:sym typeface="+mn-ea"/>
              </a:rPr>
              <a:t>CEDEAO</a:t>
            </a:r>
            <a:r>
              <a:rPr lang="pt-PT" altLang="fr-FR" sz="1200" i="1" dirty="0" smtClean="0">
                <a:solidFill>
                  <a:schemeClr val="tx1"/>
                </a:solidFill>
                <a:latin typeface="Arial Narrow" panose="020B0606020202030204" pitchFamily="34" charset="0"/>
                <a:cs typeface="Arial Narrow" panose="020B0606020202030204" pitchFamily="34" charset="0"/>
                <a:sym typeface="+mn-ea"/>
              </a:rPr>
              <a:t>»; et</a:t>
            </a:r>
            <a:endParaRPr lang="pt-PT" altLang="fr-FR" sz="1200" b="1" dirty="0" smtClean="0">
              <a:solidFill>
                <a:schemeClr val="tx1"/>
              </a:solidFill>
              <a:latin typeface="Arial Narrow" panose="020B0606020202030204" pitchFamily="34" charset="0"/>
              <a:cs typeface="Arial Narrow" panose="020B0606020202030204" pitchFamily="34" charset="0"/>
              <a:sym typeface="+mn-ea"/>
            </a:endParaRPr>
          </a:p>
          <a:p>
            <a:pPr lvl="1" algn="just">
              <a:lnSpc>
                <a:spcPts val="1200"/>
              </a:lnSpc>
            </a:pPr>
            <a:r>
              <a:rPr sz="1200" dirty="0">
                <a:solidFill>
                  <a:srgbClr val="008CBA"/>
                </a:solidFill>
                <a:latin typeface="Arial Narrow" panose="020B0606020202030204" pitchFamily="34" charset="0"/>
                <a:cs typeface="Arial Narrow" panose="020B0606020202030204" pitchFamily="34" charset="0"/>
                <a:sym typeface="+mn-ea"/>
              </a:rPr>
              <a:t>»</a:t>
            </a:r>
            <a:r>
              <a:rPr sz="1200" dirty="0">
                <a:solidFill>
                  <a:schemeClr val="tx1"/>
                </a:solidFill>
                <a:latin typeface="Arial Narrow" panose="020B0606020202030204" pitchFamily="34" charset="0"/>
                <a:cs typeface="Arial Narrow" panose="020B0606020202030204" pitchFamily="34" charset="0"/>
                <a:sym typeface="+mn-ea"/>
              </a:rPr>
              <a:t> Panel </a:t>
            </a:r>
            <a:r>
              <a:rPr lang="pt-PT" sz="1200" dirty="0" smtClean="0">
                <a:solidFill>
                  <a:schemeClr val="tx1"/>
                </a:solidFill>
                <a:latin typeface="Arial Narrow" panose="020B0606020202030204" pitchFamily="34" charset="0"/>
                <a:cs typeface="Arial Narrow" panose="020B0606020202030204" pitchFamily="34" charset="0"/>
                <a:sym typeface="+mn-ea"/>
              </a:rPr>
              <a:t>III: </a:t>
            </a:r>
            <a:r>
              <a:rPr altLang="it-IT" sz="1200" dirty="0">
                <a:solidFill>
                  <a:schemeClr val="tx1"/>
                </a:solidFill>
                <a:latin typeface="Arial Narrow" panose="020B0606020202030204" pitchFamily="34" charset="0"/>
                <a:cs typeface="Arial Narrow" panose="020B0606020202030204" pitchFamily="34" charset="0"/>
                <a:sym typeface="+mn-ea"/>
              </a:rPr>
              <a:t>«</a:t>
            </a:r>
            <a:r>
              <a:rPr lang="it-IT" sz="1200" i="1" dirty="0">
                <a:solidFill>
                  <a:schemeClr val="tx1"/>
                </a:solidFill>
                <a:latin typeface="Arial Narrow" panose="020B0606020202030204" pitchFamily="34" charset="0"/>
                <a:cs typeface="Arial Narrow" panose="020B0606020202030204" pitchFamily="34" charset="0"/>
                <a:sym typeface="+mn-ea"/>
              </a:rPr>
              <a:t>LE DÉVELOPPEMENT DE L’ÉCONOMIE NUMÉRIQUE EN AFRIQUE: </a:t>
            </a:r>
            <a:r>
              <a:rPr sz="1200" i="1" dirty="0">
                <a:solidFill>
                  <a:schemeClr val="tx1"/>
                </a:solidFill>
                <a:latin typeface="Arial Narrow" panose="020B0606020202030204" pitchFamily="34" charset="0"/>
                <a:cs typeface="Arial Narrow" panose="020B0606020202030204" pitchFamily="34" charset="0"/>
                <a:sym typeface="+mn-ea"/>
              </a:rPr>
              <a:t>L'importance des Start-Ups dans l'innovation du marché et l'Entrepreneuriat des Jeunes</a:t>
            </a:r>
            <a:r>
              <a:rPr altLang="it-IT" sz="1200" dirty="0">
                <a:solidFill>
                  <a:schemeClr val="tx1"/>
                </a:solidFill>
                <a:latin typeface="Arial Narrow" panose="020B0606020202030204" pitchFamily="34" charset="0"/>
                <a:cs typeface="Arial Narrow" panose="020B0606020202030204" pitchFamily="34" charset="0"/>
                <a:sym typeface="+mn-ea"/>
              </a:rPr>
              <a:t>»</a:t>
            </a:r>
            <a:r>
              <a:rPr lang="pt-PT" sz="1200" dirty="0">
                <a:solidFill>
                  <a:schemeClr val="tx1"/>
                </a:solidFill>
                <a:latin typeface="Arial Narrow" panose="020B0606020202030204" pitchFamily="34" charset="0"/>
                <a:cs typeface="Arial Narrow" panose="020B0606020202030204" pitchFamily="34" charset="0"/>
                <a:sym typeface="+mn-ea"/>
              </a:rPr>
              <a:t>.</a:t>
            </a:r>
          </a:p>
          <a:p>
            <a:pPr lvl="1" algn="just">
              <a:lnSpc>
                <a:spcPts val="500"/>
              </a:lnSpc>
              <a:spcBef>
                <a:spcPts val="0"/>
              </a:spcBef>
              <a:spcAft>
                <a:spcPts val="0"/>
              </a:spcAft>
            </a:pPr>
            <a:endParaRPr lang="fr-FR" sz="1200" dirty="0">
              <a:solidFill>
                <a:schemeClr val="tx1"/>
              </a:solidFill>
              <a:latin typeface="Arial Narrow" panose="020B0606020202030204" pitchFamily="34" charset="0"/>
              <a:cs typeface="Arial Narrow" panose="020B0606020202030204" pitchFamily="34" charset="0"/>
            </a:endParaRPr>
          </a:p>
          <a:p>
            <a:pPr algn="just">
              <a:lnSpc>
                <a:spcPts val="1200"/>
              </a:lnSpc>
            </a:pPr>
            <a:r>
              <a:rPr sz="1200" dirty="0">
                <a:solidFill>
                  <a:schemeClr val="accent1"/>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cs typeface="Arial Narrow" panose="020B0606020202030204" pitchFamily="34" charset="0"/>
                <a:sym typeface="+mn-ea"/>
              </a:rPr>
              <a:t>T</a:t>
            </a:r>
            <a:r>
              <a:rPr sz="1200" dirty="0">
                <a:solidFill>
                  <a:schemeClr val="tx1"/>
                </a:solidFill>
                <a:latin typeface="Arial Narrow" panose="020B0606020202030204" pitchFamily="34" charset="0"/>
                <a:cs typeface="Arial Narrow" panose="020B0606020202030204" pitchFamily="34" charset="0"/>
                <a:sym typeface="+mn-ea"/>
              </a:rPr>
              <a:t>rois conférences thématiques </a:t>
            </a:r>
            <a:r>
              <a:rPr lang="pt-PT" sz="1200" dirty="0">
                <a:solidFill>
                  <a:schemeClr val="tx1"/>
                </a:solidFill>
                <a:latin typeface="Arial Narrow" panose="020B0606020202030204" pitchFamily="34" charset="0"/>
                <a:cs typeface="Arial Narrow" panose="020B0606020202030204" pitchFamily="34" charset="0"/>
                <a:sym typeface="+mn-ea"/>
              </a:rPr>
              <a:t>s</a:t>
            </a:r>
            <a:r>
              <a:rPr sz="1200" dirty="0">
                <a:solidFill>
                  <a:schemeClr val="tx1"/>
                </a:solidFill>
                <a:latin typeface="Arial Narrow" panose="020B0606020202030204" pitchFamily="34" charset="0"/>
                <a:cs typeface="Arial Narrow" panose="020B0606020202030204" pitchFamily="34" charset="0"/>
                <a:sym typeface="+mn-ea"/>
              </a:rPr>
              <a:t>ous le </a:t>
            </a:r>
            <a:r>
              <a:rPr lang="pt-PT" sz="1200" dirty="0">
                <a:solidFill>
                  <a:schemeClr val="tx1"/>
                </a:solidFill>
                <a:latin typeface="Arial Narrow" panose="020B0606020202030204" pitchFamily="34" charset="0"/>
                <a:cs typeface="Arial Narrow" panose="020B0606020202030204" pitchFamily="34" charset="0"/>
                <a:sym typeface="+mn-ea"/>
              </a:rPr>
              <a:t>Slogan</a:t>
            </a:r>
            <a:r>
              <a:rPr sz="1200" dirty="0">
                <a:solidFill>
                  <a:schemeClr val="tx1"/>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cs typeface="Arial Narrow" panose="020B0606020202030204" pitchFamily="34" charset="0"/>
                <a:sym typeface="+mn-ea"/>
              </a:rPr>
              <a:t>CAP VERT </a:t>
            </a:r>
            <a:r>
              <a:rPr sz="1200" dirty="0">
                <a:solidFill>
                  <a:schemeClr val="tx1"/>
                </a:solidFill>
                <a:latin typeface="Arial Narrow" panose="020B0606020202030204" pitchFamily="34" charset="0"/>
                <a:cs typeface="Arial Narrow" panose="020B0606020202030204" pitchFamily="34" charset="0"/>
                <a:sym typeface="+mn-ea"/>
              </a:rPr>
              <a:t>UN LIEN AVEC LES MARCHÉS D'EXCELLENCE»</a:t>
            </a:r>
            <a:r>
              <a:rPr lang="pt-PT" sz="1200" dirty="0">
                <a:solidFill>
                  <a:schemeClr val="tx1"/>
                </a:solidFill>
                <a:latin typeface="Arial Narrow" panose="020B0606020202030204" pitchFamily="34" charset="0"/>
                <a:cs typeface="Arial Narrow" panose="020B0606020202030204" pitchFamily="34" charset="0"/>
                <a:sym typeface="+mn-ea"/>
              </a:rPr>
              <a:t>:</a:t>
            </a:r>
          </a:p>
          <a:p>
            <a:pPr lvl="1" algn="just">
              <a:lnSpc>
                <a:spcPts val="1200"/>
              </a:lnSpc>
            </a:pPr>
            <a:r>
              <a:rPr sz="1200" dirty="0">
                <a:solidFill>
                  <a:srgbClr val="008CBA"/>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Conférence I :  </a:t>
            </a:r>
            <a:r>
              <a:rPr lang="pt-PT" sz="1200" dirty="0">
                <a:solidFill>
                  <a:schemeClr val="tx1"/>
                </a:solidFill>
                <a:latin typeface="Arial Narrow" panose="020B0606020202030204" pitchFamily="34" charset="0"/>
                <a:cs typeface="Arial Narrow" panose="020B0606020202030204" pitchFamily="34" charset="0"/>
                <a:sym typeface="+mn-ea"/>
              </a:rPr>
              <a:t>«ACCÈS AU MARCHÉ PRÉFÉRENTIEL DE LA </a:t>
            </a:r>
            <a:r>
              <a:rPr sz="1200" dirty="0">
                <a:solidFill>
                  <a:schemeClr val="tx1"/>
                </a:solidFill>
                <a:latin typeface="Arial Narrow" panose="020B0606020202030204" pitchFamily="34" charset="0"/>
                <a:cs typeface="Arial Narrow" panose="020B0606020202030204" pitchFamily="34" charset="0"/>
                <a:sym typeface="+mn-ea"/>
              </a:rPr>
              <a:t>CEDEAO</a:t>
            </a:r>
            <a:r>
              <a:rPr lang="pt-PT" sz="1200" dirty="0">
                <a:solidFill>
                  <a:schemeClr val="tx1"/>
                </a:solidFill>
                <a:latin typeface="Arial Narrow" panose="020B0606020202030204" pitchFamily="34" charset="0"/>
                <a:cs typeface="Arial Narrow" panose="020B0606020202030204" pitchFamily="34" charset="0"/>
                <a:sym typeface="+mn-ea"/>
              </a:rPr>
              <a:t>»</a:t>
            </a:r>
            <a:r>
              <a:rPr sz="1200" dirty="0">
                <a:solidFill>
                  <a:schemeClr val="tx1"/>
                </a:solidFill>
                <a:latin typeface="Arial Narrow" panose="020B0606020202030204" pitchFamily="34" charset="0"/>
                <a:cs typeface="Arial Narrow" panose="020B0606020202030204" pitchFamily="34" charset="0"/>
                <a:sym typeface="+mn-ea"/>
              </a:rPr>
              <a:t>; </a:t>
            </a:r>
          </a:p>
          <a:p>
            <a:pPr lvl="1" algn="just">
              <a:lnSpc>
                <a:spcPts val="1200"/>
              </a:lnSpc>
            </a:pPr>
            <a:r>
              <a:rPr sz="1200" dirty="0">
                <a:solidFill>
                  <a:srgbClr val="008CBA"/>
                </a:solidFill>
                <a:latin typeface="Arial Narrow" panose="020B0606020202030204" pitchFamily="34" charset="0"/>
                <a:cs typeface="Arial Narrow" panose="020B0606020202030204" pitchFamily="34" charset="0"/>
                <a:sym typeface="+mn-ea"/>
              </a:rPr>
              <a:t>»</a:t>
            </a:r>
            <a:r>
              <a:rPr sz="1200" dirty="0">
                <a:solidFill>
                  <a:schemeClr val="bg1"/>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Conférence II:  </a:t>
            </a:r>
            <a:r>
              <a:rPr lang="pt-PT" sz="1200" dirty="0">
                <a:solidFill>
                  <a:schemeClr val="tx1"/>
                </a:solidFill>
                <a:latin typeface="Arial Narrow" panose="020B0606020202030204" pitchFamily="34" charset="0"/>
                <a:cs typeface="Arial Narrow" panose="020B0606020202030204" pitchFamily="34" charset="0"/>
                <a:sym typeface="+mn-ea"/>
              </a:rPr>
              <a:t>«</a:t>
            </a:r>
            <a:r>
              <a:rPr sz="1200" dirty="0">
                <a:solidFill>
                  <a:schemeClr val="tx1"/>
                </a:solidFill>
                <a:latin typeface="Arial Narrow" panose="020B0606020202030204" pitchFamily="34" charset="0"/>
                <a:cs typeface="Arial Narrow" panose="020B0606020202030204" pitchFamily="34" charset="0"/>
                <a:sym typeface="+mn-ea"/>
              </a:rPr>
              <a:t>A</a:t>
            </a:r>
            <a:r>
              <a:rPr lang="pt-PT" sz="1200" dirty="0">
                <a:solidFill>
                  <a:schemeClr val="tx1"/>
                </a:solidFill>
                <a:latin typeface="Arial Narrow" panose="020B0606020202030204" pitchFamily="34" charset="0"/>
                <a:cs typeface="Arial Narrow" panose="020B0606020202030204" pitchFamily="34" charset="0"/>
                <a:sym typeface="+mn-ea"/>
              </a:rPr>
              <a:t>CCÈS AU MARCHÉ PRÉFÉRENTIEL DES </a:t>
            </a:r>
            <a:r>
              <a:rPr sz="1200" dirty="0">
                <a:solidFill>
                  <a:schemeClr val="tx1"/>
                </a:solidFill>
                <a:latin typeface="Arial Narrow" panose="020B0606020202030204" pitchFamily="34" charset="0"/>
                <a:cs typeface="Arial Narrow" panose="020B0606020202030204" pitchFamily="34" charset="0"/>
                <a:sym typeface="+mn-ea"/>
              </a:rPr>
              <a:t>É</a:t>
            </a:r>
            <a:r>
              <a:rPr lang="pt-PT" sz="1200" dirty="0">
                <a:solidFill>
                  <a:schemeClr val="tx1"/>
                </a:solidFill>
                <a:latin typeface="Arial Narrow" panose="020B0606020202030204" pitchFamily="34" charset="0"/>
                <a:cs typeface="Arial Narrow" panose="020B0606020202030204" pitchFamily="34" charset="0"/>
                <a:sym typeface="+mn-ea"/>
              </a:rPr>
              <a:t>TATS </a:t>
            </a:r>
            <a:r>
              <a:rPr sz="1200" dirty="0">
                <a:solidFill>
                  <a:schemeClr val="tx1"/>
                </a:solidFill>
                <a:latin typeface="Arial Narrow" panose="020B0606020202030204" pitchFamily="34" charset="0"/>
                <a:cs typeface="Arial Narrow" panose="020B0606020202030204" pitchFamily="34" charset="0"/>
                <a:sym typeface="+mn-ea"/>
              </a:rPr>
              <a:t>- U</a:t>
            </a:r>
            <a:r>
              <a:rPr lang="pt-PT" sz="1200" dirty="0">
                <a:solidFill>
                  <a:schemeClr val="tx1"/>
                </a:solidFill>
                <a:latin typeface="Arial Narrow" panose="020B0606020202030204" pitchFamily="34" charset="0"/>
                <a:cs typeface="Arial Narrow" panose="020B0606020202030204" pitchFamily="34" charset="0"/>
                <a:sym typeface="+mn-ea"/>
              </a:rPr>
              <a:t>NIS»</a:t>
            </a:r>
            <a:r>
              <a:rPr sz="1200" dirty="0">
                <a:solidFill>
                  <a:schemeClr val="tx1"/>
                </a:solidFill>
                <a:latin typeface="Arial Narrow" panose="020B0606020202030204" pitchFamily="34" charset="0"/>
                <a:cs typeface="Arial Narrow" panose="020B0606020202030204" pitchFamily="34" charset="0"/>
                <a:sym typeface="+mn-ea"/>
              </a:rPr>
              <a:t>; et </a:t>
            </a:r>
          </a:p>
          <a:p>
            <a:pPr lvl="1" algn="just">
              <a:lnSpc>
                <a:spcPts val="1200"/>
              </a:lnSpc>
            </a:pPr>
            <a:r>
              <a:rPr sz="1200" dirty="0">
                <a:solidFill>
                  <a:srgbClr val="008CBA"/>
                </a:solidFill>
                <a:latin typeface="Arial Narrow" panose="020B0606020202030204" pitchFamily="34" charset="0"/>
                <a:cs typeface="Arial Narrow" panose="020B0606020202030204" pitchFamily="34" charset="0"/>
                <a:sym typeface="+mn-ea"/>
              </a:rPr>
              <a:t>»</a:t>
            </a:r>
            <a:r>
              <a:rPr sz="1200" dirty="0">
                <a:solidFill>
                  <a:schemeClr val="bg1"/>
                </a:solidFill>
                <a:latin typeface="Arial Narrow" panose="020B0606020202030204" pitchFamily="34" charset="0"/>
                <a:cs typeface="Arial Narrow" panose="020B0606020202030204" pitchFamily="34" charset="0"/>
                <a:sym typeface="+mn-ea"/>
              </a:rPr>
              <a:t> </a:t>
            </a:r>
            <a:r>
              <a:rPr sz="1200" dirty="0">
                <a:solidFill>
                  <a:schemeClr val="tx1"/>
                </a:solidFill>
                <a:latin typeface="Arial Narrow" panose="020B0606020202030204" pitchFamily="34" charset="0"/>
                <a:cs typeface="Arial Narrow" panose="020B0606020202030204" pitchFamily="34" charset="0"/>
                <a:sym typeface="+mn-ea"/>
              </a:rPr>
              <a:t>Conférence III: </a:t>
            </a:r>
            <a:r>
              <a:rPr lang="pt-PT" sz="1200" dirty="0">
                <a:solidFill>
                  <a:schemeClr val="tx1"/>
                </a:solidFill>
                <a:latin typeface="Arial Narrow" panose="020B0606020202030204" pitchFamily="34" charset="0"/>
                <a:cs typeface="Arial Narrow" panose="020B0606020202030204" pitchFamily="34" charset="0"/>
                <a:sym typeface="+mn-ea"/>
              </a:rPr>
              <a:t>«</a:t>
            </a:r>
            <a:r>
              <a:rPr sz="1200" dirty="0">
                <a:solidFill>
                  <a:schemeClr val="tx1"/>
                </a:solidFill>
                <a:latin typeface="Arial Narrow" panose="020B0606020202030204" pitchFamily="34" charset="0"/>
                <a:cs typeface="Arial Narrow" panose="020B0606020202030204" pitchFamily="34" charset="0"/>
                <a:sym typeface="+mn-ea"/>
              </a:rPr>
              <a:t>A</a:t>
            </a:r>
            <a:r>
              <a:rPr lang="pt-PT" sz="1200" dirty="0">
                <a:solidFill>
                  <a:schemeClr val="tx1"/>
                </a:solidFill>
                <a:latin typeface="Arial Narrow" panose="020B0606020202030204" pitchFamily="34" charset="0"/>
                <a:cs typeface="Arial Narrow" panose="020B0606020202030204" pitchFamily="34" charset="0"/>
                <a:sym typeface="+mn-ea"/>
              </a:rPr>
              <a:t>CCÈS AU MARCHÉ PRÉFÉRENTIEL DE L'</a:t>
            </a:r>
            <a:r>
              <a:rPr sz="1200" dirty="0">
                <a:solidFill>
                  <a:schemeClr val="tx1"/>
                </a:solidFill>
                <a:latin typeface="Arial Narrow" panose="020B0606020202030204" pitchFamily="34" charset="0"/>
                <a:cs typeface="Arial Narrow" panose="020B0606020202030204" pitchFamily="34" charset="0"/>
                <a:sym typeface="+mn-ea"/>
              </a:rPr>
              <a:t>UNION EUROPÉENNE</a:t>
            </a:r>
            <a:r>
              <a:rPr lang="pt-PT" sz="1200" dirty="0">
                <a:solidFill>
                  <a:schemeClr val="tx1"/>
                </a:solidFill>
                <a:latin typeface="Arial Narrow" panose="020B0606020202030204" pitchFamily="34" charset="0"/>
                <a:cs typeface="Arial Narrow" panose="020B0606020202030204" pitchFamily="34" charset="0"/>
                <a:sym typeface="+mn-ea"/>
              </a:rPr>
              <a:t>»</a:t>
            </a:r>
            <a:r>
              <a:rPr sz="1200" dirty="0">
                <a:solidFill>
                  <a:schemeClr val="tx1"/>
                </a:solidFill>
                <a:latin typeface="Arial Narrow" panose="020B0606020202030204" pitchFamily="34" charset="0"/>
                <a:cs typeface="Arial Narrow" panose="020B0606020202030204" pitchFamily="34" charset="0"/>
                <a:sym typeface="+mn-ea"/>
              </a:rPr>
              <a:t>.</a:t>
            </a:r>
          </a:p>
          <a:p>
            <a:pPr algn="just">
              <a:lnSpc>
                <a:spcPts val="400"/>
              </a:lnSpc>
              <a:spcBef>
                <a:spcPts val="0"/>
              </a:spcBef>
              <a:spcAft>
                <a:spcPts val="0"/>
              </a:spcAft>
            </a:pPr>
            <a:endParaRPr lang="pt-PT" sz="1200" dirty="0">
              <a:solidFill>
                <a:schemeClr val="tx1"/>
              </a:solidFill>
              <a:latin typeface="Arial Narrow" panose="020B0606020202030204" pitchFamily="34" charset="0"/>
              <a:cs typeface="Arial Narrow" panose="020B0606020202030204" pitchFamily="34" charset="0"/>
              <a:sym typeface="+mn-ea"/>
            </a:endParaRPr>
          </a:p>
          <a:p>
            <a:pPr algn="just">
              <a:lnSpc>
                <a:spcPts val="1200"/>
              </a:lnSpc>
            </a:pPr>
            <a:r>
              <a:rPr sz="1200" dirty="0">
                <a:solidFill>
                  <a:srgbClr val="008CBA"/>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cs typeface="Arial Narrow" panose="020B0606020202030204" pitchFamily="34" charset="0"/>
                <a:sym typeface="+mn-ea"/>
              </a:rPr>
              <a:t>Un </a:t>
            </a:r>
            <a:r>
              <a:rPr sz="1200" dirty="0">
                <a:solidFill>
                  <a:schemeClr val="tx1"/>
                </a:solidFill>
                <a:latin typeface="Arial Narrow" panose="020B0606020202030204" pitchFamily="34" charset="0"/>
                <a:cs typeface="Arial Narrow" panose="020B0606020202030204" pitchFamily="34" charset="0"/>
                <a:sym typeface="+mn-ea"/>
              </a:rPr>
              <a:t>Business Round</a:t>
            </a:r>
            <a:r>
              <a:rPr lang="pt-PT" sz="1200" dirty="0">
                <a:solidFill>
                  <a:schemeClr val="tx1"/>
                </a:solidFill>
                <a:latin typeface="Arial Narrow" panose="020B0606020202030204" pitchFamily="34" charset="0"/>
                <a:cs typeface="Arial Narrow" panose="020B0606020202030204" pitchFamily="34" charset="0"/>
                <a:sym typeface="+mn-ea"/>
              </a:rPr>
              <a:t>,</a:t>
            </a:r>
            <a:r>
              <a:rPr sz="1200" dirty="0">
                <a:solidFill>
                  <a:schemeClr val="tx1"/>
                </a:solidFill>
                <a:latin typeface="Arial Narrow" panose="020B0606020202030204" pitchFamily="34" charset="0"/>
                <a:cs typeface="Arial Narrow" panose="020B0606020202030204" pitchFamily="34" charset="0"/>
                <a:sym typeface="+mn-ea"/>
              </a:rPr>
              <a:t> programmé préalablement, à savoir la journée du </a:t>
            </a:r>
            <a:r>
              <a:rPr lang="pt-PT" sz="1200" dirty="0">
                <a:solidFill>
                  <a:schemeClr val="tx1"/>
                </a:solidFill>
                <a:latin typeface="Arial Narrow" panose="020B0606020202030204" pitchFamily="34" charset="0"/>
                <a:cs typeface="Arial Narrow" panose="020B0606020202030204" pitchFamily="34" charset="0"/>
                <a:sym typeface="+mn-ea"/>
              </a:rPr>
              <a:t>09</a:t>
            </a:r>
            <a:r>
              <a:rPr sz="1200" dirty="0">
                <a:solidFill>
                  <a:schemeClr val="tx1"/>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cs typeface="Arial Narrow" panose="020B0606020202030204" pitchFamily="34" charset="0"/>
                <a:sym typeface="+mn-ea"/>
              </a:rPr>
              <a:t>Juin</a:t>
            </a:r>
            <a:r>
              <a:rPr sz="1200" dirty="0">
                <a:solidFill>
                  <a:schemeClr val="tx1"/>
                </a:solidFill>
                <a:latin typeface="Arial Narrow" panose="020B0606020202030204" pitchFamily="34" charset="0"/>
                <a:cs typeface="Arial Narrow" panose="020B0606020202030204" pitchFamily="34" charset="0"/>
                <a:sym typeface="+mn-ea"/>
              </a:rPr>
              <a:t> 202</a:t>
            </a:r>
            <a:r>
              <a:rPr lang="pt-PT" sz="1200" dirty="0">
                <a:solidFill>
                  <a:schemeClr val="tx1"/>
                </a:solidFill>
                <a:latin typeface="Arial Narrow" panose="020B0606020202030204" pitchFamily="34" charset="0"/>
                <a:cs typeface="Arial Narrow" panose="020B0606020202030204" pitchFamily="34" charset="0"/>
                <a:sym typeface="+mn-ea"/>
              </a:rPr>
              <a:t>1.</a:t>
            </a:r>
          </a:p>
          <a:p>
            <a:pPr algn="just">
              <a:lnSpc>
                <a:spcPts val="400"/>
              </a:lnSpc>
              <a:spcBef>
                <a:spcPts val="0"/>
              </a:spcBef>
              <a:spcAft>
                <a:spcPts val="0"/>
              </a:spcAft>
            </a:pPr>
            <a:endParaRPr lang="pt-PT" sz="1200" dirty="0">
              <a:solidFill>
                <a:schemeClr val="tx1"/>
              </a:solidFill>
              <a:latin typeface="Arial Narrow" panose="020B0606020202030204" pitchFamily="34" charset="0"/>
              <a:cs typeface="Arial Narrow" panose="020B0606020202030204" pitchFamily="34" charset="0"/>
              <a:sym typeface="+mn-ea"/>
            </a:endParaRPr>
          </a:p>
          <a:p>
            <a:pPr algn="just">
              <a:lnSpc>
                <a:spcPts val="1200"/>
              </a:lnSpc>
            </a:pPr>
            <a:r>
              <a:rPr sz="1200" dirty="0">
                <a:solidFill>
                  <a:srgbClr val="008CBA"/>
                </a:solidFill>
                <a:latin typeface="Arial Narrow" panose="020B0606020202030204" pitchFamily="34" charset="0"/>
                <a:cs typeface="Arial Narrow" panose="020B0606020202030204" pitchFamily="34" charset="0"/>
                <a:sym typeface="+mn-ea"/>
              </a:rPr>
              <a:t>■ </a:t>
            </a:r>
            <a:r>
              <a:rPr sz="1200" dirty="0">
                <a:solidFill>
                  <a:schemeClr val="bg1"/>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cs typeface="Arial Narrow" panose="020B0606020202030204" pitchFamily="34" charset="0"/>
                <a:sym typeface="+mn-ea"/>
              </a:rPr>
              <a:t>Un atelier Economique sur le thème: «</a:t>
            </a:r>
            <a:r>
              <a:rPr lang="pt-PT" sz="1200" i="1" dirty="0">
                <a:solidFill>
                  <a:schemeClr val="tx1"/>
                </a:solidFill>
                <a:latin typeface="Arial Narrow" panose="020B0606020202030204" pitchFamily="34" charset="0"/>
                <a:cs typeface="Arial Narrow" panose="020B0606020202030204" pitchFamily="34" charset="0"/>
                <a:sym typeface="+mn-ea"/>
              </a:rPr>
              <a:t>BRÉSIL</a:t>
            </a:r>
            <a:r>
              <a:rPr lang="pt-PT" sz="1200" dirty="0">
                <a:solidFill>
                  <a:schemeClr val="tx1"/>
                </a:solidFill>
                <a:latin typeface="Arial Narrow" panose="020B0606020202030204" pitchFamily="34" charset="0"/>
                <a:cs typeface="Arial Narrow" panose="020B0606020202030204" pitchFamily="34" charset="0"/>
                <a:sym typeface="+mn-ea"/>
              </a:rPr>
              <a:t>: Le Potentiel et l'Opportunité de la Coopération Technique et Commerciale». Dans chaque édition du Forum, il y aura un pays spécialement invité; pour l'édition 2021 c'est le Brésil.</a:t>
            </a:r>
          </a:p>
          <a:p>
            <a:pPr algn="just">
              <a:lnSpc>
                <a:spcPts val="400"/>
              </a:lnSpc>
              <a:spcBef>
                <a:spcPts val="0"/>
              </a:spcBef>
              <a:spcAft>
                <a:spcPts val="0"/>
              </a:spcAft>
            </a:pPr>
            <a:endParaRPr lang="pt-PT" sz="1200" dirty="0">
              <a:solidFill>
                <a:schemeClr val="tx1"/>
              </a:solidFill>
              <a:latin typeface="Arial Narrow" panose="020B0606020202030204" pitchFamily="34" charset="0"/>
              <a:cs typeface="Arial Narrow" panose="020B0606020202030204" pitchFamily="34" charset="0"/>
              <a:sym typeface="+mn-ea"/>
            </a:endParaRPr>
          </a:p>
          <a:p>
            <a:pPr algn="just">
              <a:lnSpc>
                <a:spcPts val="1200"/>
              </a:lnSpc>
            </a:pPr>
            <a:r>
              <a:rPr sz="1200" dirty="0">
                <a:solidFill>
                  <a:schemeClr val="tx1"/>
                </a:solidFill>
                <a:latin typeface="Arial Narrow" panose="020B0606020202030204" pitchFamily="34" charset="0"/>
                <a:cs typeface="Arial Narrow" panose="020B0606020202030204" pitchFamily="34" charset="0"/>
                <a:sym typeface="+mn-ea"/>
              </a:rPr>
              <a:t>Après les premières interventions de la séance d'ouverture du Forum, le 9 juin, l'atelier Economique se déroulera sous le thème: «</a:t>
            </a:r>
            <a:r>
              <a:rPr sz="1200" i="1" dirty="0">
                <a:solidFill>
                  <a:schemeClr val="tx1"/>
                </a:solidFill>
                <a:latin typeface="Arial Narrow" panose="020B0606020202030204" pitchFamily="34" charset="0"/>
                <a:cs typeface="Arial Narrow" panose="020B0606020202030204" pitchFamily="34" charset="0"/>
                <a:sym typeface="+mn-ea"/>
              </a:rPr>
              <a:t>BRÉSIL</a:t>
            </a:r>
            <a:r>
              <a:rPr sz="1200" dirty="0">
                <a:solidFill>
                  <a:schemeClr val="tx1"/>
                </a:solidFill>
                <a:latin typeface="Arial Narrow" panose="020B0606020202030204" pitchFamily="34" charset="0"/>
                <a:cs typeface="Arial Narrow" panose="020B0606020202030204" pitchFamily="34" charset="0"/>
                <a:sym typeface="+mn-ea"/>
              </a:rPr>
              <a:t>: Le Potentiel et l'opportunité de la coopération technique et commerciale</a:t>
            </a:r>
            <a:r>
              <a:rPr lang="pt-PT" sz="1200" dirty="0">
                <a:solidFill>
                  <a:schemeClr val="tx1"/>
                </a:solidFill>
                <a:latin typeface="Arial Narrow" panose="020B0606020202030204" pitchFamily="34" charset="0"/>
                <a:cs typeface="Arial Narrow" panose="020B0606020202030204" pitchFamily="34" charset="0"/>
                <a:sym typeface="+mn-ea"/>
              </a:rPr>
              <a:t>». La session du 10 juin débutera par 3 blocs de présentations. Chaque bloc sera représenté par 5 pays membres de la CEDEAO et aura une durée de 2 heures, avec 24 minutes imparti à chaque pays pour présenter les opportunités d'affaires et les partenariats commerciaux sur le marché respectif. </a:t>
            </a:r>
            <a:endParaRPr sz="1200" dirty="0">
              <a:solidFill>
                <a:schemeClr val="tx1"/>
              </a:solidFill>
              <a:latin typeface="Arial Narrow" panose="020B0606020202030204" pitchFamily="34" charset="0"/>
              <a:cs typeface="Arial Narrow" panose="020B0606020202030204" pitchFamily="34" charset="0"/>
              <a:sym typeface="+mn-ea"/>
            </a:endParaRPr>
          </a:p>
          <a:p>
            <a:pPr algn="just">
              <a:lnSpc>
                <a:spcPts val="400"/>
              </a:lnSpc>
              <a:spcBef>
                <a:spcPts val="0"/>
              </a:spcBef>
              <a:spcAft>
                <a:spcPts val="0"/>
              </a:spcAft>
            </a:pPr>
            <a:endParaRPr sz="1200" dirty="0">
              <a:solidFill>
                <a:schemeClr val="tx1"/>
              </a:solidFill>
              <a:latin typeface="Arial Narrow" panose="020B0606020202030204" pitchFamily="34" charset="0"/>
              <a:cs typeface="Arial Narrow" panose="020B0606020202030204" pitchFamily="34" charset="0"/>
              <a:sym typeface="+mn-ea"/>
            </a:endParaRPr>
          </a:p>
          <a:p>
            <a:pPr algn="just">
              <a:lnSpc>
                <a:spcPts val="1200"/>
              </a:lnSpc>
            </a:pPr>
            <a:r>
              <a:rPr sz="1200" dirty="0">
                <a:solidFill>
                  <a:schemeClr val="tx1"/>
                </a:solidFill>
                <a:latin typeface="Arial Narrow" panose="020B0606020202030204" pitchFamily="34" charset="0"/>
                <a:cs typeface="Arial Narrow" panose="020B0606020202030204" pitchFamily="34" charset="0"/>
                <a:sym typeface="+mn-ea"/>
              </a:rPr>
              <a:t>Un service personnalisé, géré via une plateforme web spécifique, sera mis à la disposition permanente des participants pour permettre l'accès, quelle que soit la localisation géographique des parties intéressées, avant, pendant et après l'événement, qu'il s'agisse d'opportunités d'affaires ou de partenariats commerciaux, y compris l'accès à une base de données multisectorielle.</a:t>
            </a:r>
          </a:p>
          <a:p>
            <a:pPr algn="just">
              <a:lnSpc>
                <a:spcPts val="400"/>
              </a:lnSpc>
              <a:spcBef>
                <a:spcPts val="0"/>
              </a:spcBef>
              <a:spcAft>
                <a:spcPts val="0"/>
              </a:spcAft>
            </a:pPr>
            <a:endParaRPr sz="1200" dirty="0">
              <a:solidFill>
                <a:schemeClr val="tx1"/>
              </a:solidFill>
              <a:latin typeface="Arial Narrow" panose="020B0606020202030204" pitchFamily="34" charset="0"/>
              <a:cs typeface="Arial Narrow" panose="020B0606020202030204" pitchFamily="34" charset="0"/>
              <a:sym typeface="+mn-ea"/>
            </a:endParaRPr>
          </a:p>
          <a:p>
            <a:pPr algn="just">
              <a:lnSpc>
                <a:spcPts val="1200"/>
              </a:lnSpc>
            </a:pPr>
            <a:r>
              <a:rPr sz="1200" dirty="0">
                <a:solidFill>
                  <a:schemeClr val="tx1"/>
                </a:solidFill>
                <a:latin typeface="Arial Narrow" panose="020B0606020202030204" pitchFamily="34" charset="0"/>
                <a:cs typeface="Arial Narrow" panose="020B0606020202030204" pitchFamily="34" charset="0"/>
                <a:sym typeface="+mn-ea"/>
              </a:rPr>
              <a:t>La documentation d'</a:t>
            </a:r>
            <a:r>
              <a:rPr sz="1200" i="1" dirty="0">
                <a:solidFill>
                  <a:schemeClr val="tx1"/>
                </a:solidFill>
                <a:latin typeface="Arial Narrow" panose="020B0606020202030204" pitchFamily="34" charset="0"/>
                <a:cs typeface="Arial Narrow" panose="020B0606020202030204" pitchFamily="34" charset="0"/>
                <a:sym typeface="+mn-ea"/>
              </a:rPr>
              <a:t>ATLANTIC BUSINESS FORUM</a:t>
            </a:r>
            <a:r>
              <a:rPr sz="1200" dirty="0">
                <a:solidFill>
                  <a:schemeClr val="tx1"/>
                </a:solidFill>
                <a:latin typeface="Arial Narrow" panose="020B0606020202030204" pitchFamily="34" charset="0"/>
                <a:cs typeface="Arial Narrow" panose="020B0606020202030204" pitchFamily="34" charset="0"/>
                <a:sym typeface="+mn-ea"/>
              </a:rPr>
              <a:t> comprend, en plus de ce document, les packages et les </a:t>
            </a:r>
            <a:r>
              <a:rPr lang="pt-PT" sz="1200" dirty="0">
                <a:solidFill>
                  <a:schemeClr val="tx1"/>
                </a:solidFill>
                <a:latin typeface="Arial Narrow" panose="020B0606020202030204" pitchFamily="34" charset="0"/>
                <a:cs typeface="Arial Narrow" panose="020B0606020202030204" pitchFamily="34" charset="0"/>
                <a:sym typeface="+mn-ea"/>
              </a:rPr>
              <a:t>conditions d</a:t>
            </a:r>
            <a:r>
              <a:rPr sz="1200" dirty="0">
                <a:solidFill>
                  <a:schemeClr val="tx1"/>
                </a:solidFill>
                <a:latin typeface="Arial Narrow" panose="020B0606020202030204" pitchFamily="34" charset="0"/>
                <a:cs typeface="Arial Narrow" panose="020B0606020202030204" pitchFamily="34" charset="0"/>
                <a:sym typeface="+mn-ea"/>
              </a:rPr>
              <a:t>e participation, deux autres documents: un document spécifique lié au fonctionnement du </a:t>
            </a:r>
            <a:r>
              <a:rPr sz="1200" i="1" dirty="0">
                <a:solidFill>
                  <a:schemeClr val="tx1"/>
                </a:solidFill>
                <a:latin typeface="Arial Narrow" panose="020B0606020202030204" pitchFamily="34" charset="0"/>
                <a:cs typeface="Arial Narrow" panose="020B0606020202030204" pitchFamily="34" charset="0"/>
                <a:sym typeface="+mn-ea"/>
              </a:rPr>
              <a:t>BUSINESS ROUND</a:t>
            </a:r>
            <a:r>
              <a:rPr sz="1200" dirty="0">
                <a:solidFill>
                  <a:schemeClr val="tx1"/>
                </a:solidFill>
                <a:latin typeface="Arial Narrow" panose="020B0606020202030204" pitchFamily="34" charset="0"/>
                <a:cs typeface="Arial Narrow" panose="020B0606020202030204" pitchFamily="34" charset="0"/>
                <a:sym typeface="+mn-ea"/>
              </a:rPr>
              <a:t> du 9 juin 2021, et une présentation </a:t>
            </a:r>
            <a:r>
              <a:rPr lang="pt-PT" sz="1200" dirty="0">
                <a:solidFill>
                  <a:schemeClr val="tx1"/>
                </a:solidFill>
                <a:latin typeface="Arial Narrow" panose="020B0606020202030204" pitchFamily="34" charset="0"/>
                <a:cs typeface="Arial Narrow" panose="020B0606020202030204" pitchFamily="34" charset="0"/>
                <a:sym typeface="+mn-ea"/>
              </a:rPr>
              <a:t>du marché </a:t>
            </a:r>
            <a:r>
              <a:rPr sz="1200" dirty="0">
                <a:solidFill>
                  <a:schemeClr val="tx1"/>
                </a:solidFill>
                <a:latin typeface="Arial Narrow" panose="020B0606020202030204" pitchFamily="34" charset="0"/>
                <a:cs typeface="Arial Narrow" panose="020B0606020202030204" pitchFamily="34" charset="0"/>
                <a:sym typeface="+mn-ea"/>
              </a:rPr>
              <a:t>de la </a:t>
            </a:r>
            <a:r>
              <a:rPr sz="1200" i="1" dirty="0">
                <a:solidFill>
                  <a:schemeClr val="tx1"/>
                </a:solidFill>
                <a:latin typeface="Arial Narrow" panose="020B0606020202030204" pitchFamily="34" charset="0"/>
                <a:cs typeface="Arial Narrow" panose="020B0606020202030204" pitchFamily="34" charset="0"/>
                <a:sym typeface="+mn-ea"/>
              </a:rPr>
              <a:t>CEDEAO </a:t>
            </a:r>
            <a:r>
              <a:rPr lang="pt-PT" sz="1200" i="1" dirty="0">
                <a:solidFill>
                  <a:schemeClr val="tx1"/>
                </a:solidFill>
                <a:latin typeface="Arial Narrow" panose="020B0606020202030204" pitchFamily="34" charset="0"/>
                <a:cs typeface="Arial Narrow" panose="020B0606020202030204" pitchFamily="34" charset="0"/>
                <a:sym typeface="+mn-ea"/>
              </a:rPr>
              <a:t>(Vue d''Ensemble)</a:t>
            </a:r>
            <a:r>
              <a:rPr sz="1200" dirty="0">
                <a:solidFill>
                  <a:schemeClr val="tx1"/>
                </a:solidFill>
                <a:latin typeface="Arial Narrow" panose="020B0606020202030204" pitchFamily="34" charset="0"/>
                <a:cs typeface="Arial Narrow" panose="020B0606020202030204" pitchFamily="34" charset="0"/>
                <a:sym typeface="+mn-ea"/>
              </a:rPr>
              <a:t>.</a:t>
            </a:r>
          </a:p>
        </p:txBody>
      </p:sp>
      <p:sp>
        <p:nvSpPr>
          <p:cNvPr id="16" name="Slide Number Placeholder 6"/>
          <p:cNvSpPr txBox="1"/>
          <p:nvPr/>
        </p:nvSpPr>
        <p:spPr bwMode="auto">
          <a:xfrm>
            <a:off x="6431946" y="661764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chemeClr val="tx1"/>
                </a:solidFill>
              </a:rPr>
              <a:t>Pag </a:t>
            </a:r>
            <a:fld id="{6C07E9C5-6E20-4A25-9F31-81ECFC5683B7}" type="slidenum">
              <a:rPr lang="fr-FR" altLang="pt-PT" sz="1200" b="1" i="1" u="sng" dirty="0" smtClean="0">
                <a:solidFill>
                  <a:schemeClr val="tx1"/>
                </a:solidFill>
              </a:rPr>
              <a:t>3</a:t>
            </a:fld>
            <a:endParaRPr lang="fr-FR" altLang="pt-PT" sz="1200" b="1" i="1" u="sng" dirty="0" smtClean="0">
              <a:solidFill>
                <a:schemeClr val="tx1"/>
              </a:solidFill>
            </a:endParaRPr>
          </a:p>
        </p:txBody>
      </p:sp>
      <p:pic>
        <p:nvPicPr>
          <p:cNvPr id="3" name="Imagem 2" descr="logo"/>
          <p:cNvPicPr>
            <a:picLocks noChangeAspect="1"/>
          </p:cNvPicPr>
          <p:nvPr/>
        </p:nvPicPr>
        <p:blipFill>
          <a:blip r:embed="rId5"/>
          <a:stretch>
            <a:fillRect/>
          </a:stretch>
        </p:blipFill>
        <p:spPr>
          <a:xfrm>
            <a:off x="8879840" y="68580"/>
            <a:ext cx="3312160" cy="7270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8" name="Imagem 17" descr="LOGO-Paises ecowas"/>
          <p:cNvPicPr>
            <a:picLocks noChangeAspect="1"/>
          </p:cNvPicPr>
          <p:nvPr/>
        </p:nvPicPr>
        <p:blipFill>
          <a:blip r:embed="rId2"/>
          <a:stretch>
            <a:fillRect/>
          </a:stretch>
        </p:blipFill>
        <p:spPr>
          <a:xfrm>
            <a:off x="1321435" y="1323340"/>
            <a:ext cx="3897630" cy="3858260"/>
          </a:xfrm>
          <a:prstGeom prst="rect">
            <a:avLst/>
          </a:prstGeom>
        </p:spPr>
      </p:pic>
      <p:sp>
        <p:nvSpPr>
          <p:cNvPr id="3" name="Rectangle 5"/>
          <p:cNvSpPr/>
          <p:nvPr/>
        </p:nvSpPr>
        <p:spPr>
          <a:xfrm>
            <a:off x="5935526" y="4432050"/>
            <a:ext cx="968704" cy="8403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i="1" dirty="0">
                <a:solidFill>
                  <a:srgbClr val="008080"/>
                </a:solidFill>
                <a:latin typeface="Arial Narrow" panose="020B0606020202030204" pitchFamily="34" charset="0"/>
              </a:rPr>
              <a:t>PLAN</a:t>
            </a:r>
          </a:p>
        </p:txBody>
      </p:sp>
      <p:sp>
        <p:nvSpPr>
          <p:cNvPr id="4" name="Right Arrow 6"/>
          <p:cNvSpPr/>
          <p:nvPr/>
        </p:nvSpPr>
        <p:spPr>
          <a:xfrm>
            <a:off x="6948946" y="43939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5" name="Rectangle 7"/>
          <p:cNvSpPr/>
          <p:nvPr/>
        </p:nvSpPr>
        <p:spPr>
          <a:xfrm>
            <a:off x="7494773" y="3562264"/>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Axé</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sur</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les</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affaires</a:t>
            </a:r>
            <a:endParaRPr lang="pt-PT" sz="1200" i="1" dirty="0">
              <a:solidFill>
                <a:schemeClr val="tx1"/>
              </a:solidFill>
              <a:latin typeface="Arial Narrow" panose="020B0606020202030204" pitchFamily="34" charset="0"/>
            </a:endParaRPr>
          </a:p>
        </p:txBody>
      </p:sp>
      <p:sp>
        <p:nvSpPr>
          <p:cNvPr id="6" name="Rectangle 20"/>
          <p:cNvSpPr/>
          <p:nvPr/>
        </p:nvSpPr>
        <p:spPr>
          <a:xfrm>
            <a:off x="7487109" y="4182919"/>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200" i="1" dirty="0" err="1">
                <a:solidFill>
                  <a:schemeClr val="tx1"/>
                </a:solidFill>
                <a:latin typeface="Arial Narrow" panose="020B0606020202030204" pitchFamily="34" charset="0"/>
                <a:sym typeface="+mn-ea"/>
              </a:rPr>
              <a:t>Centré</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sur</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l'opportunité</a:t>
            </a:r>
            <a:endParaRPr lang="pt-PT" sz="1200" i="1" dirty="0">
              <a:solidFill>
                <a:schemeClr val="tx1"/>
              </a:solidFill>
              <a:latin typeface="Arial Narrow" panose="020B0606020202030204" pitchFamily="34" charset="0"/>
            </a:endParaRPr>
          </a:p>
        </p:txBody>
      </p:sp>
      <p:sp>
        <p:nvSpPr>
          <p:cNvPr id="7" name="Rectangle 22"/>
          <p:cNvSpPr/>
          <p:nvPr/>
        </p:nvSpPr>
        <p:spPr>
          <a:xfrm>
            <a:off x="7479965" y="4842683"/>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Réalistes</a:t>
            </a:r>
            <a:endParaRPr lang="pt-PT" sz="1200" i="1" dirty="0">
              <a:solidFill>
                <a:schemeClr val="tx1"/>
              </a:solidFill>
              <a:latin typeface="Arial Narrow" panose="020B0606020202030204" pitchFamily="34" charset="0"/>
            </a:endParaRPr>
          </a:p>
        </p:txBody>
      </p:sp>
      <p:sp>
        <p:nvSpPr>
          <p:cNvPr id="8" name="Rectangle 23"/>
          <p:cNvSpPr/>
          <p:nvPr/>
        </p:nvSpPr>
        <p:spPr>
          <a:xfrm>
            <a:off x="7495205" y="5507317"/>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Stratégique</a:t>
            </a:r>
            <a:endParaRPr lang="pt-PT" sz="1200" i="1" dirty="0">
              <a:solidFill>
                <a:schemeClr val="tx1"/>
              </a:solidFill>
              <a:latin typeface="Arial Narrow" panose="020B0606020202030204" pitchFamily="34" charset="0"/>
            </a:endParaRPr>
          </a:p>
        </p:txBody>
      </p:sp>
      <p:sp>
        <p:nvSpPr>
          <p:cNvPr id="9" name="Rectangle 8"/>
          <p:cNvSpPr/>
          <p:nvPr/>
        </p:nvSpPr>
        <p:spPr>
          <a:xfrm>
            <a:off x="9311726" y="4380616"/>
            <a:ext cx="1188244" cy="8276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err="1">
                <a:solidFill>
                  <a:schemeClr val="tx1"/>
                </a:solidFill>
                <a:sym typeface="+mn-ea"/>
              </a:rPr>
              <a:t>Actions</a:t>
            </a:r>
            <a:endParaRPr lang="pt-PT" sz="1400" dirty="0">
              <a:solidFill>
                <a:schemeClr val="tx1"/>
              </a:solidFill>
            </a:endParaRPr>
          </a:p>
        </p:txBody>
      </p:sp>
      <p:sp>
        <p:nvSpPr>
          <p:cNvPr id="17" name="Right Arrow 24"/>
          <p:cNvSpPr/>
          <p:nvPr/>
        </p:nvSpPr>
        <p:spPr>
          <a:xfrm>
            <a:off x="9070640" y="4349500"/>
            <a:ext cx="445294" cy="889000"/>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7" name="Rectangle 25"/>
          <p:cNvSpPr/>
          <p:nvPr/>
        </p:nvSpPr>
        <p:spPr>
          <a:xfrm>
            <a:off x="10937177" y="4400301"/>
            <a:ext cx="1188244" cy="8255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PT" sz="1400" dirty="0" err="1">
                <a:solidFill>
                  <a:schemeClr val="tx1"/>
                </a:solidFill>
                <a:sym typeface="+mn-ea"/>
              </a:rPr>
              <a:t>Résultats</a:t>
            </a:r>
            <a:endParaRPr lang="pt-PT" sz="1400" dirty="0">
              <a:solidFill>
                <a:schemeClr val="tx1"/>
              </a:solidFill>
            </a:endParaRPr>
          </a:p>
        </p:txBody>
      </p:sp>
      <p:sp>
        <p:nvSpPr>
          <p:cNvPr id="29" name="Right Arrow 26"/>
          <p:cNvSpPr/>
          <p:nvPr/>
        </p:nvSpPr>
        <p:spPr>
          <a:xfrm>
            <a:off x="10487359" y="43685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0" name="Rectangle 10"/>
          <p:cNvSpPr/>
          <p:nvPr/>
        </p:nvSpPr>
        <p:spPr>
          <a:xfrm>
            <a:off x="9721044" y="5342216"/>
            <a:ext cx="255984" cy="1430867"/>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1" name="Right Arrow 30"/>
          <p:cNvSpPr/>
          <p:nvPr/>
        </p:nvSpPr>
        <p:spPr>
          <a:xfrm rot="16200000">
            <a:off x="5698848" y="5763169"/>
            <a:ext cx="1405467" cy="500063"/>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2" name="Rectangle 11"/>
          <p:cNvSpPr/>
          <p:nvPr/>
        </p:nvSpPr>
        <p:spPr>
          <a:xfrm>
            <a:off x="6286170" y="6386792"/>
            <a:ext cx="3684984" cy="44873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err="1">
                <a:solidFill>
                  <a:schemeClr val="tx1"/>
                </a:solidFill>
                <a:latin typeface="Arial Narrow" panose="020B0606020202030204" pitchFamily="34" charset="0"/>
                <a:sym typeface="+mn-ea"/>
              </a:rPr>
              <a:t>Réévaluation</a:t>
            </a:r>
            <a:endParaRPr lang="pt-PT" sz="1400" dirty="0">
              <a:solidFill>
                <a:schemeClr val="tx1"/>
              </a:solidFill>
              <a:latin typeface="Arial Narrow" panose="020B0606020202030204" pitchFamily="34" charset="0"/>
            </a:endParaRPr>
          </a:p>
        </p:txBody>
      </p:sp>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2" name="Imagem 1" descr="logForum"/>
          <p:cNvPicPr>
            <a:picLocks noChangeAspect="1"/>
          </p:cNvPicPr>
          <p:nvPr/>
        </p:nvPicPr>
        <p:blipFill>
          <a:blip r:embed="rId4"/>
          <a:stretch>
            <a:fillRect/>
          </a:stretch>
        </p:blipFill>
        <p:spPr>
          <a:xfrm>
            <a:off x="0" y="0"/>
            <a:ext cx="4139565" cy="2513330"/>
          </a:xfrm>
          <a:prstGeom prst="rect">
            <a:avLst/>
          </a:prstGeom>
        </p:spPr>
      </p:pic>
      <p:pic>
        <p:nvPicPr>
          <p:cNvPr id="11" name="Imagem 10" descr="logo"/>
          <p:cNvPicPr>
            <a:picLocks noChangeAspect="1"/>
          </p:cNvPicPr>
          <p:nvPr/>
        </p:nvPicPr>
        <p:blipFill>
          <a:blip r:embed="rId5"/>
          <a:stretch>
            <a:fillRect/>
          </a:stretch>
        </p:blipFill>
        <p:spPr>
          <a:xfrm>
            <a:off x="6985000" y="109855"/>
            <a:ext cx="5207000" cy="1143000"/>
          </a:xfrm>
          <a:prstGeom prst="rect">
            <a:avLst/>
          </a:prstGeom>
        </p:spPr>
      </p:pic>
      <p:sp>
        <p:nvSpPr>
          <p:cNvPr id="19" name="TextBox 28"/>
          <p:cNvSpPr txBox="1"/>
          <p:nvPr/>
        </p:nvSpPr>
        <p:spPr>
          <a:xfrm>
            <a:off x="5088255" y="1266825"/>
            <a:ext cx="6859905" cy="2437765"/>
          </a:xfrm>
          <a:prstGeom prst="rect">
            <a:avLst/>
          </a:prstGeom>
          <a:noFill/>
        </p:spPr>
        <p:txBody>
          <a:bodyPr wrap="square" rtlCol="0">
            <a:spAutoFit/>
          </a:bodyPr>
          <a:lstStyle/>
          <a:p>
            <a:pPr algn="just">
              <a:lnSpc>
                <a:spcPct val="85000"/>
              </a:lnSpc>
              <a:spcBef>
                <a:spcPts val="0"/>
              </a:spcBef>
              <a:spcAft>
                <a:spcPts val="0"/>
              </a:spcAft>
            </a:pPr>
            <a:r>
              <a:rPr lang="pt-PT" sz="1200" dirty="0">
                <a:solidFill>
                  <a:schemeClr val="tx1"/>
                </a:solidFill>
                <a:latin typeface="Arial Narrow" panose="020B0606020202030204" pitchFamily="34" charset="0"/>
                <a:sym typeface="+mn-ea"/>
              </a:rPr>
              <a:t>Le Cap-Vert a une situation géographique privilégiée au confluent de 3 continents: l'Europe, l'Afrique et l'Amérique. Le Cap-Vert est à moins d'une (1) heure de vol du continent africain; moins de 3 (trois) heures de vol du continent européen et environ 4 (quatre) heures de vol du continent américain.</a:t>
            </a:r>
            <a:endParaRPr lang="pt-PT" sz="1200" dirty="0">
              <a:solidFill>
                <a:schemeClr val="tx1"/>
              </a:solidFill>
              <a:latin typeface="Arial Narrow" panose="020B0606020202030204" pitchFamily="34" charset="0"/>
            </a:endParaRPr>
          </a:p>
          <a:p>
            <a:pPr algn="just">
              <a:lnSpc>
                <a:spcPct val="85000"/>
              </a:lnSpc>
              <a:spcBef>
                <a:spcPts val="0"/>
              </a:spcBef>
              <a:spcAft>
                <a:spcPts val="0"/>
              </a:spcAft>
            </a:pPr>
            <a:endParaRPr lang="pt-PT" sz="1200" dirty="0">
              <a:solidFill>
                <a:schemeClr val="tx1"/>
              </a:solidFill>
              <a:latin typeface="Arial Narrow" panose="020B0606020202030204" pitchFamily="34" charset="0"/>
            </a:endParaRPr>
          </a:p>
          <a:p>
            <a:pPr algn="just">
              <a:lnSpc>
                <a:spcPct val="85000"/>
              </a:lnSpc>
              <a:spcBef>
                <a:spcPts val="0"/>
              </a:spcBef>
              <a:spcAft>
                <a:spcPts val="0"/>
              </a:spcAft>
            </a:pPr>
            <a:r>
              <a:rPr lang="pt-PT" sz="1200" dirty="0">
                <a:solidFill>
                  <a:schemeClr val="tx1"/>
                </a:solidFill>
                <a:latin typeface="Arial Narrow" panose="020B0606020202030204" pitchFamily="34" charset="0"/>
                <a:sym typeface="+mn-ea"/>
              </a:rPr>
              <a:t>Le Cap-Vert a une législation qui accueille les entreprises établies au Centre industriel international; au Centre de Commerce International et au Centre International de Prestation de Services, développant les activités industrielles, d'exportation et de réexportation, ainsi que la prestation de services, bénéficiant d'incitations spéciales, tant en termes fiscaux que douaniers, permettant ainsi </a:t>
            </a:r>
            <a:r>
              <a:rPr lang="pt-PT" sz="1200" dirty="0" smtClean="0">
                <a:solidFill>
                  <a:schemeClr val="tx1"/>
                </a:solidFill>
                <a:latin typeface="Arial Narrow" panose="020B0606020202030204" pitchFamily="34" charset="0"/>
                <a:sym typeface="+mn-ea"/>
              </a:rPr>
              <a:t>aux </a:t>
            </a:r>
            <a:r>
              <a:rPr lang="pt-PT" sz="1200" dirty="0">
                <a:solidFill>
                  <a:schemeClr val="tx1"/>
                </a:solidFill>
                <a:latin typeface="Arial Narrow" panose="020B0606020202030204" pitchFamily="34" charset="0"/>
                <a:sym typeface="+mn-ea"/>
              </a:rPr>
              <a:t>industries et </a:t>
            </a:r>
            <a:r>
              <a:rPr lang="pt-PT" sz="1200" dirty="0" smtClean="0">
                <a:solidFill>
                  <a:schemeClr val="tx1"/>
                </a:solidFill>
                <a:latin typeface="Arial Narrow" panose="020B0606020202030204" pitchFamily="34" charset="0"/>
                <a:sym typeface="+mn-ea"/>
              </a:rPr>
              <a:t>aux </a:t>
            </a:r>
            <a:r>
              <a:rPr lang="pt-PT" sz="1200" dirty="0">
                <a:solidFill>
                  <a:schemeClr val="tx1"/>
                </a:solidFill>
                <a:latin typeface="Arial Narrow" panose="020B0606020202030204" pitchFamily="34" charset="0"/>
                <a:sym typeface="+mn-ea"/>
              </a:rPr>
              <a:t>activités économiques, en </a:t>
            </a:r>
            <a:r>
              <a:rPr lang="pt-PT" sz="1200" dirty="0" smtClean="0">
                <a:solidFill>
                  <a:schemeClr val="tx1"/>
                </a:solidFill>
                <a:latin typeface="Arial Narrow" panose="020B0606020202030204" pitchFamily="34" charset="0"/>
                <a:sym typeface="+mn-ea"/>
              </a:rPr>
              <a:t>général de pouvoir profiter </a:t>
            </a:r>
            <a:r>
              <a:rPr lang="pt-PT" sz="1200" dirty="0">
                <a:solidFill>
                  <a:schemeClr val="tx1"/>
                </a:solidFill>
                <a:latin typeface="Arial Narrow" panose="020B0606020202030204" pitchFamily="34" charset="0"/>
                <a:sym typeface="+mn-ea"/>
              </a:rPr>
              <a:t>des marchés pertinents dans lesquels le Cap-Vert fait partie intégrante, tels que la </a:t>
            </a:r>
            <a:r>
              <a:rPr lang="pt-PT" sz="1200" i="1" dirty="0">
                <a:solidFill>
                  <a:schemeClr val="tx1"/>
                </a:solidFill>
                <a:latin typeface="Arial Narrow" panose="020B0606020202030204" pitchFamily="34" charset="0"/>
                <a:sym typeface="+mn-ea"/>
              </a:rPr>
              <a:t>CEDEAO</a:t>
            </a:r>
            <a:r>
              <a:rPr lang="pt-PT" sz="1200" dirty="0">
                <a:solidFill>
                  <a:schemeClr val="tx1"/>
                </a:solidFill>
                <a:latin typeface="Arial Narrow" panose="020B0606020202030204" pitchFamily="34" charset="0"/>
                <a:sym typeface="+mn-ea"/>
              </a:rPr>
              <a:t>, environ 400 millions de consommateurs, ou </a:t>
            </a:r>
            <a:r>
              <a:rPr lang="pt-PT" sz="1200" dirty="0" smtClean="0">
                <a:solidFill>
                  <a:schemeClr val="tx1"/>
                </a:solidFill>
                <a:latin typeface="Arial Narrow" panose="020B0606020202030204" pitchFamily="34" charset="0"/>
                <a:sym typeface="+mn-ea"/>
              </a:rPr>
              <a:t>même de </a:t>
            </a:r>
            <a:r>
              <a:rPr lang="pt-PT" sz="1200" dirty="0">
                <a:solidFill>
                  <a:schemeClr val="tx1"/>
                </a:solidFill>
                <a:latin typeface="Arial Narrow" panose="020B0606020202030204" pitchFamily="34" charset="0"/>
                <a:sym typeface="+mn-ea"/>
              </a:rPr>
              <a:t>bénéficier d'accords de partenariat spéciaux avec l'Union Européenne (</a:t>
            </a:r>
            <a:r>
              <a:rPr lang="pt-PT" sz="1200" i="1" dirty="0">
                <a:solidFill>
                  <a:schemeClr val="tx1"/>
                </a:solidFill>
                <a:latin typeface="Arial Narrow" panose="020B0606020202030204" pitchFamily="34" charset="0"/>
                <a:sym typeface="+mn-ea"/>
              </a:rPr>
              <a:t>SPG</a:t>
            </a:r>
            <a:r>
              <a:rPr lang="pt-PT" sz="1200" i="1" baseline="30000" dirty="0">
                <a:solidFill>
                  <a:schemeClr val="tx1"/>
                </a:solidFill>
                <a:latin typeface="Arial Narrow" panose="020B0606020202030204" pitchFamily="34" charset="0"/>
                <a:sym typeface="+mn-ea"/>
              </a:rPr>
              <a:t> +</a:t>
            </a:r>
            <a:r>
              <a:rPr lang="pt-PT" sz="1200" baseline="30000" dirty="0">
                <a:solidFill>
                  <a:schemeClr val="tx1"/>
                </a:solidFill>
                <a:latin typeface="Arial Narrow" panose="020B0606020202030204" pitchFamily="34" charset="0"/>
                <a:sym typeface="+mn-ea"/>
              </a:rPr>
              <a:t> </a:t>
            </a:r>
            <a:r>
              <a:rPr lang="pt-PT" sz="1200" dirty="0">
                <a:solidFill>
                  <a:schemeClr val="tx1"/>
                </a:solidFill>
                <a:latin typeface="Arial Narrow" panose="020B0606020202030204" pitchFamily="34" charset="0"/>
                <a:sym typeface="+mn-ea"/>
              </a:rPr>
              <a:t>- Système de préférences généralisées) et avec les États-Unis d'Amérique (</a:t>
            </a:r>
            <a:r>
              <a:rPr lang="pt-PT" sz="1200" i="1" dirty="0">
                <a:solidFill>
                  <a:schemeClr val="tx1"/>
                </a:solidFill>
                <a:latin typeface="Arial Narrow" panose="020B0606020202030204" pitchFamily="34" charset="0"/>
                <a:sym typeface="+mn-ea"/>
              </a:rPr>
              <a:t>AGOA</a:t>
            </a:r>
            <a:r>
              <a:rPr lang="pt-PT" sz="1200" dirty="0">
                <a:solidFill>
                  <a:schemeClr val="tx1"/>
                </a:solidFill>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algn="just">
              <a:lnSpc>
                <a:spcPct val="85000"/>
              </a:lnSpc>
              <a:spcBef>
                <a:spcPts val="0"/>
              </a:spcBef>
              <a:spcAft>
                <a:spcPts val="0"/>
              </a:spcAft>
            </a:pPr>
            <a:endParaRPr lang="pt-PT" sz="1200" dirty="0">
              <a:solidFill>
                <a:schemeClr val="tx1"/>
              </a:solidFill>
              <a:latin typeface="Arial Narrow" panose="020B0606020202030204" pitchFamily="34" charset="0"/>
            </a:endParaRPr>
          </a:p>
          <a:p>
            <a:pPr algn="just">
              <a:lnSpc>
                <a:spcPct val="85000"/>
              </a:lnSpc>
              <a:spcBef>
                <a:spcPts val="0"/>
              </a:spcBef>
              <a:spcAft>
                <a:spcPts val="0"/>
              </a:spcAft>
            </a:pPr>
            <a:r>
              <a:rPr lang="pt-PT" sz="1200" dirty="0">
                <a:solidFill>
                  <a:schemeClr val="tx1"/>
                </a:solidFill>
                <a:latin typeface="Arial Narrow" panose="020B0606020202030204" pitchFamily="34" charset="0"/>
                <a:sym typeface="+mn-ea"/>
              </a:rPr>
              <a:t>Exporter et réexporter du Cap-Vert sur la base du concept d'entrepôt commercial couvert par la législation qui couvre le Centre du Commerce international est une opportunité dont les entreprises et les industries de tous les pays peuvent bénéficier avec avantages et sécurité.</a:t>
            </a:r>
          </a:p>
        </p:txBody>
      </p:sp>
      <p:sp>
        <p:nvSpPr>
          <p:cNvPr id="16"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4</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127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6"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5</a:t>
            </a:fld>
            <a:endParaRPr lang="fr-FR" altLang="pt-PT" sz="1200" b="1" i="1" u="sng" dirty="0" smtClean="0">
              <a:solidFill>
                <a:schemeClr val="tx1"/>
              </a:solidFill>
            </a:endParaRPr>
          </a:p>
        </p:txBody>
      </p:sp>
      <p:pic>
        <p:nvPicPr>
          <p:cNvPr id="3" name="Imagem9"/>
          <p:cNvPicPr>
            <a:picLocks noChangeAspect="1"/>
          </p:cNvPicPr>
          <p:nvPr/>
        </p:nvPicPr>
        <p:blipFill>
          <a:blip r:embed="rId2"/>
          <a:stretch>
            <a:fillRect/>
          </a:stretch>
        </p:blipFill>
        <p:spPr>
          <a:xfrm>
            <a:off x="11689715" y="6451600"/>
            <a:ext cx="502920" cy="389255"/>
          </a:xfrm>
          <a:prstGeom prst="rect">
            <a:avLst/>
          </a:prstGeom>
          <a:noFill/>
          <a:ln>
            <a:noFill/>
          </a:ln>
          <a:effectLst/>
        </p:spPr>
      </p:pic>
      <p:pic>
        <p:nvPicPr>
          <p:cNvPr id="11" name="Imagem 10" descr="logo"/>
          <p:cNvPicPr>
            <a:picLocks noChangeAspect="1"/>
          </p:cNvPicPr>
          <p:nvPr/>
        </p:nvPicPr>
        <p:blipFill>
          <a:blip r:embed="rId3"/>
          <a:stretch>
            <a:fillRect/>
          </a:stretch>
        </p:blipFill>
        <p:spPr>
          <a:xfrm>
            <a:off x="6985000" y="109855"/>
            <a:ext cx="5207000" cy="1143000"/>
          </a:xfrm>
          <a:prstGeom prst="rect">
            <a:avLst/>
          </a:prstGeom>
        </p:spPr>
      </p:pic>
      <p:sp>
        <p:nvSpPr>
          <p:cNvPr id="101" name="CaixaDeTexto 67"/>
          <p:cNvSpPr txBox="1"/>
          <p:nvPr/>
        </p:nvSpPr>
        <p:spPr>
          <a:xfrm>
            <a:off x="9726930" y="3755390"/>
            <a:ext cx="2466340" cy="1900555"/>
          </a:xfrm>
          <a:prstGeom prst="rect">
            <a:avLst/>
          </a:prstGeom>
          <a:noFill/>
        </p:spPr>
        <p:txBody>
          <a:bodyPr wrap="square" rtlCol="0">
            <a:noAutofit/>
          </a:bodyPr>
          <a:lstStyle/>
          <a:p>
            <a:pPr algn="ctr"/>
            <a:r>
              <a:rPr lang="pt-PT" sz="2400" dirty="0" smtClean="0">
                <a:solidFill>
                  <a:srgbClr val="008CBA"/>
                </a:solidFill>
                <a:sym typeface="+mn-ea"/>
              </a:rPr>
              <a:t>09 -11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400" dirty="0">
                <a:solidFill>
                  <a:srgbClr val="008CBA"/>
                </a:solidFill>
              </a:rPr>
              <a:t>CABO VERDE</a:t>
            </a:r>
          </a:p>
        </p:txBody>
      </p:sp>
      <p:pic>
        <p:nvPicPr>
          <p:cNvPr id="14" name="Image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9780" y="5633085"/>
            <a:ext cx="677545" cy="561975"/>
          </a:xfrm>
          <a:prstGeom prst="rect">
            <a:avLst/>
          </a:prstGeom>
        </p:spPr>
      </p:pic>
      <p:pic>
        <p:nvPicPr>
          <p:cNvPr id="4" name="Imagem 3" descr="logForum"/>
          <p:cNvPicPr>
            <a:picLocks noChangeAspect="1"/>
          </p:cNvPicPr>
          <p:nvPr/>
        </p:nvPicPr>
        <p:blipFill>
          <a:blip r:embed="rId5"/>
          <a:stretch>
            <a:fillRect/>
          </a:stretch>
        </p:blipFill>
        <p:spPr>
          <a:xfrm>
            <a:off x="0" y="0"/>
            <a:ext cx="4139565" cy="2513330"/>
          </a:xfrm>
          <a:prstGeom prst="rect">
            <a:avLst/>
          </a:prstGeom>
        </p:spPr>
      </p:pic>
      <p:pic>
        <p:nvPicPr>
          <p:cNvPr id="10" name="Imagem 9" descr="LOGO-Paises ecowas"/>
          <p:cNvPicPr>
            <a:picLocks noChangeAspect="1"/>
          </p:cNvPicPr>
          <p:nvPr/>
        </p:nvPicPr>
        <p:blipFill>
          <a:blip r:embed="rId6"/>
          <a:stretch>
            <a:fillRect/>
          </a:stretch>
        </p:blipFill>
        <p:spPr>
          <a:xfrm>
            <a:off x="2439035" y="1750060"/>
            <a:ext cx="3897630" cy="3858260"/>
          </a:xfrm>
          <a:prstGeom prst="rect">
            <a:avLst/>
          </a:prstGeom>
        </p:spPr>
      </p:pic>
      <p:sp>
        <p:nvSpPr>
          <p:cNvPr id="12" name="TextBox 96"/>
          <p:cNvSpPr txBox="1"/>
          <p:nvPr/>
        </p:nvSpPr>
        <p:spPr>
          <a:xfrm>
            <a:off x="5948045" y="1688465"/>
            <a:ext cx="2862580" cy="3759200"/>
          </a:xfrm>
          <a:prstGeom prst="rect">
            <a:avLst/>
          </a:prstGeom>
          <a:noFill/>
        </p:spPr>
        <p:txBody>
          <a:bodyPr wrap="square" rtlCol="0">
            <a:spAutoFit/>
          </a:bodyPr>
          <a:lstStyle/>
          <a:p>
            <a:pPr>
              <a:lnSpc>
                <a:spcPts val="1300"/>
              </a:lnSpc>
            </a:pPr>
            <a:r>
              <a:rPr lang="pt-PT" sz="1200" b="1">
                <a:solidFill>
                  <a:srgbClr val="3EA4BA"/>
                </a:solidFill>
                <a:latin typeface="Arial Narrow" panose="020B0606020202030204" pitchFamily="34" charset="0"/>
              </a:rPr>
              <a:t>» </a:t>
            </a:r>
            <a:r>
              <a:rPr lang="pt-PT" sz="1200">
                <a:solidFill>
                  <a:schemeClr val="tx1"/>
                </a:solidFill>
                <a:latin typeface="Arial Narrow" panose="020B0606020202030204" pitchFamily="34" charset="0"/>
              </a:rPr>
              <a:t>Pays membres</a:t>
            </a:r>
          </a:p>
          <a:p>
            <a:pPr>
              <a:lnSpc>
                <a:spcPts val="1300"/>
              </a:lnSpc>
            </a:pPr>
            <a:r>
              <a:rPr lang="pt-PT" sz="1200" b="1">
                <a:solidFill>
                  <a:srgbClr val="3EA4BA"/>
                </a:solidFill>
                <a:latin typeface="Arial Narrow" panose="020B0606020202030204" pitchFamily="34" charset="0"/>
              </a:rPr>
              <a:t>»</a:t>
            </a:r>
            <a:r>
              <a:rPr lang="pt-PT" sz="1200">
                <a:solidFill>
                  <a:schemeClr val="tx1"/>
                </a:solidFill>
                <a:latin typeface="Arial Narrow" panose="020B0606020202030204" pitchFamily="34" charset="0"/>
              </a:rPr>
              <a:t> Pays francophones</a:t>
            </a:r>
          </a:p>
          <a:p>
            <a:pPr>
              <a:lnSpc>
                <a:spcPts val="1300"/>
              </a:lnSpc>
            </a:pPr>
            <a:r>
              <a:rPr lang="pt-PT" sz="1200" b="1">
                <a:solidFill>
                  <a:srgbClr val="3EA4BA"/>
                </a:solidFill>
                <a:latin typeface="Arial Narrow" panose="020B0606020202030204" pitchFamily="34" charset="0"/>
              </a:rPr>
              <a:t>» </a:t>
            </a:r>
            <a:r>
              <a:rPr lang="pt-PT" sz="1200">
                <a:solidFill>
                  <a:schemeClr val="tx1"/>
                </a:solidFill>
                <a:latin typeface="Arial Narrow" panose="020B0606020202030204" pitchFamily="34" charset="0"/>
              </a:rPr>
              <a:t>Pays anglophones</a:t>
            </a:r>
          </a:p>
          <a:p>
            <a:pPr>
              <a:lnSpc>
                <a:spcPts val="1300"/>
              </a:lnSpc>
            </a:pPr>
            <a:r>
              <a:rPr lang="pt-PT" sz="1200" b="1">
                <a:solidFill>
                  <a:srgbClr val="3EA4BA"/>
                </a:solidFill>
                <a:latin typeface="Arial Narrow" panose="020B0606020202030204" pitchFamily="34" charset="0"/>
              </a:rPr>
              <a:t>» </a:t>
            </a:r>
            <a:r>
              <a:rPr lang="pt-PT" sz="1200">
                <a:solidFill>
                  <a:schemeClr val="tx1"/>
                </a:solidFill>
                <a:latin typeface="Arial Narrow" panose="020B0606020202030204" pitchFamily="34" charset="0"/>
              </a:rPr>
              <a:t>Pays lusophones</a:t>
            </a:r>
          </a:p>
          <a:p>
            <a:pPr>
              <a:lnSpc>
                <a:spcPts val="1300"/>
              </a:lnSpc>
            </a:pPr>
            <a:r>
              <a:rPr lang="pt-PT" sz="1200" b="1">
                <a:solidFill>
                  <a:srgbClr val="3EA4BA"/>
                </a:solidFill>
                <a:latin typeface="Arial Narrow" panose="020B0606020202030204" pitchFamily="34" charset="0"/>
              </a:rPr>
              <a:t>» </a:t>
            </a:r>
            <a:r>
              <a:rPr lang="pt-PT" sz="1200">
                <a:solidFill>
                  <a:schemeClr val="tx1"/>
                </a:solidFill>
                <a:latin typeface="Arial Narrow" panose="020B0606020202030204" pitchFamily="34" charset="0"/>
              </a:rPr>
              <a:t>Monnaie</a:t>
            </a:r>
          </a:p>
          <a:p>
            <a:pPr>
              <a:lnSpc>
                <a:spcPts val="1300"/>
              </a:lnSpc>
            </a:pPr>
            <a:r>
              <a:rPr lang="pt-PT" sz="1200" b="1">
                <a:solidFill>
                  <a:srgbClr val="3EA4BA"/>
                </a:solidFill>
                <a:latin typeface="Arial Narrow" panose="020B0606020202030204" pitchFamily="34" charset="0"/>
              </a:rPr>
              <a:t>» </a:t>
            </a:r>
            <a:r>
              <a:rPr lang="pt-PT" sz="1200">
                <a:solidFill>
                  <a:schemeClr val="tx1"/>
                </a:solidFill>
                <a:latin typeface="Arial Narrow" panose="020B0606020202030204" pitchFamily="34" charset="0"/>
              </a:rPr>
              <a:t>Marché régional</a:t>
            </a:r>
          </a:p>
          <a:p>
            <a:pPr>
              <a:lnSpc>
                <a:spcPts val="1300"/>
              </a:lnSpc>
            </a:pPr>
            <a:r>
              <a:rPr lang="pt-PT" sz="1200" b="1">
                <a:solidFill>
                  <a:srgbClr val="3EA4BA"/>
                </a:solidFill>
                <a:latin typeface="Arial Narrow" panose="020B0606020202030204" pitchFamily="34" charset="0"/>
              </a:rPr>
              <a:t>»</a:t>
            </a:r>
            <a:r>
              <a:rPr lang="pt-PT" sz="1200">
                <a:solidFill>
                  <a:schemeClr val="tx1"/>
                </a:solidFill>
                <a:latin typeface="Arial Narrow" panose="020B0606020202030204" pitchFamily="34" charset="0"/>
              </a:rPr>
              <a:t> </a:t>
            </a:r>
            <a:r>
              <a:rPr lang="pt-PT" sz="1200" dirty="0" smtClean="0">
                <a:solidFill>
                  <a:schemeClr val="tx1"/>
                </a:solidFill>
                <a:latin typeface="Arial Narrow" panose="020B0606020202030204" pitchFamily="34" charset="0"/>
                <a:sym typeface="+mn-ea"/>
              </a:rPr>
              <a:t>Superficie</a:t>
            </a:r>
            <a:endParaRPr lang="pt-PT" sz="1200">
              <a:solidFill>
                <a:schemeClr val="tx1"/>
              </a:solidFill>
              <a:latin typeface="Arial Narrow" panose="020B0606020202030204" pitchFamily="34" charset="0"/>
            </a:endParaRPr>
          </a:p>
          <a:p>
            <a:pPr>
              <a:lnSpc>
                <a:spcPts val="1300"/>
              </a:lnSpc>
            </a:pPr>
            <a:r>
              <a:rPr lang="pt-PT" sz="1200" b="1">
                <a:solidFill>
                  <a:srgbClr val="3EA4BA"/>
                </a:solidFill>
                <a:latin typeface="Arial Narrow" panose="020B0606020202030204" pitchFamily="34" charset="0"/>
                <a:sym typeface="+mn-ea"/>
              </a:rPr>
              <a:t>»</a:t>
            </a:r>
            <a:r>
              <a:rPr lang="pt-PT" sz="1200">
                <a:solidFill>
                  <a:schemeClr val="tx1"/>
                </a:solidFill>
                <a:latin typeface="Arial Narrow" panose="020B0606020202030204" pitchFamily="34" charset="0"/>
                <a:sym typeface="+mn-ea"/>
              </a:rPr>
              <a:t> </a:t>
            </a:r>
            <a:r>
              <a:rPr lang="pt-PT" sz="1200">
                <a:solidFill>
                  <a:schemeClr val="tx1"/>
                </a:solidFill>
                <a:latin typeface="Arial Narrow" panose="020B0606020202030204" pitchFamily="34" charset="0"/>
              </a:rPr>
              <a:t>PIB 2018</a:t>
            </a:r>
          </a:p>
          <a:p>
            <a:pPr>
              <a:lnSpc>
                <a:spcPts val="1300"/>
              </a:lnSpc>
            </a:pPr>
            <a:r>
              <a:rPr lang="pt-PT" sz="1200" b="1">
                <a:solidFill>
                  <a:srgbClr val="3EA4BA"/>
                </a:solidFill>
                <a:latin typeface="Arial Narrow" panose="020B0606020202030204" pitchFamily="34" charset="0"/>
              </a:rPr>
              <a:t>»</a:t>
            </a:r>
            <a:r>
              <a:rPr lang="pt-PT" sz="1200">
                <a:solidFill>
                  <a:schemeClr val="tx1"/>
                </a:solidFill>
                <a:latin typeface="Arial Narrow" panose="020B0606020202030204" pitchFamily="34" charset="0"/>
              </a:rPr>
              <a:t> Importations</a:t>
            </a:r>
          </a:p>
          <a:p>
            <a:pPr>
              <a:lnSpc>
                <a:spcPts val="1300"/>
              </a:lnSpc>
            </a:pPr>
            <a:r>
              <a:rPr lang="pt-PT" sz="1200" b="1">
                <a:solidFill>
                  <a:srgbClr val="3EA4BA"/>
                </a:solidFill>
                <a:latin typeface="Arial Narrow" panose="020B0606020202030204" pitchFamily="34" charset="0"/>
              </a:rPr>
              <a:t>» </a:t>
            </a:r>
            <a:r>
              <a:rPr lang="pt-PT" sz="1200">
                <a:solidFill>
                  <a:schemeClr val="tx1"/>
                </a:solidFill>
                <a:latin typeface="Arial Narrow" panose="020B0606020202030204" pitchFamily="34" charset="0"/>
              </a:rPr>
              <a:t>Exportations</a:t>
            </a:r>
          </a:p>
          <a:p>
            <a:pPr>
              <a:lnSpc>
                <a:spcPts val="1300"/>
              </a:lnSpc>
            </a:pPr>
            <a:r>
              <a:rPr lang="pt-PT" sz="1200" b="1">
                <a:solidFill>
                  <a:srgbClr val="3EA4BA"/>
                </a:solidFill>
                <a:latin typeface="Arial Narrow" panose="020B0606020202030204" pitchFamily="34" charset="0"/>
              </a:rPr>
              <a:t>»</a:t>
            </a:r>
            <a:r>
              <a:rPr lang="pt-PT" sz="1200">
                <a:solidFill>
                  <a:schemeClr val="tx1"/>
                </a:solidFill>
                <a:latin typeface="Arial Narrow" panose="020B0606020202030204" pitchFamily="34" charset="0"/>
              </a:rPr>
              <a:t> Taux de croissance</a:t>
            </a: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r>
              <a:rPr lang="pt-PT" sz="1200" b="1">
                <a:solidFill>
                  <a:srgbClr val="3EA4BA"/>
                </a:solidFill>
                <a:latin typeface="Arial Narrow" panose="020B0606020202030204" pitchFamily="34" charset="0"/>
              </a:rPr>
              <a:t>»</a:t>
            </a:r>
            <a:r>
              <a:rPr lang="pt-PT" sz="1200">
                <a:solidFill>
                  <a:schemeClr val="tx1"/>
                </a:solidFill>
                <a:latin typeface="Arial Narrow" panose="020B0606020202030204" pitchFamily="34" charset="0"/>
              </a:rPr>
              <a:t>Objectif d'intégration dans tous les domaines:</a:t>
            </a: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a:p>
            <a:pPr>
              <a:lnSpc>
                <a:spcPts val="1300"/>
              </a:lnSpc>
            </a:pPr>
            <a:endParaRPr lang="pt-PT" sz="1200">
              <a:solidFill>
                <a:schemeClr val="tx1"/>
              </a:solidFill>
              <a:latin typeface="Arial Narrow" panose="020B0606020202030204" pitchFamily="34" charset="0"/>
            </a:endParaRPr>
          </a:p>
        </p:txBody>
      </p:sp>
      <p:sp>
        <p:nvSpPr>
          <p:cNvPr id="15" name="TextBox 97"/>
          <p:cNvSpPr txBox="1"/>
          <p:nvPr/>
        </p:nvSpPr>
        <p:spPr>
          <a:xfrm>
            <a:off x="8715375" y="1691005"/>
            <a:ext cx="2315210" cy="4425950"/>
          </a:xfrm>
          <a:prstGeom prst="rect">
            <a:avLst/>
          </a:prstGeom>
          <a:noFill/>
        </p:spPr>
        <p:txBody>
          <a:bodyPr wrap="square" rtlCol="0">
            <a:spAutoFit/>
          </a:bodyPr>
          <a:lstStyle/>
          <a:p>
            <a:pPr algn="just" defTabSz="0">
              <a:lnSpc>
                <a:spcPts val="1300"/>
              </a:lnSpc>
            </a:pPr>
            <a:r>
              <a:rPr lang="pt-PT" sz="1200">
                <a:solidFill>
                  <a:schemeClr val="tx1"/>
                </a:solidFill>
                <a:latin typeface="Arial Narrow" panose="020B0606020202030204" pitchFamily="34" charset="0"/>
              </a:rPr>
              <a:t>:15;</a:t>
            </a:r>
          </a:p>
          <a:p>
            <a:pPr marL="0" lvl="1" algn="just" defTabSz="0">
              <a:lnSpc>
                <a:spcPts val="1300"/>
              </a:lnSpc>
            </a:pPr>
            <a:r>
              <a:rPr lang="pt-PT" sz="1200">
                <a:solidFill>
                  <a:schemeClr val="tx1"/>
                </a:solidFill>
                <a:latin typeface="Arial Narrow" panose="020B0606020202030204" pitchFamily="34" charset="0"/>
              </a:rPr>
              <a:t>: 8;</a:t>
            </a:r>
          </a:p>
          <a:p>
            <a:pPr marL="0" lvl="1" algn="just" defTabSz="0">
              <a:lnSpc>
                <a:spcPts val="1300"/>
              </a:lnSpc>
            </a:pPr>
            <a:r>
              <a:rPr lang="pt-PT" sz="1200">
                <a:solidFill>
                  <a:schemeClr val="tx1"/>
                </a:solidFill>
                <a:latin typeface="Arial Narrow" panose="020B0606020202030204" pitchFamily="34" charset="0"/>
              </a:rPr>
              <a:t>: 5;</a:t>
            </a:r>
          </a:p>
          <a:p>
            <a:pPr marL="0" lvl="1" algn="just" defTabSz="0">
              <a:lnSpc>
                <a:spcPts val="1300"/>
              </a:lnSpc>
            </a:pPr>
            <a:r>
              <a:rPr lang="pt-PT" sz="1200">
                <a:solidFill>
                  <a:schemeClr val="tx1"/>
                </a:solidFill>
                <a:latin typeface="Arial Narrow" panose="020B0606020202030204" pitchFamily="34" charset="0"/>
              </a:rPr>
              <a:t>: 2;</a:t>
            </a:r>
          </a:p>
          <a:p>
            <a:pPr marL="0" lvl="1" algn="just" defTabSz="0">
              <a:lnSpc>
                <a:spcPts val="1300"/>
              </a:lnSpc>
            </a:pPr>
            <a:r>
              <a:rPr lang="pt-PT" sz="1200">
                <a:solidFill>
                  <a:schemeClr val="tx1"/>
                </a:solidFill>
                <a:latin typeface="Arial Narrow" panose="020B0606020202030204" pitchFamily="34" charset="0"/>
              </a:rPr>
              <a:t>: 8;</a:t>
            </a:r>
          </a:p>
          <a:p>
            <a:pPr marL="0" lvl="1" algn="just" defTabSz="0">
              <a:lnSpc>
                <a:spcPts val="1300"/>
              </a:lnSpc>
            </a:pPr>
            <a:r>
              <a:rPr lang="pt-PT" sz="1200">
                <a:solidFill>
                  <a:schemeClr val="tx1"/>
                </a:solidFill>
                <a:latin typeface="Arial Narrow" panose="020B0606020202030204" pitchFamily="34" charset="0"/>
              </a:rPr>
              <a:t>: 400 millions de consommateurs; </a:t>
            </a:r>
          </a:p>
          <a:p>
            <a:pPr marL="0" lvl="1" algn="just" defTabSz="0">
              <a:lnSpc>
                <a:spcPts val="1300"/>
              </a:lnSpc>
            </a:pPr>
            <a:r>
              <a:rPr lang="pt-PT" sz="1200">
                <a:solidFill>
                  <a:schemeClr val="tx1"/>
                </a:solidFill>
                <a:latin typeface="Arial Narrow" panose="020B0606020202030204" pitchFamily="34" charset="0"/>
              </a:rPr>
              <a:t>: 5.114.195 Km2; </a:t>
            </a:r>
          </a:p>
          <a:p>
            <a:pPr marL="0" lvl="1" algn="just" defTabSz="0">
              <a:lnSpc>
                <a:spcPts val="1300"/>
              </a:lnSpc>
            </a:pPr>
            <a:r>
              <a:rPr lang="pt-PT" sz="1200">
                <a:solidFill>
                  <a:schemeClr val="tx1"/>
                </a:solidFill>
                <a:latin typeface="Arial Narrow" panose="020B0606020202030204" pitchFamily="34" charset="0"/>
              </a:rPr>
              <a:t>: 629,5 milliards de dollars 2018;</a:t>
            </a:r>
          </a:p>
          <a:p>
            <a:pPr marL="0" lvl="1" algn="just" defTabSz="0">
              <a:lnSpc>
                <a:spcPts val="1300"/>
              </a:lnSpc>
            </a:pPr>
            <a:r>
              <a:rPr lang="pt-PT" sz="1200">
                <a:solidFill>
                  <a:schemeClr val="tx1"/>
                </a:solidFill>
                <a:latin typeface="Arial Narrow" panose="020B0606020202030204" pitchFamily="34" charset="0"/>
              </a:rPr>
              <a:t>: </a:t>
            </a:r>
            <a:r>
              <a:rPr lang="pt-PT" sz="1200">
                <a:solidFill>
                  <a:schemeClr val="tx1"/>
                </a:solidFill>
                <a:latin typeface="Arial Narrow" panose="020B0606020202030204" pitchFamily="34" charset="0"/>
                <a:sym typeface="+mn-ea"/>
              </a:rPr>
              <a:t>80,4 milliards de dollars</a:t>
            </a:r>
            <a:r>
              <a:rPr lang="pt-PT" sz="1200" smtClean="0">
                <a:solidFill>
                  <a:schemeClr val="tx1"/>
                </a:solidFill>
                <a:latin typeface="Arial Narrow" panose="020B0606020202030204" pitchFamily="34" charset="0"/>
                <a:sym typeface="+mn-ea"/>
              </a:rPr>
              <a:t>;</a:t>
            </a:r>
            <a:endParaRPr lang="pt-PT" sz="1200">
              <a:solidFill>
                <a:schemeClr val="tx1"/>
              </a:solidFill>
              <a:latin typeface="Arial Narrow" panose="020B0606020202030204" pitchFamily="34" charset="0"/>
            </a:endParaRPr>
          </a:p>
          <a:p>
            <a:pPr marL="0" lvl="1" algn="just" defTabSz="0">
              <a:lnSpc>
                <a:spcPts val="1300"/>
              </a:lnSpc>
            </a:pPr>
            <a:r>
              <a:rPr lang="pt-PT" sz="1200">
                <a:solidFill>
                  <a:schemeClr val="tx1"/>
                </a:solidFill>
                <a:latin typeface="Arial Narrow" panose="020B0606020202030204" pitchFamily="34" charset="0"/>
              </a:rPr>
              <a:t>: </a:t>
            </a:r>
            <a:r>
              <a:rPr lang="pt-PT" sz="1200">
                <a:solidFill>
                  <a:schemeClr val="tx1"/>
                </a:solidFill>
                <a:latin typeface="Arial Narrow" panose="020B0606020202030204" pitchFamily="34" charset="0"/>
                <a:sym typeface="+mn-ea"/>
              </a:rPr>
              <a:t>137 milliards de dollars</a:t>
            </a:r>
            <a:r>
              <a:rPr lang="pt-PT" sz="1200" smtClean="0">
                <a:solidFill>
                  <a:schemeClr val="tx1"/>
                </a:solidFill>
                <a:latin typeface="Arial Narrow" panose="020B0606020202030204" pitchFamily="34" charset="0"/>
                <a:sym typeface="+mn-ea"/>
              </a:rPr>
              <a:t>;</a:t>
            </a:r>
            <a:endParaRPr lang="pt-PT" sz="1200">
              <a:solidFill>
                <a:schemeClr val="tx1"/>
              </a:solidFill>
              <a:latin typeface="Arial Narrow" panose="020B0606020202030204" pitchFamily="34" charset="0"/>
            </a:endParaRPr>
          </a:p>
          <a:p>
            <a:pPr marL="0" lvl="1" algn="just" defTabSz="0">
              <a:lnSpc>
                <a:spcPts val="1300"/>
              </a:lnSpc>
            </a:pPr>
            <a:r>
              <a:rPr lang="pt-PT" sz="1200">
                <a:solidFill>
                  <a:schemeClr val="tx1"/>
                </a:solidFill>
                <a:latin typeface="Arial Narrow" panose="020B0606020202030204" pitchFamily="34" charset="0"/>
              </a:rPr>
              <a:t>: 6.1 % en 2014;</a:t>
            </a:r>
          </a:p>
          <a:p>
            <a:pPr marL="0" lvl="1" algn="just" defTabSz="0">
              <a:lnSpc>
                <a:spcPts val="1300"/>
              </a:lnSpc>
            </a:pPr>
            <a:r>
              <a:rPr lang="pt-PT" sz="1200">
                <a:solidFill>
                  <a:schemeClr val="tx1"/>
                </a:solidFill>
                <a:latin typeface="Arial Narrow" panose="020B0606020202030204" pitchFamily="34" charset="0"/>
              </a:rPr>
              <a:t>: 4,2% en 2015;</a:t>
            </a:r>
          </a:p>
          <a:p>
            <a:pPr marL="0" lvl="1" algn="just" defTabSz="0">
              <a:lnSpc>
                <a:spcPts val="1300"/>
              </a:lnSpc>
            </a:pPr>
            <a:r>
              <a:rPr lang="pt-PT" sz="1200">
                <a:solidFill>
                  <a:schemeClr val="tx1"/>
                </a:solidFill>
                <a:latin typeface="Arial Narrow" panose="020B0606020202030204" pitchFamily="34" charset="0"/>
              </a:rPr>
              <a:t>: 3.1% en 2018;</a:t>
            </a:r>
          </a:p>
          <a:p>
            <a:pPr marL="0" lvl="1" algn="just" defTabSz="0">
              <a:lnSpc>
                <a:spcPts val="1300"/>
              </a:lnSpc>
            </a:pPr>
            <a:endParaRPr lang="pt-PT" sz="1200">
              <a:solidFill>
                <a:schemeClr val="tx1"/>
              </a:solidFill>
              <a:latin typeface="Arial Narrow" panose="020B0606020202030204" pitchFamily="34" charset="0"/>
            </a:endParaRPr>
          </a:p>
          <a:p>
            <a:pPr marL="0" lvl="1" algn="just" defTabSz="0">
              <a:lnSpc>
                <a:spcPts val="1300"/>
              </a:lnSpc>
            </a:pPr>
            <a:r>
              <a:rPr lang="pt-PT" sz="1200">
                <a:solidFill>
                  <a:schemeClr val="tx1"/>
                </a:solidFill>
                <a:latin typeface="Arial Narrow" panose="020B0606020202030204" pitchFamily="34" charset="0"/>
              </a:rPr>
              <a:t>: L'industrie;</a:t>
            </a:r>
          </a:p>
          <a:p>
            <a:pPr marL="0" lvl="1" algn="just" defTabSz="0">
              <a:lnSpc>
                <a:spcPts val="1300"/>
              </a:lnSpc>
            </a:pPr>
            <a:r>
              <a:rPr lang="pt-PT" sz="1200">
                <a:solidFill>
                  <a:schemeClr val="tx1"/>
                </a:solidFill>
                <a:latin typeface="Arial Narrow" panose="020B0606020202030204" pitchFamily="34" charset="0"/>
              </a:rPr>
              <a:t>: L'agriculture;</a:t>
            </a:r>
          </a:p>
          <a:p>
            <a:pPr marL="0" lvl="1" algn="just" defTabSz="0">
              <a:lnSpc>
                <a:spcPts val="1300"/>
              </a:lnSpc>
            </a:pPr>
            <a:r>
              <a:rPr lang="pt-PT" sz="1200">
                <a:solidFill>
                  <a:schemeClr val="tx1"/>
                </a:solidFill>
                <a:latin typeface="Arial Narrow" panose="020B0606020202030204" pitchFamily="34" charset="0"/>
              </a:rPr>
              <a:t>: L'environnement;</a:t>
            </a:r>
          </a:p>
          <a:p>
            <a:pPr marL="0" lvl="1" algn="just" defTabSz="0">
              <a:lnSpc>
                <a:spcPts val="1300"/>
              </a:lnSpc>
            </a:pPr>
            <a:r>
              <a:rPr lang="pt-PT" sz="1200">
                <a:solidFill>
                  <a:schemeClr val="tx1"/>
                </a:solidFill>
                <a:latin typeface="Arial Narrow" panose="020B0606020202030204" pitchFamily="34" charset="0"/>
              </a:rPr>
              <a:t>:</a:t>
            </a:r>
            <a:r>
              <a:rPr lang="pt-PT" sz="1200" dirty="0" smtClean="0">
                <a:solidFill>
                  <a:schemeClr val="tx1"/>
                </a:solidFill>
                <a:latin typeface="Arial Narrow" panose="020B0606020202030204" pitchFamily="34" charset="0"/>
                <a:sym typeface="+mn-ea"/>
              </a:rPr>
              <a:t>Les infrastructures;</a:t>
            </a:r>
            <a:endParaRPr lang="pt-PT" sz="1200">
              <a:solidFill>
                <a:schemeClr val="tx1"/>
              </a:solidFill>
              <a:latin typeface="Arial Narrow" panose="020B0606020202030204" pitchFamily="34" charset="0"/>
            </a:endParaRPr>
          </a:p>
          <a:p>
            <a:pPr marL="0" lvl="1" algn="just" defTabSz="0">
              <a:lnSpc>
                <a:spcPts val="1300"/>
              </a:lnSpc>
            </a:pPr>
            <a:r>
              <a:rPr lang="pt-PT" sz="1200">
                <a:solidFill>
                  <a:schemeClr val="tx1"/>
                </a:solidFill>
                <a:latin typeface="Arial Narrow" panose="020B0606020202030204" pitchFamily="34" charset="0"/>
              </a:rPr>
              <a:t>: La santé;</a:t>
            </a:r>
          </a:p>
          <a:p>
            <a:pPr marL="0" lvl="1" algn="just" defTabSz="0">
              <a:lnSpc>
                <a:spcPts val="1300"/>
              </a:lnSpc>
            </a:pPr>
            <a:r>
              <a:rPr lang="pt-PT" sz="1200">
                <a:solidFill>
                  <a:schemeClr val="tx1"/>
                </a:solidFill>
                <a:latin typeface="Arial Narrow" panose="020B0606020202030204" pitchFamily="34" charset="0"/>
              </a:rPr>
              <a:t>: L'éducation;</a:t>
            </a:r>
          </a:p>
          <a:p>
            <a:pPr marL="0" lvl="1" algn="just" defTabSz="0">
              <a:lnSpc>
                <a:spcPts val="1300"/>
              </a:lnSpc>
            </a:pPr>
            <a:r>
              <a:rPr lang="pt-PT" sz="1200">
                <a:solidFill>
                  <a:schemeClr val="tx1"/>
                </a:solidFill>
                <a:latin typeface="Arial Narrow" panose="020B0606020202030204" pitchFamily="34" charset="0"/>
              </a:rPr>
              <a:t>: </a:t>
            </a:r>
            <a:r>
              <a:rPr lang="pt-PT" sz="1200" dirty="0" smtClean="0">
                <a:solidFill>
                  <a:schemeClr val="tx1"/>
                </a:solidFill>
                <a:latin typeface="Arial Narrow" panose="020B0606020202030204" pitchFamily="34" charset="0"/>
                <a:sym typeface="+mn-ea"/>
              </a:rPr>
              <a:t>Les </a:t>
            </a:r>
            <a:r>
              <a:rPr lang="pt-PT" sz="1200">
                <a:solidFill>
                  <a:schemeClr val="tx1"/>
                </a:solidFill>
                <a:latin typeface="Arial Narrow" panose="020B0606020202030204" pitchFamily="34" charset="0"/>
              </a:rPr>
              <a:t>Finances;</a:t>
            </a:r>
          </a:p>
          <a:p>
            <a:pPr marL="0" lvl="1" algn="just" defTabSz="0">
              <a:lnSpc>
                <a:spcPts val="1300"/>
              </a:lnSpc>
            </a:pPr>
            <a:r>
              <a:rPr lang="pt-PT" sz="1200">
                <a:solidFill>
                  <a:schemeClr val="tx1"/>
                </a:solidFill>
                <a:latin typeface="Arial Narrow" panose="020B0606020202030204" pitchFamily="34" charset="0"/>
              </a:rPr>
              <a:t>: L'économie;</a:t>
            </a:r>
          </a:p>
          <a:p>
            <a:pPr marL="0" lvl="1" algn="just" defTabSz="0">
              <a:lnSpc>
                <a:spcPts val="1300"/>
              </a:lnSpc>
            </a:pPr>
            <a:r>
              <a:rPr lang="pt-PT" sz="1200">
                <a:solidFill>
                  <a:schemeClr val="tx1"/>
                </a:solidFill>
                <a:latin typeface="Arial Narrow" panose="020B0606020202030204" pitchFamily="34" charset="0"/>
              </a:rPr>
              <a:t>: La </a:t>
            </a:r>
            <a:r>
              <a:rPr lang="pt-PT" sz="1200">
                <a:solidFill>
                  <a:schemeClr val="tx1"/>
                </a:solidFill>
                <a:latin typeface="Arial Narrow" panose="020B0606020202030204" pitchFamily="34" charset="0"/>
                <a:sym typeface="+mn-ea"/>
              </a:rPr>
              <a:t>Monnaie</a:t>
            </a:r>
            <a:r>
              <a:rPr lang="pt-PT" sz="1200">
                <a:solidFill>
                  <a:schemeClr val="tx1"/>
                </a:solidFill>
                <a:latin typeface="Arial Narrow" panose="020B0606020202030204" pitchFamily="34" charset="0"/>
              </a:rPr>
              <a:t>.</a:t>
            </a:r>
          </a:p>
          <a:p>
            <a:pPr marL="0" lvl="1" algn="just" defTabSz="0">
              <a:lnSpc>
                <a:spcPts val="1300"/>
              </a:lnSpc>
            </a:pPr>
            <a:endParaRPr lang="pt-PT" sz="1200">
              <a:solidFill>
                <a:schemeClr val="tx1"/>
              </a:solidFill>
              <a:latin typeface="Arial Narrow" panose="020B0606020202030204" pitchFamily="34" charset="0"/>
            </a:endParaRPr>
          </a:p>
          <a:p>
            <a:pPr marL="0" lvl="1" algn="just" defTabSz="0">
              <a:lnSpc>
                <a:spcPts val="1300"/>
              </a:lnSpc>
            </a:pPr>
            <a:endParaRPr lang="pt-PT" sz="1200">
              <a:solidFill>
                <a:schemeClr val="tx1"/>
              </a:solidFill>
              <a:latin typeface="Arial Narrow" panose="020B0606020202030204" pitchFamily="34" charset="0"/>
            </a:endParaRPr>
          </a:p>
          <a:p>
            <a:pPr fontAlgn="base">
              <a:lnSpc>
                <a:spcPts val="1300"/>
              </a:lnSpc>
            </a:pPr>
            <a:endParaRPr lang="pt-PT" sz="1200">
              <a:solidFill>
                <a:schemeClr val="tx1"/>
              </a:solidFill>
              <a:latin typeface="Arial Narrow" panose="020B0606020202030204" pitchFamily="34" charset="0"/>
            </a:endParaRPr>
          </a:p>
        </p:txBody>
      </p:sp>
      <p:sp>
        <p:nvSpPr>
          <p:cNvPr id="17" name="CaixaDeTexto 1"/>
          <p:cNvSpPr txBox="1"/>
          <p:nvPr/>
        </p:nvSpPr>
        <p:spPr>
          <a:xfrm>
            <a:off x="5984240" y="1203325"/>
            <a:ext cx="2181225" cy="337185"/>
          </a:xfrm>
          <a:prstGeom prst="rect">
            <a:avLst/>
          </a:prstGeom>
          <a:noFill/>
        </p:spPr>
        <p:txBody>
          <a:bodyPr wrap="square" rtlCol="0">
            <a:spAutoFit/>
          </a:bodyPr>
          <a:lstStyle/>
          <a:p>
            <a:r>
              <a:rPr lang="pt-PT" sz="1600" b="1" i="1" dirty="0">
                <a:solidFill>
                  <a:srgbClr val="3EA4BA"/>
                </a:solidFill>
                <a:latin typeface="Arial Narrow" panose="020B0606020202030204" pitchFamily="34" charset="0"/>
              </a:rPr>
              <a:t>CEDEAO - EN CHIFFRES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508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6</a:t>
            </a:fld>
            <a:endParaRPr lang="fr-FR" altLang="pt-PT" sz="1200" b="1" i="1" u="sng" dirty="0" smtClean="0">
              <a:solidFill>
                <a:schemeClr val="tx1"/>
              </a:solidFill>
            </a:endParaRPr>
          </a:p>
        </p:txBody>
      </p:sp>
      <p:pic>
        <p:nvPicPr>
          <p:cNvPr id="6" name="Imagem9"/>
          <p:cNvPicPr>
            <a:picLocks noChangeAspect="1"/>
          </p:cNvPicPr>
          <p:nvPr/>
        </p:nvPicPr>
        <p:blipFill>
          <a:blip r:embed="rId2"/>
          <a:stretch>
            <a:fillRect/>
          </a:stretch>
        </p:blipFill>
        <p:spPr>
          <a:xfrm>
            <a:off x="11689715" y="6451600"/>
            <a:ext cx="502920" cy="389255"/>
          </a:xfrm>
          <a:prstGeom prst="rect">
            <a:avLst/>
          </a:prstGeom>
          <a:noFill/>
          <a:ln>
            <a:noFill/>
          </a:ln>
          <a:effectLst/>
        </p:spPr>
      </p:pic>
      <p:pic>
        <p:nvPicPr>
          <p:cNvPr id="8" name="Imagem 7" descr="logo"/>
          <p:cNvPicPr>
            <a:picLocks noChangeAspect="1"/>
          </p:cNvPicPr>
          <p:nvPr/>
        </p:nvPicPr>
        <p:blipFill>
          <a:blip r:embed="rId3"/>
          <a:stretch>
            <a:fillRect/>
          </a:stretch>
        </p:blipFill>
        <p:spPr>
          <a:xfrm>
            <a:off x="6985000" y="109855"/>
            <a:ext cx="5207000" cy="1143000"/>
          </a:xfrm>
          <a:prstGeom prst="rect">
            <a:avLst/>
          </a:prstGeom>
        </p:spPr>
      </p:pic>
      <p:pic>
        <p:nvPicPr>
          <p:cNvPr id="2" name="Marcador de Posição de Conteúdo 1"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12" name="Imagem 11" descr="LOGO-Paises ecowas"/>
          <p:cNvPicPr>
            <a:picLocks noChangeAspect="1"/>
          </p:cNvPicPr>
          <p:nvPr/>
        </p:nvPicPr>
        <p:blipFill>
          <a:blip r:embed="rId5"/>
          <a:stretch>
            <a:fillRect/>
          </a:stretch>
        </p:blipFill>
        <p:spPr>
          <a:xfrm>
            <a:off x="2626360" y="2037715"/>
            <a:ext cx="3897630" cy="3858260"/>
          </a:xfrm>
          <a:prstGeom prst="rect">
            <a:avLst/>
          </a:prstGeom>
        </p:spPr>
      </p:pic>
      <p:sp>
        <p:nvSpPr>
          <p:cNvPr id="17" name="CaixaDeTexto 67"/>
          <p:cNvSpPr txBox="1"/>
          <p:nvPr/>
        </p:nvSpPr>
        <p:spPr>
          <a:xfrm>
            <a:off x="9726930" y="3755390"/>
            <a:ext cx="2466340" cy="1900555"/>
          </a:xfrm>
          <a:prstGeom prst="rect">
            <a:avLst/>
          </a:prstGeom>
          <a:noFill/>
        </p:spPr>
        <p:txBody>
          <a:bodyPr wrap="square" rtlCol="0">
            <a:noAutofit/>
          </a:bodyPr>
          <a:lstStyle/>
          <a:p>
            <a:pPr algn="ctr"/>
            <a:r>
              <a:rPr lang="pt-PT" sz="2400" dirty="0" smtClean="0">
                <a:solidFill>
                  <a:srgbClr val="008CBA"/>
                </a:solidFill>
                <a:sym typeface="+mn-ea"/>
              </a:rPr>
              <a:t>09 -11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400" dirty="0">
                <a:solidFill>
                  <a:srgbClr val="008CBA"/>
                </a:solidFill>
              </a:rPr>
              <a:t>CABO VERDE</a:t>
            </a:r>
          </a:p>
        </p:txBody>
      </p:sp>
      <p:pic>
        <p:nvPicPr>
          <p:cNvPr id="20" name="Imagem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39780" y="5633085"/>
            <a:ext cx="677545" cy="561975"/>
          </a:xfrm>
          <a:prstGeom prst="rect">
            <a:avLst/>
          </a:prstGeom>
        </p:spPr>
      </p:pic>
      <p:sp>
        <p:nvSpPr>
          <p:cNvPr id="97" name="TextBox 96"/>
          <p:cNvSpPr txBox="1"/>
          <p:nvPr/>
        </p:nvSpPr>
        <p:spPr>
          <a:xfrm>
            <a:off x="6469380" y="1894205"/>
            <a:ext cx="4015105" cy="1753235"/>
          </a:xfrm>
          <a:prstGeom prst="rect">
            <a:avLst/>
          </a:prstGeom>
          <a:noFill/>
        </p:spPr>
        <p:txBody>
          <a:bodyPr wrap="square" rtlCol="0">
            <a:spAutoFit/>
          </a:bodyPr>
          <a:lstStyle/>
          <a:p>
            <a:pPr algn="just">
              <a:lnSpc>
                <a:spcPct val="100000"/>
              </a:lnSpc>
            </a:pPr>
            <a:r>
              <a:rPr lang="pt-PT" sz="1200">
                <a:solidFill>
                  <a:schemeClr val="tx1"/>
                </a:solidFill>
                <a:latin typeface="Arial Narrow" panose="020B0606020202030204" pitchFamily="34" charset="0"/>
                <a:cs typeface="Arial Narrow" panose="020B0606020202030204" pitchFamily="34" charset="0"/>
              </a:rPr>
              <a:t>Le projet d'intégration monétaire de la </a:t>
            </a:r>
            <a:r>
              <a:rPr lang="pt-PT" sz="1200" i="1">
                <a:solidFill>
                  <a:schemeClr val="tx1"/>
                </a:solidFill>
                <a:latin typeface="Arial Narrow" panose="020B0606020202030204" pitchFamily="34" charset="0"/>
                <a:cs typeface="Arial Narrow" panose="020B0606020202030204" pitchFamily="34" charset="0"/>
              </a:rPr>
              <a:t>CEDEAO</a:t>
            </a:r>
            <a:r>
              <a:rPr lang="pt-PT" sz="1200">
                <a:solidFill>
                  <a:schemeClr val="tx1"/>
                </a:solidFill>
                <a:latin typeface="Arial Narrow" panose="020B0606020202030204" pitchFamily="34" charset="0"/>
                <a:cs typeface="Arial Narrow" panose="020B0606020202030204" pitchFamily="34" charset="0"/>
              </a:rPr>
              <a:t> a un intérêt fondamental dans le contexte de la mondialisation économique et financière. Il est considéré par les autorités régionales comme une étape décisive vers une intégration effective dans l'économie mondiale.</a:t>
            </a:r>
          </a:p>
          <a:p>
            <a:pPr algn="just">
              <a:lnSpc>
                <a:spcPct val="100000"/>
              </a:lnSpc>
            </a:pPr>
            <a:endParaRPr lang="pt-PT" sz="1200">
              <a:solidFill>
                <a:schemeClr val="tx1"/>
              </a:solidFill>
              <a:latin typeface="Arial Narrow" panose="020B0606020202030204" pitchFamily="34" charset="0"/>
              <a:cs typeface="Arial Narrow" panose="020B0606020202030204" pitchFamily="34" charset="0"/>
            </a:endParaRPr>
          </a:p>
          <a:p>
            <a:pPr algn="just">
              <a:lnSpc>
                <a:spcPct val="100000"/>
              </a:lnSpc>
            </a:pPr>
            <a:r>
              <a:rPr lang="pt-PT" sz="1200">
                <a:solidFill>
                  <a:schemeClr val="tx1"/>
                </a:solidFill>
                <a:latin typeface="Arial Narrow" panose="020B0606020202030204" pitchFamily="34" charset="0"/>
                <a:cs typeface="Arial Narrow" panose="020B0606020202030204" pitchFamily="34" charset="0"/>
              </a:rPr>
              <a:t>Les défis s'expriment en termes de croissance des échanges intra-régionaux, de construction d'un espace économique macroéconomique attractif et stable.</a:t>
            </a:r>
          </a:p>
        </p:txBody>
      </p:sp>
      <p:sp>
        <p:nvSpPr>
          <p:cNvPr id="21" name="CaixaDeTexto 1"/>
          <p:cNvSpPr txBox="1"/>
          <p:nvPr/>
        </p:nvSpPr>
        <p:spPr>
          <a:xfrm>
            <a:off x="6151245" y="1497965"/>
            <a:ext cx="4040505" cy="337185"/>
          </a:xfrm>
          <a:prstGeom prst="rect">
            <a:avLst/>
          </a:prstGeom>
          <a:noFill/>
        </p:spPr>
        <p:txBody>
          <a:bodyPr wrap="square" rtlCol="0">
            <a:spAutoFit/>
          </a:bodyPr>
          <a:lstStyle/>
          <a:p>
            <a:r>
              <a:rPr lang="pt-PT" sz="1600" b="1" i="1" dirty="0">
                <a:solidFill>
                  <a:srgbClr val="3EA4BA"/>
                </a:solidFill>
                <a:latin typeface="Arial Narrow" panose="020B0606020202030204" pitchFamily="34" charset="0"/>
              </a:rPr>
              <a:t>INTÉGRATION MONÉTAIRE DANS LA CEDEAO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7"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pic>
        <p:nvPicPr>
          <p:cNvPr id="8" name="Imagem9"/>
          <p:cNvPicPr>
            <a:picLocks noChangeAspect="1"/>
          </p:cNvPicPr>
          <p:nvPr/>
        </p:nvPicPr>
        <p:blipFill>
          <a:blip r:embed="rId2"/>
          <a:stretch>
            <a:fillRect/>
          </a:stretch>
        </p:blipFill>
        <p:spPr>
          <a:xfrm>
            <a:off x="11689715" y="6451600"/>
            <a:ext cx="502920" cy="389255"/>
          </a:xfrm>
          <a:prstGeom prst="rect">
            <a:avLst/>
          </a:prstGeom>
          <a:noFill/>
          <a:ln>
            <a:noFill/>
          </a:ln>
          <a:effectLst/>
        </p:spPr>
      </p:pic>
      <p:pic>
        <p:nvPicPr>
          <p:cNvPr id="9" name="Imagem 8" descr="logo"/>
          <p:cNvPicPr>
            <a:picLocks noChangeAspect="1"/>
          </p:cNvPicPr>
          <p:nvPr/>
        </p:nvPicPr>
        <p:blipFill>
          <a:blip r:embed="rId3"/>
          <a:stretch>
            <a:fillRect/>
          </a:stretch>
        </p:blipFill>
        <p:spPr>
          <a:xfrm>
            <a:off x="6985000" y="109855"/>
            <a:ext cx="5207000" cy="1143000"/>
          </a:xfrm>
          <a:prstGeom prst="rect">
            <a:avLst/>
          </a:prstGeom>
        </p:spPr>
      </p:pic>
      <p:pic>
        <p:nvPicPr>
          <p:cNvPr id="2" name="Marcador de Posição de Conteúdo 1"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12" name="Imagem 11" descr="LOGO-Paises ecowas"/>
          <p:cNvPicPr>
            <a:picLocks noChangeAspect="1"/>
          </p:cNvPicPr>
          <p:nvPr/>
        </p:nvPicPr>
        <p:blipFill>
          <a:blip r:embed="rId5"/>
          <a:stretch>
            <a:fillRect/>
          </a:stretch>
        </p:blipFill>
        <p:spPr>
          <a:xfrm>
            <a:off x="1971675" y="2034540"/>
            <a:ext cx="3897630" cy="3858260"/>
          </a:xfrm>
          <a:prstGeom prst="rect">
            <a:avLst/>
          </a:prstGeom>
        </p:spPr>
      </p:pic>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7</a:t>
            </a:fld>
            <a:endParaRPr lang="fr-FR" altLang="pt-PT" sz="1200" b="1" i="1" u="sng" dirty="0" smtClean="0">
              <a:solidFill>
                <a:schemeClr val="tx1"/>
              </a:solidFill>
            </a:endParaRPr>
          </a:p>
        </p:txBody>
      </p:sp>
      <p:sp>
        <p:nvSpPr>
          <p:cNvPr id="97" name="TextBox 96"/>
          <p:cNvSpPr txBox="1"/>
          <p:nvPr/>
        </p:nvSpPr>
        <p:spPr>
          <a:xfrm>
            <a:off x="5217817" y="1762868"/>
            <a:ext cx="3756266" cy="4260141"/>
          </a:xfrm>
          <a:prstGeom prst="rect">
            <a:avLst/>
          </a:prstGeom>
          <a:noFill/>
        </p:spPr>
        <p:txBody>
          <a:bodyPr wrap="square" rtlCol="0">
            <a:spAutoFit/>
          </a:bodyPr>
          <a:lstStyle/>
          <a:p>
            <a:pPr>
              <a:lnSpc>
                <a:spcPts val="1300"/>
              </a:lnSpc>
            </a:pPr>
            <a:r>
              <a:rPr lang="pt-PT" sz="1600" dirty="0" smtClean="0">
                <a:solidFill>
                  <a:schemeClr val="tx1"/>
                </a:solidFill>
                <a:latin typeface="Arial Narrow" panose="020B0606020202030204" pitchFamily="34" charset="0"/>
              </a:rPr>
              <a:t>»</a:t>
            </a:r>
            <a:r>
              <a:rPr lang="pt-PT" sz="1600" dirty="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rPr>
              <a:t>Création:</a:t>
            </a:r>
            <a:r>
              <a:rPr lang="pt-PT" sz="1600" dirty="0" smtClean="0">
                <a:solidFill>
                  <a:schemeClr val="tx1"/>
                </a:solidFill>
                <a:latin typeface="Arial Narrow" panose="020B0606020202030204" pitchFamily="34" charset="0"/>
              </a:rPr>
              <a:t> </a:t>
            </a:r>
            <a:r>
              <a:rPr lang="pt-PT" sz="1200" dirty="0" smtClean="0">
                <a:solidFill>
                  <a:schemeClr val="tx1"/>
                </a:solidFill>
                <a:latin typeface="Arial Narrow" panose="020B0606020202030204" pitchFamily="34" charset="0"/>
              </a:rPr>
              <a:t>28 </a:t>
            </a:r>
            <a:r>
              <a:rPr lang="pt-PT" sz="1200" dirty="0">
                <a:solidFill>
                  <a:schemeClr val="tx1"/>
                </a:solidFill>
                <a:latin typeface="Arial Narrow" panose="020B0606020202030204" pitchFamily="34" charset="0"/>
              </a:rPr>
              <a:t>mai 1975;</a:t>
            </a:r>
          </a:p>
          <a:p>
            <a:pPr>
              <a:lnSpc>
                <a:spcPts val="1300"/>
              </a:lnSpc>
            </a:pPr>
            <a:r>
              <a:rPr lang="pt-PT" sz="1200" dirty="0">
                <a:solidFill>
                  <a:schemeClr val="tx1"/>
                </a:solidFill>
                <a:latin typeface="Arial Narrow" panose="020B0606020202030204" pitchFamily="34" charset="0"/>
              </a:rPr>
              <a:t>» </a:t>
            </a:r>
            <a:r>
              <a:rPr lang="pt-PT" sz="1200" dirty="0" smtClean="0">
                <a:solidFill>
                  <a:schemeClr val="tx1"/>
                </a:solidFill>
                <a:latin typeface="Arial Narrow" panose="020B0606020202030204" pitchFamily="34" charset="0"/>
              </a:rPr>
              <a:t>Superficie: </a:t>
            </a:r>
            <a:r>
              <a:rPr lang="pt-PT" sz="1200" dirty="0">
                <a:solidFill>
                  <a:schemeClr val="tx1"/>
                </a:solidFill>
                <a:latin typeface="Arial Narrow" panose="020B0606020202030204" pitchFamily="34" charset="0"/>
              </a:rPr>
              <a:t>5,114,210 [ km2 ];</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Nombre</a:t>
            </a:r>
            <a:r>
              <a:rPr lang="pt-PT" sz="1200" dirty="0">
                <a:solidFill>
                  <a:schemeClr val="tx1"/>
                </a:solidFill>
                <a:latin typeface="Arial Narrow" panose="020B0606020202030204" pitchFamily="34" charset="0"/>
              </a:rPr>
              <a:t> de </a:t>
            </a:r>
            <a:r>
              <a:rPr lang="pt-PT" sz="1200" dirty="0" err="1">
                <a:solidFill>
                  <a:schemeClr val="tx1"/>
                </a:solidFill>
                <a:latin typeface="Arial Narrow" panose="020B0606020202030204" pitchFamily="34" charset="0"/>
              </a:rPr>
              <a:t>pays</a:t>
            </a:r>
            <a:r>
              <a:rPr lang="pt-PT" sz="1200" dirty="0">
                <a:solidFill>
                  <a:schemeClr val="tx1"/>
                </a:solidFill>
                <a:latin typeface="Arial Narrow" panose="020B0606020202030204" pitchFamily="34" charset="0"/>
              </a:rPr>
              <a:t> : 15;</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Population</a:t>
            </a:r>
            <a:r>
              <a:rPr lang="pt-PT" sz="1200" dirty="0">
                <a:solidFill>
                  <a:schemeClr val="tx1"/>
                </a:solidFill>
                <a:latin typeface="Arial Narrow" panose="020B0606020202030204" pitchFamily="34" charset="0"/>
              </a:rPr>
              <a:t>: 387,510,869 [ Est. 2019 ];</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Utilisateurs</a:t>
            </a:r>
            <a:r>
              <a:rPr lang="pt-PT" sz="1200" dirty="0">
                <a:solidFill>
                  <a:schemeClr val="tx1"/>
                </a:solidFill>
                <a:latin typeface="Arial Narrow" panose="020B0606020202030204" pitchFamily="34" charset="0"/>
              </a:rPr>
              <a:t> Internet </a:t>
            </a:r>
            <a:r>
              <a:rPr lang="pt-PT" sz="1200" dirty="0" err="1" smtClean="0">
                <a:solidFill>
                  <a:schemeClr val="tx1"/>
                </a:solidFill>
                <a:latin typeface="Arial Narrow" panose="020B0606020202030204" pitchFamily="34" charset="0"/>
              </a:rPr>
              <a:t>en</a:t>
            </a:r>
            <a:r>
              <a:rPr lang="pt-PT" sz="1200" dirty="0" smtClean="0">
                <a:solidFill>
                  <a:schemeClr val="tx1"/>
                </a:solidFill>
                <a:latin typeface="Arial Narrow" panose="020B0606020202030204" pitchFamily="34" charset="0"/>
              </a:rPr>
              <a:t> 2000</a:t>
            </a:r>
            <a:r>
              <a:rPr lang="pt-PT" sz="1200" dirty="0">
                <a:solidFill>
                  <a:schemeClr val="tx1"/>
                </a:solidFill>
                <a:latin typeface="Arial Narrow" panose="020B0606020202030204" pitchFamily="34" charset="0"/>
              </a:rPr>
              <a:t>: </a:t>
            </a:r>
            <a:r>
              <a:rPr lang="pt-PT" sz="1200" i="1" dirty="0">
                <a:solidFill>
                  <a:schemeClr val="tx1"/>
                </a:solidFill>
                <a:latin typeface="Arial Narrow" panose="020B0606020202030204" pitchFamily="34" charset="0"/>
              </a:rPr>
              <a:t>485,800;</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Utilisateurs</a:t>
            </a:r>
            <a:r>
              <a:rPr lang="pt-PT" sz="1200" dirty="0">
                <a:solidFill>
                  <a:schemeClr val="tx1"/>
                </a:solidFill>
                <a:latin typeface="Arial Narrow" panose="020B0606020202030204" pitchFamily="34" charset="0"/>
              </a:rPr>
              <a:t> Internet </a:t>
            </a:r>
            <a:r>
              <a:rPr lang="pt-PT" sz="1200" dirty="0" err="1" smtClean="0">
                <a:solidFill>
                  <a:schemeClr val="tx1"/>
                </a:solidFill>
                <a:latin typeface="Arial Narrow" panose="020B0606020202030204" pitchFamily="34" charset="0"/>
              </a:rPr>
              <a:t>en</a:t>
            </a:r>
            <a:r>
              <a:rPr lang="pt-PT" sz="1200" dirty="0" smtClean="0">
                <a:solidFill>
                  <a:schemeClr val="tx1"/>
                </a:solidFill>
                <a:latin typeface="Arial Narrow" panose="020B0606020202030204" pitchFamily="34" charset="0"/>
              </a:rPr>
              <a:t> 2019</a:t>
            </a:r>
            <a:r>
              <a:rPr lang="pt-PT" sz="1200" dirty="0">
                <a:solidFill>
                  <a:schemeClr val="tx1"/>
                </a:solidFill>
                <a:latin typeface="Arial Narrow" panose="020B0606020202030204" pitchFamily="34" charset="0"/>
              </a:rPr>
              <a:t>: </a:t>
            </a:r>
            <a:r>
              <a:rPr lang="pt-PT" sz="1200" i="1" dirty="0">
                <a:solidFill>
                  <a:schemeClr val="tx1"/>
                </a:solidFill>
                <a:latin typeface="Arial Narrow" panose="020B0606020202030204" pitchFamily="34" charset="0"/>
              </a:rPr>
              <a:t>187,527,756;</a:t>
            </a:r>
          </a:p>
          <a:p>
            <a:pPr>
              <a:lnSpc>
                <a:spcPts val="1300"/>
              </a:lnSpc>
            </a:pPr>
            <a:r>
              <a:rPr lang="pt-PT" sz="1200" dirty="0">
                <a:solidFill>
                  <a:schemeClr val="tx1"/>
                </a:solidFill>
                <a:latin typeface="Arial Narrow" panose="020B0606020202030204" pitchFamily="34" charset="0"/>
              </a:rPr>
              <a:t>» </a:t>
            </a:r>
            <a:r>
              <a:rPr lang="fr-FR" sz="1200" dirty="0">
                <a:solidFill>
                  <a:schemeClr val="tx1"/>
                </a:solidFill>
                <a:latin typeface="Arial Narrow" panose="020B0606020202030204" pitchFamily="34" charset="0"/>
              </a:rPr>
              <a:t>Commerce annuel: 208,1 milliards de dollars</a:t>
            </a:r>
            <a:r>
              <a:rPr lang="pt-PT" sz="1200" dirty="0" smtClean="0">
                <a:solidFill>
                  <a:schemeClr val="tx1"/>
                </a:solidFill>
                <a:latin typeface="Arial Narrow" panose="020B0606020202030204" pitchFamily="34" charset="0"/>
              </a:rPr>
              <a:t>;</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rPr>
              <a:t>» </a:t>
            </a:r>
            <a:r>
              <a:rPr lang="fr-FR" sz="1200" dirty="0">
                <a:solidFill>
                  <a:schemeClr val="tx1"/>
                </a:solidFill>
                <a:latin typeface="Arial Narrow" panose="020B0606020202030204" pitchFamily="34" charset="0"/>
              </a:rPr>
              <a:t>Importations: 80,4 milliards de dollars</a:t>
            </a:r>
            <a:r>
              <a:rPr lang="pt-PT" sz="1200" dirty="0" smtClean="0">
                <a:solidFill>
                  <a:schemeClr val="tx1"/>
                </a:solidFill>
                <a:latin typeface="Arial Narrow" panose="020B0606020202030204" pitchFamily="34" charset="0"/>
              </a:rPr>
              <a:t>;</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rPr>
              <a:t>» </a:t>
            </a:r>
            <a:r>
              <a:rPr lang="fr-FR" sz="1200" dirty="0">
                <a:solidFill>
                  <a:schemeClr val="tx1"/>
                </a:solidFill>
                <a:latin typeface="Arial Narrow" panose="020B0606020202030204" pitchFamily="34" charset="0"/>
              </a:rPr>
              <a:t>Exportations de la </a:t>
            </a:r>
            <a:r>
              <a:rPr lang="fr-FR" sz="1200" i="1" dirty="0">
                <a:solidFill>
                  <a:schemeClr val="tx1"/>
                </a:solidFill>
                <a:latin typeface="Arial Narrow" panose="020B0606020202030204" pitchFamily="34" charset="0"/>
              </a:rPr>
              <a:t>CEDEAO</a:t>
            </a:r>
            <a:r>
              <a:rPr lang="fr-FR" sz="1200" dirty="0">
                <a:solidFill>
                  <a:schemeClr val="tx1"/>
                </a:solidFill>
                <a:latin typeface="Arial Narrow" panose="020B0606020202030204" pitchFamily="34" charset="0"/>
              </a:rPr>
              <a:t>: 137 milliards de dollars</a:t>
            </a:r>
            <a:r>
              <a:rPr lang="pt-PT" sz="1200" dirty="0" smtClean="0">
                <a:solidFill>
                  <a:schemeClr val="tx1"/>
                </a:solidFill>
                <a:latin typeface="Arial Narrow" panose="020B0606020202030204" pitchFamily="34" charset="0"/>
              </a:rPr>
              <a:t>;</a:t>
            </a:r>
            <a:endParaRPr lang="pt-PT" sz="1200"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Exportations</a:t>
            </a:r>
            <a:r>
              <a:rPr lang="pt-PT" sz="1200" dirty="0">
                <a:solidFill>
                  <a:schemeClr val="tx1"/>
                </a:solidFill>
                <a:latin typeface="Arial Narrow" panose="020B0606020202030204" pitchFamily="34" charset="0"/>
              </a:rPr>
              <a:t> de </a:t>
            </a:r>
            <a:r>
              <a:rPr lang="pt-PT" sz="1200" dirty="0" err="1">
                <a:solidFill>
                  <a:schemeClr val="tx1"/>
                </a:solidFill>
                <a:latin typeface="Arial Narrow" panose="020B0606020202030204" pitchFamily="34" charset="0"/>
              </a:rPr>
              <a:t>carburant</a:t>
            </a:r>
            <a:r>
              <a:rPr lang="pt-PT" sz="1200" dirty="0">
                <a:solidFill>
                  <a:schemeClr val="tx1"/>
                </a:solidFill>
                <a:latin typeface="Arial Narrow" panose="020B0606020202030204" pitchFamily="34" charset="0"/>
              </a:rPr>
              <a:t> : 75%;</a:t>
            </a:r>
          </a:p>
          <a:p>
            <a:pPr>
              <a:lnSpc>
                <a:spcPts val="1300"/>
              </a:lnSpc>
            </a:pPr>
            <a:r>
              <a:rPr lang="pt-PT" sz="1200" dirty="0">
                <a:solidFill>
                  <a:schemeClr val="tx1"/>
                </a:solidFill>
                <a:latin typeface="Arial Narrow" panose="020B0606020202030204" pitchFamily="34" charset="0"/>
              </a:rPr>
              <a:t>» </a:t>
            </a:r>
            <a:r>
              <a:rPr lang="fr-FR" sz="1200" dirty="0">
                <a:solidFill>
                  <a:schemeClr val="tx1"/>
                </a:solidFill>
                <a:latin typeface="Arial Narrow" panose="020B0606020202030204" pitchFamily="34" charset="0"/>
              </a:rPr>
              <a:t>Exportations de cacao et de produits alimentaires dérivés</a:t>
            </a:r>
            <a:r>
              <a:rPr lang="pt-PT" sz="1200" dirty="0" smtClean="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rPr>
              <a:t>5%;</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Exportations</a:t>
            </a:r>
            <a:r>
              <a:rPr lang="pt-PT" sz="1200" dirty="0">
                <a:solidFill>
                  <a:schemeClr val="tx1"/>
                </a:solidFill>
                <a:latin typeface="Arial Narrow" panose="020B0606020202030204" pitchFamily="34" charset="0"/>
              </a:rPr>
              <a:t> de </a:t>
            </a:r>
            <a:r>
              <a:rPr lang="pt-PT" sz="1200" dirty="0" err="1">
                <a:solidFill>
                  <a:schemeClr val="tx1"/>
                </a:solidFill>
                <a:latin typeface="Arial Narrow" panose="020B0606020202030204" pitchFamily="34" charset="0"/>
              </a:rPr>
              <a:t>pierres</a:t>
            </a: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précieuses</a:t>
            </a:r>
            <a:r>
              <a:rPr lang="pt-PT" sz="1200" dirty="0">
                <a:solidFill>
                  <a:schemeClr val="tx1"/>
                </a:solidFill>
                <a:latin typeface="Arial Narrow" panose="020B0606020202030204" pitchFamily="34" charset="0"/>
              </a:rPr>
              <a:t> : 3%;</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Exportation</a:t>
            </a:r>
            <a:r>
              <a:rPr lang="pt-PT" sz="1200" dirty="0">
                <a:solidFill>
                  <a:schemeClr val="tx1"/>
                </a:solidFill>
                <a:latin typeface="Arial Narrow" panose="020B0606020202030204" pitchFamily="34" charset="0"/>
              </a:rPr>
              <a:t> de </a:t>
            </a:r>
            <a:r>
              <a:rPr lang="pt-PT" sz="1200" dirty="0" err="1">
                <a:solidFill>
                  <a:schemeClr val="tx1"/>
                </a:solidFill>
                <a:latin typeface="Arial Narrow" panose="020B0606020202030204" pitchFamily="34" charset="0"/>
              </a:rPr>
              <a:t>coton</a:t>
            </a:r>
            <a:r>
              <a:rPr lang="pt-PT" sz="1200" dirty="0">
                <a:solidFill>
                  <a:schemeClr val="tx1"/>
                </a:solidFill>
                <a:latin typeface="Arial Narrow" panose="020B0606020202030204" pitchFamily="34" charset="0"/>
              </a:rPr>
              <a:t> : 1%;</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Exportation</a:t>
            </a:r>
            <a:r>
              <a:rPr lang="pt-PT" sz="1200" dirty="0">
                <a:solidFill>
                  <a:schemeClr val="tx1"/>
                </a:solidFill>
                <a:latin typeface="Arial Narrow" panose="020B0606020202030204" pitchFamily="34" charset="0"/>
              </a:rPr>
              <a:t> de </a:t>
            </a:r>
            <a:r>
              <a:rPr lang="pt-PT" sz="1200" dirty="0" err="1">
                <a:solidFill>
                  <a:schemeClr val="tx1"/>
                </a:solidFill>
                <a:latin typeface="Arial Narrow" panose="020B0606020202030204" pitchFamily="34" charset="0"/>
              </a:rPr>
              <a:t>fruits</a:t>
            </a: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comestibles</a:t>
            </a:r>
            <a:r>
              <a:rPr lang="pt-PT" sz="1200" dirty="0">
                <a:solidFill>
                  <a:schemeClr val="tx1"/>
                </a:solidFill>
                <a:latin typeface="Arial Narrow" panose="020B0606020202030204" pitchFamily="34" charset="0"/>
              </a:rPr>
              <a:t> : 1%;</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Exportation</a:t>
            </a:r>
            <a:r>
              <a:rPr lang="pt-PT" sz="1200" dirty="0">
                <a:solidFill>
                  <a:schemeClr val="tx1"/>
                </a:solidFill>
                <a:latin typeface="Arial Narrow" panose="020B0606020202030204" pitchFamily="34" charset="0"/>
              </a:rPr>
              <a:t> de caoutchouc : 1%;</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Exportation</a:t>
            </a:r>
            <a:r>
              <a:rPr lang="pt-PT" sz="1200" dirty="0">
                <a:solidFill>
                  <a:schemeClr val="tx1"/>
                </a:solidFill>
                <a:latin typeface="Arial Narrow" panose="020B0606020202030204" pitchFamily="34" charset="0"/>
              </a:rPr>
              <a:t> de </a:t>
            </a:r>
            <a:r>
              <a:rPr lang="pt-PT" sz="1200" dirty="0" err="1">
                <a:solidFill>
                  <a:schemeClr val="tx1"/>
                </a:solidFill>
                <a:latin typeface="Arial Narrow" panose="020B0606020202030204" pitchFamily="34" charset="0"/>
              </a:rPr>
              <a:t>matières</a:t>
            </a: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plastiques</a:t>
            </a:r>
            <a:r>
              <a:rPr lang="pt-PT" sz="1200" dirty="0">
                <a:solidFill>
                  <a:schemeClr val="tx1"/>
                </a:solidFill>
                <a:latin typeface="Arial Narrow" panose="020B0606020202030204" pitchFamily="34" charset="0"/>
              </a:rPr>
              <a:t> : 1%;</a:t>
            </a:r>
          </a:p>
          <a:p>
            <a:pPr>
              <a:lnSpc>
                <a:spcPts val="1300"/>
              </a:lnSpc>
            </a:pPr>
            <a:r>
              <a:rPr lang="pt-PT" sz="1200" dirty="0">
                <a:solidFill>
                  <a:schemeClr val="tx1"/>
                </a:solidFill>
                <a:latin typeface="Arial Narrow" panose="020B0606020202030204" pitchFamily="34" charset="0"/>
              </a:rPr>
              <a:t>» </a:t>
            </a:r>
            <a:r>
              <a:rPr lang="fr-FR" sz="1200" dirty="0">
                <a:solidFill>
                  <a:schemeClr val="tx1"/>
                </a:solidFill>
                <a:latin typeface="Arial Narrow" panose="020B0606020202030204" pitchFamily="34" charset="0"/>
              </a:rPr>
              <a:t>Exportations de bois et de produits du bois </a:t>
            </a:r>
            <a:r>
              <a:rPr lang="pt-PT" sz="1200" dirty="0" smtClean="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rPr>
              <a:t>1%;</a:t>
            </a:r>
          </a:p>
          <a:p>
            <a:pPr>
              <a:lnSpc>
                <a:spcPts val="1300"/>
              </a:lnSpc>
            </a:pPr>
            <a:r>
              <a:rPr lang="pt-PT" sz="1200" dirty="0">
                <a:solidFill>
                  <a:schemeClr val="tx1"/>
                </a:solidFill>
                <a:latin typeface="Arial Narrow" panose="020B0606020202030204" pitchFamily="34" charset="0"/>
              </a:rPr>
              <a:t>» </a:t>
            </a:r>
            <a:r>
              <a:rPr lang="fr-FR" sz="1200" dirty="0">
                <a:solidFill>
                  <a:schemeClr val="tx1"/>
                </a:solidFill>
                <a:latin typeface="Arial Narrow" panose="020B0606020202030204" pitchFamily="34" charset="0"/>
              </a:rPr>
              <a:t>Exportation de poisson et de fruits de mer </a:t>
            </a:r>
            <a:r>
              <a:rPr lang="pt-PT" sz="1200" dirty="0" smtClean="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rPr>
              <a:t>1%;</a:t>
            </a:r>
          </a:p>
          <a:p>
            <a:pPr>
              <a:lnSpc>
                <a:spcPts val="1300"/>
              </a:lnSpc>
            </a:pPr>
            <a:endParaRPr lang="pt-PT" sz="1200" dirty="0">
              <a:solidFill>
                <a:schemeClr val="tx1"/>
              </a:solidFill>
              <a:latin typeface="Arial Narrow" panose="020B0606020202030204" pitchFamily="34" charset="0"/>
            </a:endParaRPr>
          </a:p>
          <a:p>
            <a:pPr>
              <a:lnSpc>
                <a:spcPts val="1300"/>
              </a:lnSpc>
            </a:pPr>
            <a:r>
              <a:rPr lang="pt-PT" sz="1200" b="1" dirty="0" err="1">
                <a:solidFill>
                  <a:schemeClr val="tx1"/>
                </a:solidFill>
                <a:latin typeface="Arial Narrow" panose="020B0606020202030204" pitchFamily="34" charset="0"/>
              </a:rPr>
              <a:t>Principales</a:t>
            </a:r>
            <a:r>
              <a:rPr lang="pt-PT" sz="1200" b="1" dirty="0">
                <a:solidFill>
                  <a:schemeClr val="tx1"/>
                </a:solidFill>
                <a:latin typeface="Arial Narrow" panose="020B0606020202030204" pitchFamily="34" charset="0"/>
              </a:rPr>
              <a:t> </a:t>
            </a:r>
            <a:r>
              <a:rPr lang="pt-PT" sz="1200" b="1" dirty="0" err="1">
                <a:solidFill>
                  <a:schemeClr val="tx1"/>
                </a:solidFill>
                <a:latin typeface="Arial Narrow" panose="020B0606020202030204" pitchFamily="34" charset="0"/>
              </a:rPr>
              <a:t>destinations</a:t>
            </a:r>
            <a:r>
              <a:rPr lang="pt-PT" sz="1200" b="1" dirty="0">
                <a:solidFill>
                  <a:schemeClr val="tx1"/>
                </a:solidFill>
                <a:latin typeface="Arial Narrow" panose="020B0606020202030204" pitchFamily="34" charset="0"/>
              </a:rPr>
              <a:t> </a:t>
            </a:r>
            <a:r>
              <a:rPr lang="pt-PT" sz="1200" b="1" dirty="0" smtClean="0">
                <a:solidFill>
                  <a:schemeClr val="tx1"/>
                </a:solidFill>
                <a:latin typeface="Arial Narrow" panose="020B0606020202030204" pitchFamily="34" charset="0"/>
              </a:rPr>
              <a:t>d'</a:t>
            </a:r>
            <a:r>
              <a:rPr lang="pt-PT" sz="1200" b="1" dirty="0" err="1" smtClean="0">
                <a:solidFill>
                  <a:schemeClr val="tx1"/>
                </a:solidFill>
                <a:latin typeface="Arial Narrow" panose="020B0606020202030204" pitchFamily="34" charset="0"/>
              </a:rPr>
              <a:t>exportation</a:t>
            </a:r>
            <a:r>
              <a:rPr lang="pt-PT" sz="1200" b="1" dirty="0" smtClean="0">
                <a:solidFill>
                  <a:schemeClr val="tx1"/>
                </a:solidFill>
                <a:latin typeface="Arial Narrow" panose="020B0606020202030204" pitchFamily="34" charset="0"/>
              </a:rPr>
              <a:t>:</a:t>
            </a:r>
            <a:endParaRPr lang="pt-PT" sz="1200" b="1" dirty="0">
              <a:solidFill>
                <a:schemeClr val="tx1"/>
              </a:solidFill>
              <a:latin typeface="Arial Narrow" panose="020B0606020202030204" pitchFamily="34" charset="0"/>
            </a:endParaRP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Europe</a:t>
            </a:r>
            <a:r>
              <a:rPr lang="pt-PT" sz="1200" dirty="0">
                <a:solidFill>
                  <a:schemeClr val="tx1"/>
                </a:solidFill>
                <a:latin typeface="Arial Narrow" panose="020B0606020202030204" pitchFamily="34" charset="0"/>
              </a:rPr>
              <a:t> : 28%;</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Union</a:t>
            </a: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européenne</a:t>
            </a:r>
            <a:r>
              <a:rPr lang="pt-PT" sz="1200" dirty="0">
                <a:solidFill>
                  <a:schemeClr val="tx1"/>
                </a:solidFill>
                <a:latin typeface="Arial Narrow" panose="020B0606020202030204" pitchFamily="34" charset="0"/>
              </a:rPr>
              <a:t> : 23%;</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Amériques</a:t>
            </a:r>
            <a:r>
              <a:rPr lang="pt-PT" sz="1200" dirty="0">
                <a:solidFill>
                  <a:schemeClr val="tx1"/>
                </a:solidFill>
                <a:latin typeface="Arial Narrow" panose="020B0606020202030204" pitchFamily="34" charset="0"/>
              </a:rPr>
              <a:t> : 40%;</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Asie</a:t>
            </a: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et</a:t>
            </a: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Océanie</a:t>
            </a:r>
            <a:r>
              <a:rPr lang="pt-PT" sz="1200" dirty="0">
                <a:solidFill>
                  <a:schemeClr val="tx1"/>
                </a:solidFill>
                <a:latin typeface="Arial Narrow" panose="020B0606020202030204" pitchFamily="34" charset="0"/>
              </a:rPr>
              <a:t> : 16%;</a:t>
            </a:r>
          </a:p>
          <a:p>
            <a:pPr>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Proche</a:t>
            </a: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et</a:t>
            </a: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Moyen-Orient</a:t>
            </a:r>
            <a:r>
              <a:rPr lang="pt-PT" sz="1200" dirty="0">
                <a:solidFill>
                  <a:schemeClr val="tx1"/>
                </a:solidFill>
                <a:latin typeface="Arial Narrow" panose="020B0606020202030204" pitchFamily="34" charset="0"/>
              </a:rPr>
              <a:t> : 0,3%;</a:t>
            </a:r>
          </a:p>
        </p:txBody>
      </p:sp>
      <p:sp>
        <p:nvSpPr>
          <p:cNvPr id="98" name="TextBox 97"/>
          <p:cNvSpPr txBox="1"/>
          <p:nvPr/>
        </p:nvSpPr>
        <p:spPr>
          <a:xfrm>
            <a:off x="8852163" y="1762868"/>
            <a:ext cx="3313367" cy="4426853"/>
          </a:xfrm>
          <a:prstGeom prst="rect">
            <a:avLst/>
          </a:prstGeom>
          <a:noFill/>
        </p:spPr>
        <p:txBody>
          <a:bodyPr wrap="square" rtlCol="0">
            <a:spAutoFit/>
          </a:bodyPr>
          <a:lstStyle/>
          <a:p>
            <a:pPr algn="just" defTabSz="0">
              <a:lnSpc>
                <a:spcPts val="1300"/>
              </a:lnSpc>
            </a:pPr>
            <a:r>
              <a:rPr lang="fr-FR" sz="1200" b="1" i="1" dirty="0">
                <a:solidFill>
                  <a:schemeClr val="tx1"/>
                </a:solidFill>
                <a:latin typeface="Arial Narrow" panose="020B0606020202030204" pitchFamily="34" charset="0"/>
              </a:rPr>
              <a:t>Ressources naturelles clés de la CEDEAO </a:t>
            </a:r>
            <a:r>
              <a:rPr lang="pt-PT" sz="1200" i="1" dirty="0" smtClean="0">
                <a:solidFill>
                  <a:schemeClr val="tx1"/>
                </a:solidFill>
                <a:latin typeface="Arial Narrow" panose="020B0606020202030204" pitchFamily="34" charset="0"/>
              </a:rPr>
              <a:t>:</a:t>
            </a:r>
            <a:endParaRPr lang="pt-PT" sz="1200" i="1" dirty="0">
              <a:solidFill>
                <a:schemeClr val="tx1"/>
              </a:solidFill>
              <a:latin typeface="Arial Narrow" panose="020B0606020202030204" pitchFamily="34" charset="0"/>
            </a:endParaRPr>
          </a:p>
          <a:p>
            <a:pPr marL="0" lvl="1" algn="just" defTabSz="0">
              <a:lnSpc>
                <a:spcPts val="1300"/>
              </a:lnSpc>
            </a:pPr>
            <a:r>
              <a:rPr lang="pt-PT" sz="1200" dirty="0">
                <a:solidFill>
                  <a:schemeClr val="tx1"/>
                </a:solidFill>
                <a:latin typeface="Arial Narrow" panose="020B0606020202030204" pitchFamily="34" charset="0"/>
              </a:rPr>
              <a:t>» </a:t>
            </a:r>
            <a:r>
              <a:rPr lang="pt-PT" sz="1200" dirty="0" smtClean="0">
                <a:solidFill>
                  <a:schemeClr val="tx1"/>
                </a:solidFill>
                <a:latin typeface="Arial Narrow" panose="020B0606020202030204" pitchFamily="34" charset="0"/>
              </a:rPr>
              <a:t>Pouzzalane;</a:t>
            </a:r>
            <a:endParaRPr lang="pt-PT" sz="1200" dirty="0">
              <a:solidFill>
                <a:schemeClr val="tx1"/>
              </a:solidFill>
              <a:latin typeface="Arial Narrow" panose="020B0606020202030204" pitchFamily="34" charset="0"/>
            </a:endParaRPr>
          </a:p>
          <a:p>
            <a:pPr marL="0" lvl="1" algn="just" defTabSz="0">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Poisson</a:t>
            </a:r>
            <a:r>
              <a:rPr lang="pt-PT" sz="1200" dirty="0">
                <a:solidFill>
                  <a:schemeClr val="tx1"/>
                </a:solidFill>
                <a:latin typeface="Arial Narrow" panose="020B0606020202030204" pitchFamily="34" charset="0"/>
              </a:rPr>
              <a:t>;</a:t>
            </a:r>
          </a:p>
          <a:p>
            <a:pPr marL="0" lvl="1" algn="just" defTabSz="0">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Titane</a:t>
            </a:r>
            <a:r>
              <a:rPr lang="pt-PT" sz="1200" dirty="0">
                <a:solidFill>
                  <a:schemeClr val="tx1"/>
                </a:solidFill>
                <a:latin typeface="Arial Narrow" panose="020B0606020202030204" pitchFamily="34" charset="0"/>
              </a:rPr>
              <a:t>;</a:t>
            </a:r>
          </a:p>
          <a:p>
            <a:pPr marL="0" lvl="1" algn="just" defTabSz="0">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Aluminium</a:t>
            </a:r>
            <a:r>
              <a:rPr lang="pt-PT" sz="1200" dirty="0">
                <a:solidFill>
                  <a:schemeClr val="tx1"/>
                </a:solidFill>
                <a:latin typeface="Arial Narrow" panose="020B0606020202030204" pitchFamily="34" charset="0"/>
              </a:rPr>
              <a:t>;</a:t>
            </a:r>
          </a:p>
          <a:p>
            <a:pPr marL="0" lvl="1" algn="just" defTabSz="0">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Diamants</a:t>
            </a:r>
            <a:r>
              <a:rPr lang="pt-PT" sz="1200" dirty="0">
                <a:solidFill>
                  <a:schemeClr val="tx1"/>
                </a:solidFill>
                <a:latin typeface="Arial Narrow" panose="020B0606020202030204" pitchFamily="34" charset="0"/>
              </a:rPr>
              <a:t>;</a:t>
            </a:r>
          </a:p>
          <a:p>
            <a:pPr marL="0" lvl="1" algn="just" defTabSz="0">
              <a:lnSpc>
                <a:spcPts val="1300"/>
              </a:lnSpc>
            </a:pPr>
            <a:r>
              <a:rPr lang="pt-PT" sz="1200" dirty="0">
                <a:solidFill>
                  <a:schemeClr val="tx1"/>
                </a:solidFill>
                <a:latin typeface="Arial Narrow" panose="020B0606020202030204" pitchFamily="34" charset="0"/>
              </a:rPr>
              <a:t>» </a:t>
            </a:r>
            <a:r>
              <a:rPr lang="pt-PT" sz="1200" dirty="0" err="1" smtClean="0">
                <a:solidFill>
                  <a:schemeClr val="tx1"/>
                </a:solidFill>
                <a:latin typeface="Arial Narrow" panose="020B0606020202030204" pitchFamily="34" charset="0"/>
              </a:rPr>
              <a:t>Or</a:t>
            </a:r>
            <a:r>
              <a:rPr lang="pt-PT" sz="1200" dirty="0">
                <a:solidFill>
                  <a:schemeClr val="tx1"/>
                </a:solidFill>
                <a:latin typeface="Arial Narrow" panose="020B0606020202030204" pitchFamily="34" charset="0"/>
              </a:rPr>
              <a:t>; </a:t>
            </a:r>
          </a:p>
          <a:p>
            <a:pPr marL="0" lvl="1" algn="just" defTabSz="0">
              <a:lnSpc>
                <a:spcPts val="1300"/>
              </a:lnSpc>
            </a:pPr>
            <a:r>
              <a:rPr lang="pt-PT" sz="1200" dirty="0">
                <a:solidFill>
                  <a:schemeClr val="tx1"/>
                </a:solidFill>
                <a:latin typeface="Arial Narrow" panose="020B0606020202030204" pitchFamily="34" charset="0"/>
              </a:rPr>
              <a:t>» Bois; </a:t>
            </a:r>
          </a:p>
          <a:p>
            <a:pPr marL="0" lvl="1" algn="just" defTabSz="0">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P</a:t>
            </a:r>
            <a:r>
              <a:rPr lang="pt-PT" sz="1200" dirty="0" err="1" smtClean="0">
                <a:solidFill>
                  <a:schemeClr val="tx1"/>
                </a:solidFill>
                <a:latin typeface="Arial Narrow" panose="020B0606020202030204" pitchFamily="34" charset="0"/>
              </a:rPr>
              <a:t>étrole</a:t>
            </a:r>
            <a:r>
              <a:rPr lang="pt-PT" sz="1200" dirty="0" smtClean="0">
                <a:solidFill>
                  <a:schemeClr val="tx1"/>
                </a:solidFill>
                <a:latin typeface="Arial Narrow" panose="020B0606020202030204" pitchFamily="34" charset="0"/>
              </a:rPr>
              <a:t>;</a:t>
            </a:r>
            <a:endParaRPr lang="pt-PT" sz="1200" dirty="0">
              <a:solidFill>
                <a:schemeClr val="tx1"/>
              </a:solidFill>
              <a:latin typeface="Arial Narrow" panose="020B0606020202030204" pitchFamily="34" charset="0"/>
            </a:endParaRPr>
          </a:p>
          <a:p>
            <a:pPr marL="0" lvl="1" algn="just" defTabSz="0">
              <a:lnSpc>
                <a:spcPts val="1300"/>
              </a:lnSpc>
            </a:pPr>
            <a:r>
              <a:rPr lang="pt-PT" sz="1200" dirty="0">
                <a:solidFill>
                  <a:schemeClr val="tx1"/>
                </a:solidFill>
                <a:latin typeface="Arial Narrow" panose="020B0606020202030204" pitchFamily="34" charset="0"/>
              </a:rPr>
              <a:t>» Gaz </a:t>
            </a:r>
            <a:r>
              <a:rPr lang="pt-PT" sz="1200" dirty="0" err="1">
                <a:solidFill>
                  <a:schemeClr val="tx1"/>
                </a:solidFill>
                <a:latin typeface="Arial Narrow" panose="020B0606020202030204" pitchFamily="34" charset="0"/>
              </a:rPr>
              <a:t>naturel</a:t>
            </a:r>
            <a:r>
              <a:rPr lang="pt-PT" sz="1200" dirty="0">
                <a:solidFill>
                  <a:schemeClr val="tx1"/>
                </a:solidFill>
                <a:latin typeface="Arial Narrow" panose="020B0606020202030204" pitchFamily="34" charset="0"/>
              </a:rPr>
              <a:t>; </a:t>
            </a:r>
          </a:p>
          <a:p>
            <a:pPr marL="0" lvl="1" algn="just" defTabSz="0">
              <a:lnSpc>
                <a:spcPts val="1300"/>
              </a:lnSpc>
            </a:pPr>
            <a:r>
              <a:rPr lang="pt-PT" sz="1200" dirty="0">
                <a:solidFill>
                  <a:schemeClr val="tx1"/>
                </a:solidFill>
                <a:latin typeface="Arial Narrow" panose="020B0606020202030204" pitchFamily="34" charset="0"/>
              </a:rPr>
              <a:t>» Minerai de </a:t>
            </a:r>
            <a:r>
              <a:rPr lang="pt-PT" sz="1200" dirty="0" err="1">
                <a:solidFill>
                  <a:schemeClr val="tx1"/>
                </a:solidFill>
                <a:latin typeface="Arial Narrow" panose="020B0606020202030204" pitchFamily="34" charset="0"/>
              </a:rPr>
              <a:t>fer</a:t>
            </a:r>
            <a:r>
              <a:rPr lang="pt-PT" sz="1200" dirty="0">
                <a:solidFill>
                  <a:schemeClr val="tx1"/>
                </a:solidFill>
                <a:latin typeface="Arial Narrow" panose="020B0606020202030204" pitchFamily="34" charset="0"/>
              </a:rPr>
              <a:t>;</a:t>
            </a:r>
          </a:p>
          <a:p>
            <a:pPr marL="0" lvl="1" algn="just" defTabSz="0">
              <a:lnSpc>
                <a:spcPts val="1300"/>
              </a:lnSpc>
            </a:pPr>
            <a:r>
              <a:rPr lang="pt-PT" sz="1200" dirty="0">
                <a:solidFill>
                  <a:schemeClr val="tx1"/>
                </a:solidFill>
                <a:latin typeface="Arial Narrow" panose="020B0606020202030204" pitchFamily="34" charset="0"/>
              </a:rPr>
              <a:t>» </a:t>
            </a:r>
            <a:r>
              <a:rPr lang="pt-PT" sz="1200" dirty="0" err="1" smtClean="0">
                <a:solidFill>
                  <a:schemeClr val="tx1"/>
                </a:solidFill>
                <a:latin typeface="Arial Narrow" panose="020B0606020202030204" pitchFamily="34" charset="0"/>
              </a:rPr>
              <a:t>L'eau</a:t>
            </a:r>
            <a:r>
              <a:rPr lang="pt-PT" sz="1200" dirty="0">
                <a:solidFill>
                  <a:schemeClr val="tx1"/>
                </a:solidFill>
                <a:latin typeface="Arial Narrow" panose="020B0606020202030204" pitchFamily="34" charset="0"/>
              </a:rPr>
              <a:t>;</a:t>
            </a:r>
          </a:p>
          <a:p>
            <a:pPr marL="0" lvl="1" algn="just" defTabSz="0">
              <a:lnSpc>
                <a:spcPts val="1300"/>
              </a:lnSpc>
            </a:pPr>
            <a:r>
              <a:rPr lang="pt-PT" sz="1200" dirty="0">
                <a:solidFill>
                  <a:schemeClr val="tx1"/>
                </a:solidFill>
                <a:latin typeface="Arial Narrow" panose="020B0606020202030204" pitchFamily="34" charset="0"/>
              </a:rPr>
              <a:t>» </a:t>
            </a:r>
            <a:r>
              <a:rPr lang="pt-PT" sz="1200" dirty="0" err="1" smtClean="0">
                <a:solidFill>
                  <a:schemeClr val="tx1"/>
                </a:solidFill>
                <a:latin typeface="Arial Narrow" panose="020B0606020202030204" pitchFamily="34" charset="0"/>
              </a:rPr>
              <a:t>Forêt</a:t>
            </a:r>
            <a:r>
              <a:rPr lang="pt-PT" sz="1200" dirty="0">
                <a:solidFill>
                  <a:schemeClr val="tx1"/>
                </a:solidFill>
                <a:latin typeface="Arial Narrow" panose="020B0606020202030204" pitchFamily="34" charset="0"/>
              </a:rPr>
              <a:t>;</a:t>
            </a:r>
          </a:p>
          <a:p>
            <a:pPr marL="0" lvl="1" algn="just" defTabSz="0">
              <a:lnSpc>
                <a:spcPts val="1300"/>
              </a:lnSpc>
            </a:pPr>
            <a:r>
              <a:rPr lang="pt-PT" sz="1200" dirty="0">
                <a:solidFill>
                  <a:schemeClr val="tx1"/>
                </a:solidFill>
                <a:latin typeface="Arial Narrow" panose="020B0606020202030204" pitchFamily="34" charset="0"/>
              </a:rPr>
              <a:t>» Terre </a:t>
            </a:r>
            <a:r>
              <a:rPr lang="pt-PT" sz="1200" dirty="0" err="1">
                <a:solidFill>
                  <a:schemeClr val="tx1"/>
                </a:solidFill>
                <a:latin typeface="Arial Narrow" panose="020B0606020202030204" pitchFamily="34" charset="0"/>
              </a:rPr>
              <a:t>arable</a:t>
            </a:r>
            <a:r>
              <a:rPr lang="pt-PT" sz="1200" dirty="0">
                <a:solidFill>
                  <a:schemeClr val="tx1"/>
                </a:solidFill>
                <a:latin typeface="Arial Narrow" panose="020B0606020202030204" pitchFamily="34" charset="0"/>
              </a:rPr>
              <a:t>;</a:t>
            </a:r>
          </a:p>
          <a:p>
            <a:pPr marL="0" lvl="1" algn="just" defTabSz="0">
              <a:lnSpc>
                <a:spcPts val="1300"/>
              </a:lnSpc>
            </a:pPr>
            <a:r>
              <a:rPr lang="pt-PT" sz="1200" dirty="0">
                <a:solidFill>
                  <a:schemeClr val="tx1"/>
                </a:solidFill>
                <a:latin typeface="Arial Narrow" panose="020B0606020202030204" pitchFamily="34" charset="0"/>
              </a:rPr>
              <a:t>» </a:t>
            </a:r>
            <a:r>
              <a:rPr lang="pt-PT" sz="1200" dirty="0" err="1" smtClean="0">
                <a:solidFill>
                  <a:schemeClr val="tx1"/>
                </a:solidFill>
                <a:latin typeface="Arial Narrow" panose="020B0606020202030204" pitchFamily="34" charset="0"/>
              </a:rPr>
              <a:t>Faune</a:t>
            </a:r>
            <a:r>
              <a:rPr lang="pt-PT" sz="1200" dirty="0">
                <a:solidFill>
                  <a:schemeClr val="tx1"/>
                </a:solidFill>
                <a:latin typeface="Arial Narrow" panose="020B0606020202030204" pitchFamily="34" charset="0"/>
              </a:rPr>
              <a:t>.</a:t>
            </a:r>
          </a:p>
          <a:p>
            <a:pPr marL="0" lvl="1" algn="just" defTabSz="0">
              <a:lnSpc>
                <a:spcPts val="1300"/>
              </a:lnSpc>
            </a:pPr>
            <a:endParaRPr lang="pt-PT" sz="1200" dirty="0">
              <a:solidFill>
                <a:schemeClr val="tx1"/>
              </a:solidFill>
              <a:latin typeface="Arial Narrow" panose="020B0606020202030204" pitchFamily="34" charset="0"/>
            </a:endParaRPr>
          </a:p>
          <a:p>
            <a:pPr fontAlgn="base">
              <a:lnSpc>
                <a:spcPts val="1300"/>
              </a:lnSpc>
            </a:pPr>
            <a:r>
              <a:rPr lang="pt-PT" sz="1200" b="1" dirty="0" err="1">
                <a:solidFill>
                  <a:schemeClr val="tx1"/>
                </a:solidFill>
                <a:latin typeface="Arial Narrow" panose="020B0606020202030204" pitchFamily="34" charset="0"/>
              </a:rPr>
              <a:t>Secteurs</a:t>
            </a:r>
            <a:r>
              <a:rPr lang="pt-PT" sz="1200" b="1" dirty="0">
                <a:solidFill>
                  <a:schemeClr val="tx1"/>
                </a:solidFill>
                <a:latin typeface="Arial Narrow" panose="020B0606020202030204" pitchFamily="34" charset="0"/>
              </a:rPr>
              <a:t> de la </a:t>
            </a:r>
            <a:r>
              <a:rPr lang="pt-PT" sz="1200" b="1" i="1" dirty="0">
                <a:solidFill>
                  <a:schemeClr val="tx1"/>
                </a:solidFill>
                <a:latin typeface="Arial Narrow" panose="020B0606020202030204" pitchFamily="34" charset="0"/>
              </a:rPr>
              <a:t>CEDEAO </a:t>
            </a:r>
            <a:r>
              <a:rPr lang="pt-PT" sz="1200" b="1" dirty="0">
                <a:solidFill>
                  <a:schemeClr val="tx1"/>
                </a:solidFill>
                <a:latin typeface="Arial Narrow" panose="020B0606020202030204" pitchFamily="34" charset="0"/>
              </a:rPr>
              <a:t>:</a:t>
            </a:r>
          </a:p>
          <a:p>
            <a:pPr fontAlgn="base">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Énergie</a:t>
            </a:r>
            <a:r>
              <a:rPr lang="pt-PT" sz="1200" dirty="0">
                <a:solidFill>
                  <a:schemeClr val="tx1"/>
                </a:solidFill>
                <a:latin typeface="Arial Narrow" panose="020B0606020202030204" pitchFamily="34" charset="0"/>
              </a:rPr>
              <a:t> :</a:t>
            </a:r>
          </a:p>
          <a:p>
            <a:pPr fontAlgn="base">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Infrastructure</a:t>
            </a:r>
            <a:r>
              <a:rPr lang="pt-PT" sz="1200" dirty="0">
                <a:solidFill>
                  <a:schemeClr val="tx1"/>
                </a:solidFill>
                <a:latin typeface="Arial Narrow" panose="020B0606020202030204" pitchFamily="34" charset="0"/>
              </a:rPr>
              <a:t>;</a:t>
            </a:r>
          </a:p>
          <a:p>
            <a:pPr fontAlgn="base">
              <a:lnSpc>
                <a:spcPts val="1300"/>
              </a:lnSpc>
            </a:pPr>
            <a:r>
              <a:rPr lang="pt-PT" sz="1200" dirty="0">
                <a:solidFill>
                  <a:schemeClr val="tx1"/>
                </a:solidFill>
                <a:latin typeface="Arial Narrow" panose="020B0606020202030204" pitchFamily="34" charset="0"/>
              </a:rPr>
              <a:t>» </a:t>
            </a:r>
            <a:r>
              <a:rPr lang="fr-FR" sz="1200" dirty="0">
                <a:solidFill>
                  <a:schemeClr val="tx1"/>
                </a:solidFill>
                <a:latin typeface="Arial Narrow" panose="020B0606020202030204" pitchFamily="34" charset="0"/>
              </a:rPr>
              <a:t>Technologies de l'information et des communications</a:t>
            </a:r>
            <a:r>
              <a:rPr lang="pt-PT" sz="1200" dirty="0" smtClean="0">
                <a:solidFill>
                  <a:schemeClr val="tx1"/>
                </a:solidFill>
                <a:latin typeface="Arial Narrow" panose="020B0606020202030204" pitchFamily="34" charset="0"/>
              </a:rPr>
              <a:t>;</a:t>
            </a:r>
            <a:endParaRPr lang="pt-PT" sz="1200" dirty="0">
              <a:solidFill>
                <a:schemeClr val="tx1"/>
              </a:solidFill>
              <a:latin typeface="Arial Narrow" panose="020B0606020202030204" pitchFamily="34" charset="0"/>
            </a:endParaRPr>
          </a:p>
          <a:p>
            <a:pPr fontAlgn="base">
              <a:lnSpc>
                <a:spcPts val="1300"/>
              </a:lnSpc>
            </a:pPr>
            <a:r>
              <a:rPr lang="pt-PT" sz="1200" dirty="0">
                <a:solidFill>
                  <a:schemeClr val="tx1"/>
                </a:solidFill>
                <a:latin typeface="Arial Narrow" panose="020B0606020202030204" pitchFamily="34" charset="0"/>
              </a:rPr>
              <a:t>» Commerce;</a:t>
            </a:r>
          </a:p>
          <a:p>
            <a:pPr fontAlgn="base">
              <a:lnSpc>
                <a:spcPts val="1300"/>
              </a:lnSpc>
            </a:pPr>
            <a:r>
              <a:rPr lang="pt-PT" sz="1200" dirty="0">
                <a:solidFill>
                  <a:schemeClr val="tx1"/>
                </a:solidFill>
                <a:latin typeface="Arial Narrow" panose="020B0606020202030204" pitchFamily="34" charset="0"/>
              </a:rPr>
              <a:t>» I</a:t>
            </a:r>
            <a:r>
              <a:rPr lang="pt-PT" sz="1200" dirty="0" smtClean="0">
                <a:solidFill>
                  <a:schemeClr val="tx1"/>
                </a:solidFill>
                <a:latin typeface="Arial Narrow" panose="020B0606020202030204" pitchFamily="34" charset="0"/>
              </a:rPr>
              <a:t>ndustrie</a:t>
            </a:r>
            <a:r>
              <a:rPr lang="pt-PT" sz="1200" dirty="0">
                <a:solidFill>
                  <a:schemeClr val="tx1"/>
                </a:solidFill>
                <a:latin typeface="Arial Narrow" panose="020B0606020202030204" pitchFamily="34" charset="0"/>
              </a:rPr>
              <a:t>;</a:t>
            </a:r>
          </a:p>
          <a:p>
            <a:pPr fontAlgn="base">
              <a:lnSpc>
                <a:spcPts val="1300"/>
              </a:lnSpc>
            </a:pPr>
            <a:r>
              <a:rPr lang="pt-PT" sz="1200" dirty="0">
                <a:solidFill>
                  <a:schemeClr val="tx1"/>
                </a:solidFill>
                <a:latin typeface="Arial Narrow" panose="020B0606020202030204" pitchFamily="34" charset="0"/>
              </a:rPr>
              <a:t>» </a:t>
            </a:r>
            <a:r>
              <a:rPr lang="pt-PT" sz="1200" dirty="0" err="1" smtClean="0">
                <a:solidFill>
                  <a:schemeClr val="tx1"/>
                </a:solidFill>
                <a:latin typeface="Arial Narrow" panose="020B0606020202030204" pitchFamily="34" charset="0"/>
              </a:rPr>
              <a:t>L'eau</a:t>
            </a:r>
            <a:r>
              <a:rPr lang="pt-PT" sz="1200" dirty="0">
                <a:solidFill>
                  <a:schemeClr val="tx1"/>
                </a:solidFill>
                <a:latin typeface="Arial Narrow" panose="020B0606020202030204" pitchFamily="34" charset="0"/>
              </a:rPr>
              <a:t>;</a:t>
            </a:r>
          </a:p>
          <a:p>
            <a:pPr fontAlgn="base">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Agriculture</a:t>
            </a: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et</a:t>
            </a: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environnement</a:t>
            </a:r>
            <a:r>
              <a:rPr lang="pt-PT" sz="1200" dirty="0" smtClean="0">
                <a:solidFill>
                  <a:schemeClr val="tx1"/>
                </a:solidFill>
                <a:latin typeface="Arial Narrow" panose="020B0606020202030204" pitchFamily="34" charset="0"/>
              </a:rPr>
              <a:t>;</a:t>
            </a:r>
          </a:p>
          <a:p>
            <a:pPr fontAlgn="base">
              <a:lnSpc>
                <a:spcPts val="1300"/>
              </a:lnSpc>
            </a:pPr>
            <a:r>
              <a:rPr lang="pt-PT" sz="1200" dirty="0" smtClean="0">
                <a:solidFill>
                  <a:schemeClr val="tx1"/>
                </a:solidFill>
                <a:latin typeface="Arial Narrow" panose="020B0606020202030204" pitchFamily="34" charset="0"/>
              </a:rPr>
              <a:t>» </a:t>
            </a:r>
            <a:r>
              <a:rPr lang="pt-PT" sz="1200" dirty="0">
                <a:solidFill>
                  <a:schemeClr val="tx1"/>
                </a:solidFill>
                <a:latin typeface="Arial Narrow" panose="020B0606020202030204" pitchFamily="34" charset="0"/>
              </a:rPr>
              <a:t>La </a:t>
            </a:r>
            <a:r>
              <a:rPr lang="pt-PT" sz="1200" dirty="0" err="1">
                <a:solidFill>
                  <a:schemeClr val="tx1"/>
                </a:solidFill>
                <a:latin typeface="Arial Narrow" panose="020B0606020202030204" pitchFamily="34" charset="0"/>
              </a:rPr>
              <a:t>santé</a:t>
            </a:r>
            <a:r>
              <a:rPr lang="pt-PT" sz="1200" dirty="0">
                <a:solidFill>
                  <a:schemeClr val="tx1"/>
                </a:solidFill>
                <a:latin typeface="Arial Narrow" panose="020B0606020202030204" pitchFamily="34" charset="0"/>
              </a:rPr>
              <a:t>;</a:t>
            </a:r>
          </a:p>
          <a:p>
            <a:pPr fontAlgn="base">
              <a:lnSpc>
                <a:spcPts val="1300"/>
              </a:lnSpc>
            </a:pPr>
            <a:r>
              <a:rPr lang="pt-PT" sz="1200" dirty="0">
                <a:solidFill>
                  <a:schemeClr val="tx1"/>
                </a:solidFill>
                <a:latin typeface="Arial Narrow" panose="020B0606020202030204" pitchFamily="34" charset="0"/>
              </a:rPr>
              <a:t>» </a:t>
            </a:r>
            <a:r>
              <a:rPr lang="pt-PT" sz="1200" dirty="0" err="1">
                <a:solidFill>
                  <a:schemeClr val="tx1"/>
                </a:solidFill>
                <a:latin typeface="Arial Narrow" panose="020B0606020202030204" pitchFamily="34" charset="0"/>
              </a:rPr>
              <a:t>Télécommunications</a:t>
            </a:r>
            <a:r>
              <a:rPr lang="pt-PT" sz="1600" dirty="0">
                <a:solidFill>
                  <a:schemeClr val="tx1"/>
                </a:solidFill>
                <a:latin typeface="Arial Narrow" panose="020B0606020202030204" pitchFamily="34" charset="0"/>
              </a:rPr>
              <a:t>.</a:t>
            </a:r>
          </a:p>
        </p:txBody>
      </p:sp>
      <p:sp>
        <p:nvSpPr>
          <p:cNvPr id="15" name="CaixaDeTexto 1"/>
          <p:cNvSpPr txBox="1"/>
          <p:nvPr/>
        </p:nvSpPr>
        <p:spPr>
          <a:xfrm>
            <a:off x="5202273" y="1277709"/>
            <a:ext cx="4351280" cy="368300"/>
          </a:xfrm>
          <a:prstGeom prst="rect">
            <a:avLst/>
          </a:prstGeom>
          <a:noFill/>
        </p:spPr>
        <p:txBody>
          <a:bodyPr wrap="square" rtlCol="0">
            <a:spAutoFit/>
          </a:bodyPr>
          <a:lstStyle/>
          <a:p>
            <a:r>
              <a:rPr lang="pt-PT" b="1" i="1" dirty="0">
                <a:solidFill>
                  <a:srgbClr val="008CBA"/>
                </a:solidFill>
                <a:latin typeface="Arial Narrow" panose="020B0606020202030204" pitchFamily="34" charset="0"/>
              </a:rPr>
              <a:t>CEDEAO - UN ESPACE D'OPPORTUNITÉS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2"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pic>
        <p:nvPicPr>
          <p:cNvPr id="9" name="Imagem 8" descr="logo"/>
          <p:cNvPicPr>
            <a:picLocks noChangeAspect="1"/>
          </p:cNvPicPr>
          <p:nvPr/>
        </p:nvPicPr>
        <p:blipFill>
          <a:blip r:embed="rId3"/>
          <a:stretch>
            <a:fillRect/>
          </a:stretch>
        </p:blipFill>
        <p:spPr>
          <a:xfrm>
            <a:off x="6985000" y="109855"/>
            <a:ext cx="5207000" cy="1143000"/>
          </a:xfrm>
          <a:prstGeom prst="rect">
            <a:avLst/>
          </a:prstGeom>
        </p:spPr>
      </p:pic>
      <p:pic>
        <p:nvPicPr>
          <p:cNvPr id="11" name="Imagem 10" descr="LOGO-Paises ecowas"/>
          <p:cNvPicPr>
            <a:picLocks noChangeAspect="1"/>
          </p:cNvPicPr>
          <p:nvPr/>
        </p:nvPicPr>
        <p:blipFill>
          <a:blip r:embed="rId4"/>
          <a:stretch>
            <a:fillRect/>
          </a:stretch>
        </p:blipFill>
        <p:spPr>
          <a:xfrm>
            <a:off x="1727835" y="1993265"/>
            <a:ext cx="3897630" cy="3858260"/>
          </a:xfrm>
          <a:prstGeom prst="rect">
            <a:avLst/>
          </a:prstGeom>
        </p:spPr>
      </p:pic>
      <p:pic>
        <p:nvPicPr>
          <p:cNvPr id="8" name="Marcador de Posição de Conteúdo 7" descr="logForum"/>
          <p:cNvPicPr>
            <a:picLocks noGrp="1" noChangeAspect="1"/>
          </p:cNvPicPr>
          <p:nvPr>
            <p:ph idx="1"/>
          </p:nvPr>
        </p:nvPicPr>
        <p:blipFill>
          <a:blip r:embed="rId5"/>
          <a:stretch>
            <a:fillRect/>
          </a:stretch>
        </p:blipFill>
        <p:spPr>
          <a:xfrm>
            <a:off x="-1270" y="-3810"/>
            <a:ext cx="4370070" cy="2653665"/>
          </a:xfrm>
          <a:prstGeom prst="rect">
            <a:avLst/>
          </a:prstGeom>
        </p:spPr>
      </p:pic>
      <p:sp>
        <p:nvSpPr>
          <p:cNvPr id="1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8</a:t>
            </a:fld>
            <a:endParaRPr lang="fr-FR" altLang="pt-PT" sz="1200" b="1" i="1" u="sng" dirty="0" smtClean="0">
              <a:solidFill>
                <a:schemeClr val="tx1"/>
              </a:solidFill>
            </a:endParaRPr>
          </a:p>
        </p:txBody>
      </p:sp>
      <p:sp>
        <p:nvSpPr>
          <p:cNvPr id="12" name="TextBox 6"/>
          <p:cNvSpPr txBox="1"/>
          <p:nvPr/>
        </p:nvSpPr>
        <p:spPr>
          <a:xfrm>
            <a:off x="5035550" y="1739265"/>
            <a:ext cx="3761105" cy="4092575"/>
          </a:xfrm>
          <a:prstGeom prst="rect">
            <a:avLst/>
          </a:prstGeom>
          <a:noFill/>
        </p:spPr>
        <p:txBody>
          <a:bodyPr wrap="square" rtlCol="0">
            <a:spAutoFit/>
          </a:bodyPr>
          <a:lstStyle/>
          <a:p>
            <a:pPr algn="just" defTabSz="0">
              <a:lnSpc>
                <a:spcPts val="1200"/>
              </a:lnSpc>
            </a:pPr>
            <a:r>
              <a:rPr lang="fr-FR" sz="1200" dirty="0">
                <a:solidFill>
                  <a:schemeClr val="tx1"/>
                </a:solidFill>
                <a:latin typeface="Arial Narrow" panose="020B0606020202030204" pitchFamily="34" charset="0"/>
              </a:rPr>
              <a:t>Les 50 produits les plus importés de la </a:t>
            </a:r>
            <a:r>
              <a:rPr lang="fr-FR" sz="1200" i="1" dirty="0">
                <a:solidFill>
                  <a:schemeClr val="tx1"/>
                </a:solidFill>
                <a:latin typeface="Arial Narrow" panose="020B0606020202030204" pitchFamily="34" charset="0"/>
              </a:rPr>
              <a:t>CEDEAO</a:t>
            </a:r>
            <a:r>
              <a:rPr lang="fr-FR" sz="1200" dirty="0">
                <a:solidFill>
                  <a:schemeClr val="tx1"/>
                </a:solidFill>
                <a:latin typeface="Arial Narrow" panose="020B0606020202030204" pitchFamily="34" charset="0"/>
              </a:rPr>
              <a:t>:</a:t>
            </a:r>
          </a:p>
          <a:p>
            <a:pPr algn="just" defTabSz="0">
              <a:lnSpc>
                <a:spcPts val="1200"/>
              </a:lnSpc>
            </a:pPr>
            <a:endParaRPr lang="fr-FR" sz="1200" dirty="0">
              <a:solidFill>
                <a:schemeClr val="tx1"/>
              </a:solidFill>
              <a:latin typeface="Arial Narrow" panose="020B0606020202030204" pitchFamily="34" charset="0"/>
            </a:endParaRPr>
          </a:p>
          <a:p>
            <a:pPr algn="just" defTabSz="0">
              <a:lnSpc>
                <a:spcPts val="1200"/>
              </a:lnSpc>
            </a:pPr>
            <a:r>
              <a:rPr lang="fr-FR" sz="1200" dirty="0">
                <a:solidFill>
                  <a:schemeClr val="tx1"/>
                </a:solidFill>
                <a:latin typeface="Arial Narrow" panose="020B0606020202030204" pitchFamily="34" charset="0"/>
              </a:rPr>
              <a:t>»Huiles de pétrole </a:t>
            </a:r>
            <a:r>
              <a:rPr lang="fr-FR" sz="1200" dirty="0" smtClean="0">
                <a:solidFill>
                  <a:schemeClr val="tx1"/>
                </a:solidFill>
                <a:latin typeface="Arial Narrow" panose="020B0606020202030204" pitchFamily="34" charset="0"/>
              </a:rPr>
              <a:t>à </a:t>
            </a:r>
            <a:r>
              <a:rPr lang="fr-FR" sz="1200" dirty="0">
                <a:solidFill>
                  <a:schemeClr val="tx1"/>
                </a:solidFill>
                <a:latin typeface="Arial Narrow" panose="020B0606020202030204" pitchFamily="34" charset="0"/>
              </a:rPr>
              <a:t>partir de minéraux bitumineux;</a:t>
            </a:r>
          </a:p>
          <a:p>
            <a:pPr algn="just" defTabSz="0">
              <a:lnSpc>
                <a:spcPts val="1200"/>
              </a:lnSpc>
            </a:pPr>
            <a:r>
              <a:rPr lang="fr-FR" sz="1200" dirty="0">
                <a:solidFill>
                  <a:schemeClr val="tx1"/>
                </a:solidFill>
                <a:latin typeface="Arial Narrow" panose="020B0606020202030204" pitchFamily="34" charset="0"/>
              </a:rPr>
              <a:t>»Huiles de pétrole brutes, huiles de schiste, matières brutes;</a:t>
            </a:r>
          </a:p>
          <a:p>
            <a:pPr algn="just" defTabSz="0">
              <a:lnSpc>
                <a:spcPts val="1200"/>
              </a:lnSpc>
            </a:pPr>
            <a:r>
              <a:rPr lang="fr-FR" sz="1200" dirty="0">
                <a:solidFill>
                  <a:schemeClr val="tx1"/>
                </a:solidFill>
                <a:latin typeface="Arial Narrow" panose="020B0606020202030204" pitchFamily="34" charset="0"/>
              </a:rPr>
              <a:t>»Véhicules à moteur pour le transport de personnes;</a:t>
            </a:r>
          </a:p>
          <a:p>
            <a:pPr algn="just" defTabSz="0">
              <a:lnSpc>
                <a:spcPts val="1200"/>
              </a:lnSpc>
            </a:pPr>
            <a:r>
              <a:rPr lang="fr-FR" sz="1200" dirty="0">
                <a:solidFill>
                  <a:schemeClr val="tx1"/>
                </a:solidFill>
                <a:latin typeface="Arial Narrow" panose="020B0606020202030204" pitchFamily="34" charset="0"/>
              </a:rPr>
              <a:t>»Riz;</a:t>
            </a:r>
          </a:p>
          <a:p>
            <a:pPr algn="just" defTabSz="0">
              <a:lnSpc>
                <a:spcPts val="1200"/>
              </a:lnSpc>
            </a:pPr>
            <a:r>
              <a:rPr lang="fr-FR" sz="1200" dirty="0">
                <a:solidFill>
                  <a:schemeClr val="tx1"/>
                </a:solidFill>
                <a:latin typeface="Arial Narrow" panose="020B0606020202030204" pitchFamily="34" charset="0"/>
              </a:rPr>
              <a:t>»Produits et préparations comestibles;</a:t>
            </a:r>
          </a:p>
          <a:p>
            <a:pPr algn="just" defTabSz="0">
              <a:lnSpc>
                <a:spcPts val="1200"/>
              </a:lnSpc>
            </a:pPr>
            <a:r>
              <a:rPr lang="fr-FR" sz="1200" dirty="0">
                <a:solidFill>
                  <a:schemeClr val="tx1"/>
                </a:solidFill>
                <a:latin typeface="Arial Narrow" panose="020B0606020202030204" pitchFamily="34" charset="0"/>
              </a:rPr>
              <a:t>»Bateaux;</a:t>
            </a:r>
          </a:p>
          <a:p>
            <a:pPr algn="just" defTabSz="0">
              <a:lnSpc>
                <a:spcPts val="1200"/>
              </a:lnSpc>
            </a:pPr>
            <a:r>
              <a:rPr lang="fr-FR" sz="1200" dirty="0">
                <a:solidFill>
                  <a:schemeClr val="tx1"/>
                </a:solidFill>
                <a:latin typeface="Arial Narrow" panose="020B0606020202030204" pitchFamily="34" charset="0"/>
              </a:rPr>
              <a:t>»Matériel de télécommunication;</a:t>
            </a:r>
          </a:p>
          <a:p>
            <a:pPr algn="just" defTabSz="0">
              <a:lnSpc>
                <a:spcPts val="1200"/>
              </a:lnSpc>
            </a:pPr>
            <a:r>
              <a:rPr lang="fr-FR" sz="1200" dirty="0">
                <a:solidFill>
                  <a:schemeClr val="tx1"/>
                </a:solidFill>
                <a:latin typeface="Arial Narrow" panose="020B0606020202030204" pitchFamily="34" charset="0"/>
              </a:rPr>
              <a:t>»Véhicules à moteur pour le transport de marchandises;</a:t>
            </a:r>
          </a:p>
          <a:p>
            <a:pPr algn="just" defTabSz="0">
              <a:lnSpc>
                <a:spcPts val="1200"/>
              </a:lnSpc>
            </a:pPr>
            <a:r>
              <a:rPr lang="fr-FR" sz="1200" dirty="0">
                <a:solidFill>
                  <a:schemeClr val="tx1"/>
                </a:solidFill>
                <a:latin typeface="Arial Narrow" panose="020B0606020202030204" pitchFamily="34" charset="0"/>
              </a:rPr>
              <a:t>»Blé et grain de seigle;</a:t>
            </a:r>
          </a:p>
          <a:p>
            <a:pPr algn="just" defTabSz="0">
              <a:lnSpc>
                <a:spcPts val="1200"/>
              </a:lnSpc>
            </a:pPr>
            <a:r>
              <a:rPr lang="fr-FR" sz="1200" dirty="0">
                <a:solidFill>
                  <a:schemeClr val="tx1"/>
                </a:solidFill>
                <a:latin typeface="Arial Narrow" panose="020B0606020202030204" pitchFamily="34" charset="0"/>
              </a:rPr>
              <a:t>»Machines de construction;</a:t>
            </a:r>
          </a:p>
          <a:p>
            <a:pPr algn="just" defTabSz="0">
              <a:lnSpc>
                <a:spcPts val="1200"/>
              </a:lnSpc>
            </a:pPr>
            <a:r>
              <a:rPr lang="fr-FR" sz="1200" dirty="0">
                <a:solidFill>
                  <a:schemeClr val="tx1"/>
                </a:solidFill>
                <a:latin typeface="Arial Narrow" panose="020B0606020202030204" pitchFamily="34" charset="0"/>
              </a:rPr>
              <a:t>»Médicaments (y compris les médicaments vétérinaires);</a:t>
            </a:r>
          </a:p>
          <a:p>
            <a:pPr algn="just" defTabSz="0">
              <a:lnSpc>
                <a:spcPts val="1200"/>
              </a:lnSpc>
            </a:pPr>
            <a:r>
              <a:rPr lang="fr-FR" sz="1200" dirty="0">
                <a:solidFill>
                  <a:schemeClr val="tx1"/>
                </a:solidFill>
                <a:latin typeface="Arial Narrow" panose="020B0606020202030204" pitchFamily="34" charset="0"/>
              </a:rPr>
              <a:t>»Poisson frais ou congelé;</a:t>
            </a:r>
          </a:p>
          <a:p>
            <a:pPr algn="just" defTabSz="0">
              <a:lnSpc>
                <a:spcPts val="1200"/>
              </a:lnSpc>
            </a:pPr>
            <a:r>
              <a:rPr lang="fr-FR" sz="1200" dirty="0">
                <a:solidFill>
                  <a:schemeClr val="tx1"/>
                </a:solidFill>
                <a:latin typeface="Arial Narrow" panose="020B0606020202030204" pitchFamily="34" charset="0"/>
              </a:rPr>
              <a:t>»Matériaux de construction;</a:t>
            </a:r>
          </a:p>
          <a:p>
            <a:pPr algn="just" defTabSz="0">
              <a:lnSpc>
                <a:spcPts val="1200"/>
              </a:lnSpc>
            </a:pPr>
            <a:r>
              <a:rPr lang="fr-FR" sz="1200" dirty="0">
                <a:solidFill>
                  <a:schemeClr val="tx1"/>
                </a:solidFill>
                <a:latin typeface="Arial Narrow" panose="020B0606020202030204" pitchFamily="34" charset="0"/>
              </a:rPr>
              <a:t>»Sucre, mélasse et miel;</a:t>
            </a:r>
          </a:p>
          <a:p>
            <a:pPr algn="just" defTabSz="0">
              <a:lnSpc>
                <a:spcPts val="1200"/>
              </a:lnSpc>
            </a:pPr>
            <a:r>
              <a:rPr lang="fr-FR" sz="1200" dirty="0">
                <a:solidFill>
                  <a:schemeClr val="tx1"/>
                </a:solidFill>
                <a:latin typeface="Arial Narrow" panose="020B0606020202030204" pitchFamily="34" charset="0"/>
              </a:rPr>
              <a:t>»Tissus de coton;</a:t>
            </a:r>
          </a:p>
          <a:p>
            <a:pPr algn="just" defTabSz="0">
              <a:lnSpc>
                <a:spcPts val="1200"/>
              </a:lnSpc>
            </a:pPr>
            <a:r>
              <a:rPr lang="fr-FR" sz="1200" dirty="0">
                <a:solidFill>
                  <a:schemeClr val="tx1"/>
                </a:solidFill>
                <a:latin typeface="Arial Narrow" panose="020B0606020202030204" pitchFamily="34" charset="0"/>
              </a:rPr>
              <a:t>»Lait et produits laitiers;</a:t>
            </a:r>
          </a:p>
          <a:p>
            <a:pPr algn="just" defTabSz="0">
              <a:lnSpc>
                <a:spcPts val="1200"/>
              </a:lnSpc>
            </a:pPr>
            <a:r>
              <a:rPr lang="fr-FR" sz="1200" dirty="0">
                <a:solidFill>
                  <a:schemeClr val="tx1"/>
                </a:solidFill>
                <a:latin typeface="Arial Narrow" panose="020B0606020202030204" pitchFamily="34" charset="0"/>
              </a:rPr>
              <a:t>»Générateurs;</a:t>
            </a:r>
          </a:p>
          <a:p>
            <a:pPr algn="just" defTabSz="0">
              <a:lnSpc>
                <a:spcPts val="1200"/>
              </a:lnSpc>
            </a:pPr>
            <a:r>
              <a:rPr lang="fr-FR" sz="1200" dirty="0">
                <a:solidFill>
                  <a:schemeClr val="tx1"/>
                </a:solidFill>
                <a:latin typeface="Arial Narrow" panose="020B0606020202030204" pitchFamily="34" charset="0"/>
              </a:rPr>
              <a:t>»Motos et vélos;</a:t>
            </a:r>
          </a:p>
          <a:p>
            <a:pPr algn="just" defTabSz="0">
              <a:lnSpc>
                <a:spcPts val="1200"/>
              </a:lnSpc>
            </a:pPr>
            <a:r>
              <a:rPr lang="fr-FR" sz="1200" dirty="0">
                <a:solidFill>
                  <a:schemeClr val="tx1"/>
                </a:solidFill>
                <a:latin typeface="Arial Narrow" panose="020B0606020202030204" pitchFamily="34" charset="0"/>
              </a:rPr>
              <a:t>»Voitures;</a:t>
            </a:r>
          </a:p>
          <a:p>
            <a:pPr algn="just" defTabSz="0">
              <a:lnSpc>
                <a:spcPts val="1200"/>
              </a:lnSpc>
            </a:pPr>
            <a:r>
              <a:rPr lang="fr-FR" sz="1200" dirty="0">
                <a:solidFill>
                  <a:schemeClr val="tx1"/>
                </a:solidFill>
                <a:latin typeface="Arial Narrow" panose="020B0606020202030204" pitchFamily="34" charset="0"/>
              </a:rPr>
              <a:t>»Machines et appareils pour des industries particulières;</a:t>
            </a:r>
          </a:p>
          <a:p>
            <a:pPr algn="just" defTabSz="0">
              <a:lnSpc>
                <a:spcPts val="1200"/>
              </a:lnSpc>
            </a:pPr>
            <a:r>
              <a:rPr lang="fr-FR" sz="1200" dirty="0">
                <a:solidFill>
                  <a:schemeClr val="tx1"/>
                </a:solidFill>
                <a:latin typeface="Arial Narrow" panose="020B0606020202030204" pitchFamily="34" charset="0"/>
              </a:rPr>
              <a:t>»Tubes et profilés creux, raccords en fer et en acier;</a:t>
            </a:r>
          </a:p>
          <a:p>
            <a:pPr algn="just" defTabSz="0">
              <a:lnSpc>
                <a:spcPts val="1200"/>
              </a:lnSpc>
            </a:pPr>
            <a:r>
              <a:rPr lang="fr-FR" sz="1200" dirty="0">
                <a:solidFill>
                  <a:schemeClr val="tx1"/>
                </a:solidFill>
                <a:latin typeface="Arial Narrow" panose="020B0606020202030204" pitchFamily="34" charset="0"/>
              </a:rPr>
              <a:t>»Pneus et chambres à air en caoutchouc;</a:t>
            </a:r>
          </a:p>
          <a:p>
            <a:pPr algn="just" defTabSz="0">
              <a:lnSpc>
                <a:spcPts val="1200"/>
              </a:lnSpc>
            </a:pPr>
            <a:r>
              <a:rPr lang="fr-FR" sz="1200" dirty="0">
                <a:solidFill>
                  <a:schemeClr val="tx1"/>
                </a:solidFill>
                <a:latin typeface="Arial Narrow" panose="020B0606020202030204" pitchFamily="34" charset="0"/>
              </a:rPr>
              <a:t>»Barres, angles, profils et profilés en fer et en acier;</a:t>
            </a:r>
          </a:p>
          <a:p>
            <a:pPr algn="just" defTabSz="0">
              <a:lnSpc>
                <a:spcPts val="1200"/>
              </a:lnSpc>
            </a:pPr>
            <a:r>
              <a:rPr lang="fr-FR" sz="1200" dirty="0">
                <a:solidFill>
                  <a:schemeClr val="tx1"/>
                </a:solidFill>
                <a:latin typeface="Arial Narrow" panose="020B0606020202030204" pitchFamily="34" charset="0"/>
              </a:rPr>
              <a:t>»Métaux communs;</a:t>
            </a:r>
          </a:p>
        </p:txBody>
      </p:sp>
      <p:sp>
        <p:nvSpPr>
          <p:cNvPr id="14" name="TextBox 7"/>
          <p:cNvSpPr txBox="1"/>
          <p:nvPr/>
        </p:nvSpPr>
        <p:spPr>
          <a:xfrm>
            <a:off x="8419108" y="1999086"/>
            <a:ext cx="3771851" cy="4401205"/>
          </a:xfrm>
          <a:prstGeom prst="rect">
            <a:avLst/>
          </a:prstGeom>
          <a:noFill/>
        </p:spPr>
        <p:txBody>
          <a:bodyPr wrap="square" rtlCol="0">
            <a:spAutoFit/>
          </a:bodyPr>
          <a:lstStyle/>
          <a:p>
            <a:pPr marL="0" lvl="1" algn="just" defTabSz="0">
              <a:lnSpc>
                <a:spcPts val="1200"/>
              </a:lnSpc>
            </a:pPr>
            <a:r>
              <a:rPr lang="fr-FR" sz="1200" dirty="0">
                <a:solidFill>
                  <a:schemeClr val="tx1"/>
                </a:solidFill>
                <a:latin typeface="Arial Narrow" panose="020B0606020202030204" pitchFamily="34" charset="0"/>
              </a:rPr>
              <a:t>»Graisses et huiles végétales;</a:t>
            </a:r>
          </a:p>
          <a:p>
            <a:pPr marL="0" lvl="1" algn="just" defTabSz="0">
              <a:lnSpc>
                <a:spcPts val="1200"/>
              </a:lnSpc>
            </a:pPr>
            <a:r>
              <a:rPr lang="fr-FR" sz="1200" dirty="0">
                <a:solidFill>
                  <a:schemeClr val="tx1"/>
                </a:solidFill>
                <a:latin typeface="Arial Narrow" panose="020B0606020202030204" pitchFamily="34" charset="0"/>
              </a:rPr>
              <a:t>»Papier et carton;</a:t>
            </a:r>
          </a:p>
          <a:p>
            <a:pPr marL="0" lvl="1" algn="just" defTabSz="0">
              <a:lnSpc>
                <a:spcPts val="1200"/>
              </a:lnSpc>
            </a:pPr>
            <a:r>
              <a:rPr lang="fr-FR" sz="1200" dirty="0">
                <a:solidFill>
                  <a:schemeClr val="tx1"/>
                </a:solidFill>
                <a:latin typeface="Arial Narrow" panose="020B0606020202030204" pitchFamily="34" charset="0"/>
              </a:rPr>
              <a:t>»Machines et appareils électroniques;</a:t>
            </a:r>
          </a:p>
          <a:p>
            <a:pPr marL="0" lvl="1" algn="just" defTabSz="0">
              <a:lnSpc>
                <a:spcPts val="1200"/>
              </a:lnSpc>
            </a:pPr>
            <a:r>
              <a:rPr lang="fr-FR" sz="1200" dirty="0">
                <a:solidFill>
                  <a:schemeClr val="tx1"/>
                </a:solidFill>
                <a:latin typeface="Arial Narrow" panose="020B0606020202030204" pitchFamily="34" charset="0"/>
              </a:rPr>
              <a:t>»Articles en matières plastiques;</a:t>
            </a:r>
          </a:p>
          <a:p>
            <a:pPr marL="0" lvl="1" algn="just" defTabSz="0">
              <a:lnSpc>
                <a:spcPts val="1200"/>
              </a:lnSpc>
            </a:pPr>
            <a:r>
              <a:rPr lang="fr-FR" sz="1200" dirty="0">
                <a:solidFill>
                  <a:schemeClr val="tx1"/>
                </a:solidFill>
                <a:latin typeface="Arial Narrow" panose="020B0606020202030204" pitchFamily="34" charset="0"/>
              </a:rPr>
              <a:t>»Pièces et accessoires pour véhicules;</a:t>
            </a:r>
          </a:p>
          <a:p>
            <a:pPr marL="0" lvl="1" algn="just" defTabSz="0">
              <a:lnSpc>
                <a:spcPts val="1200"/>
              </a:lnSpc>
            </a:pPr>
            <a:r>
              <a:rPr lang="fr-FR" sz="1200" dirty="0">
                <a:solidFill>
                  <a:schemeClr val="tx1"/>
                </a:solidFill>
                <a:latin typeface="Arial Narrow" panose="020B0606020202030204" pitchFamily="34" charset="0"/>
              </a:rPr>
              <a:t>»Machines et composants électriques;</a:t>
            </a:r>
          </a:p>
          <a:p>
            <a:pPr marL="0" lvl="1" algn="just" defTabSz="0">
              <a:lnSpc>
                <a:spcPts val="1200"/>
              </a:lnSpc>
            </a:pPr>
            <a:r>
              <a:rPr lang="fr-FR" sz="1200" dirty="0">
                <a:solidFill>
                  <a:schemeClr val="tx1"/>
                </a:solidFill>
                <a:latin typeface="Arial Narrow" panose="020B0606020202030204" pitchFamily="34" charset="0"/>
              </a:rPr>
              <a:t>»Engrais;</a:t>
            </a:r>
          </a:p>
          <a:p>
            <a:pPr marL="0" lvl="1" algn="just" defTabSz="0">
              <a:lnSpc>
                <a:spcPts val="1200"/>
              </a:lnSpc>
            </a:pPr>
            <a:r>
              <a:rPr lang="fr-FR" sz="1200" dirty="0">
                <a:solidFill>
                  <a:schemeClr val="tx1"/>
                </a:solidFill>
                <a:latin typeface="Arial Narrow" panose="020B0606020202030204" pitchFamily="34" charset="0"/>
              </a:rPr>
              <a:t>»Structures et pièces en fer, acier, aluminium;</a:t>
            </a:r>
          </a:p>
          <a:p>
            <a:pPr marL="0" lvl="1" algn="just" defTabSz="0">
              <a:lnSpc>
                <a:spcPts val="1200"/>
              </a:lnSpc>
            </a:pPr>
            <a:r>
              <a:rPr lang="fr-FR" sz="1200" dirty="0">
                <a:solidFill>
                  <a:schemeClr val="tx1"/>
                </a:solidFill>
                <a:latin typeface="Arial Narrow" panose="020B0606020202030204" pitchFamily="34" charset="0"/>
              </a:rPr>
              <a:t>»Imprimés;</a:t>
            </a:r>
          </a:p>
          <a:p>
            <a:pPr marL="0" lvl="1" algn="just" defTabSz="0">
              <a:lnSpc>
                <a:spcPts val="1200"/>
              </a:lnSpc>
            </a:pPr>
            <a:r>
              <a:rPr lang="fr-FR" sz="1200" dirty="0">
                <a:solidFill>
                  <a:schemeClr val="tx1"/>
                </a:solidFill>
                <a:latin typeface="Arial Narrow" panose="020B0606020202030204" pitchFamily="34" charset="0"/>
              </a:rPr>
              <a:t>»Pompes à gaz et compresseurs et ventilateurs;</a:t>
            </a:r>
          </a:p>
          <a:p>
            <a:pPr marL="0" lvl="1" algn="just" defTabSz="0">
              <a:lnSpc>
                <a:spcPts val="1200"/>
              </a:lnSpc>
            </a:pPr>
            <a:r>
              <a:rPr lang="fr-FR" sz="1200" dirty="0">
                <a:solidFill>
                  <a:schemeClr val="tx1"/>
                </a:solidFill>
                <a:latin typeface="Arial Narrow" panose="020B0606020202030204" pitchFamily="34" charset="0"/>
              </a:rPr>
              <a:t>»Moteurs et pièces à combustion interne;</a:t>
            </a:r>
          </a:p>
          <a:p>
            <a:pPr marL="0" lvl="1" algn="just" defTabSz="0">
              <a:lnSpc>
                <a:spcPts val="1200"/>
              </a:lnSpc>
            </a:pPr>
            <a:r>
              <a:rPr lang="fr-FR" sz="1200" dirty="0">
                <a:solidFill>
                  <a:schemeClr val="tx1"/>
                </a:solidFill>
                <a:latin typeface="Arial Narrow" panose="020B0606020202030204" pitchFamily="34" charset="0"/>
              </a:rPr>
              <a:t>»Appareils pour circuits électriques, cartes, panneaux;</a:t>
            </a:r>
          </a:p>
          <a:p>
            <a:pPr marL="0" lvl="1" algn="just" defTabSz="0">
              <a:lnSpc>
                <a:spcPts val="1200"/>
              </a:lnSpc>
            </a:pPr>
            <a:r>
              <a:rPr lang="fr-FR" sz="1200" dirty="0">
                <a:solidFill>
                  <a:schemeClr val="tx1"/>
                </a:solidFill>
                <a:latin typeface="Arial Narrow" panose="020B0606020202030204" pitchFamily="34" charset="0"/>
              </a:rPr>
              <a:t>»Appareils de mesure, d'analyse et de contrôle;</a:t>
            </a:r>
          </a:p>
          <a:p>
            <a:pPr marL="0" lvl="1" algn="just" defTabSz="0">
              <a:lnSpc>
                <a:spcPts val="1200"/>
              </a:lnSpc>
            </a:pPr>
            <a:r>
              <a:rPr lang="fr-FR" sz="1200" dirty="0">
                <a:solidFill>
                  <a:schemeClr val="tx1"/>
                </a:solidFill>
                <a:latin typeface="Arial Narrow" panose="020B0606020202030204" pitchFamily="34" charset="0"/>
              </a:rPr>
              <a:t>»Polymères d'éthylène sous formes primaires;</a:t>
            </a:r>
          </a:p>
          <a:p>
            <a:pPr marL="0" lvl="1" algn="just" defTabSz="0">
              <a:lnSpc>
                <a:spcPts val="1200"/>
              </a:lnSpc>
            </a:pPr>
            <a:r>
              <a:rPr lang="fr-FR" sz="1200" dirty="0">
                <a:solidFill>
                  <a:schemeClr val="tx1"/>
                </a:solidFill>
                <a:latin typeface="Arial Narrow" panose="020B0606020202030204" pitchFamily="34" charset="0"/>
              </a:rPr>
              <a:t>»Fer plat laminé, acier non allié, non revêtu;</a:t>
            </a:r>
          </a:p>
          <a:p>
            <a:pPr marL="0" lvl="1" algn="just" defTabSz="0">
              <a:lnSpc>
                <a:spcPts val="1200"/>
              </a:lnSpc>
            </a:pPr>
            <a:r>
              <a:rPr lang="fr-FR" sz="1200" dirty="0">
                <a:solidFill>
                  <a:schemeClr val="tx1"/>
                </a:solidFill>
                <a:latin typeface="Arial Narrow" panose="020B0606020202030204" pitchFamily="34" charset="0"/>
              </a:rPr>
              <a:t>»Outils mécaniques, autres;</a:t>
            </a:r>
          </a:p>
          <a:p>
            <a:pPr marL="0" lvl="1" algn="just" defTabSz="0">
              <a:lnSpc>
                <a:spcPts val="1200"/>
              </a:lnSpc>
            </a:pPr>
            <a:r>
              <a:rPr lang="fr-FR" sz="1200" dirty="0">
                <a:solidFill>
                  <a:schemeClr val="tx1"/>
                </a:solidFill>
                <a:latin typeface="Arial Narrow" panose="020B0606020202030204" pitchFamily="34" charset="0"/>
              </a:rPr>
              <a:t>»Insecticides et produits similaires pour la vente au détail;</a:t>
            </a:r>
          </a:p>
          <a:p>
            <a:pPr marL="0" lvl="1" algn="just" defTabSz="0">
              <a:lnSpc>
                <a:spcPts val="1200"/>
              </a:lnSpc>
            </a:pPr>
            <a:r>
              <a:rPr lang="fr-FR" sz="1200" dirty="0">
                <a:solidFill>
                  <a:schemeClr val="tx1"/>
                </a:solidFill>
                <a:latin typeface="Arial Narrow" panose="020B0606020202030204" pitchFamily="34" charset="0"/>
              </a:rPr>
              <a:t>»Chauffage et refroidissement de l'équipement et de ses parties;</a:t>
            </a:r>
          </a:p>
          <a:p>
            <a:pPr marL="0" lvl="1" algn="just" defTabSz="0">
              <a:lnSpc>
                <a:spcPts val="1200"/>
              </a:lnSpc>
            </a:pPr>
            <a:r>
              <a:rPr lang="fr-FR" sz="1200" dirty="0">
                <a:solidFill>
                  <a:schemeClr val="tx1"/>
                </a:solidFill>
                <a:latin typeface="Arial Narrow" panose="020B0606020202030204" pitchFamily="34" charset="0"/>
              </a:rPr>
              <a:t>»Equipement pour la distribution d'énergie électrique;</a:t>
            </a:r>
          </a:p>
          <a:p>
            <a:pPr marL="0" lvl="1" algn="just" defTabSz="0">
              <a:lnSpc>
                <a:spcPts val="1200"/>
              </a:lnSpc>
            </a:pPr>
            <a:r>
              <a:rPr lang="fr-FR" sz="1200" dirty="0">
                <a:solidFill>
                  <a:schemeClr val="tx1"/>
                </a:solidFill>
                <a:latin typeface="Arial Narrow" panose="020B0606020202030204" pitchFamily="34" charset="0"/>
              </a:rPr>
              <a:t>»Aluminium;</a:t>
            </a:r>
          </a:p>
          <a:p>
            <a:pPr marL="0" lvl="1" algn="just" defTabSz="0">
              <a:lnSpc>
                <a:spcPts val="1200"/>
              </a:lnSpc>
            </a:pPr>
            <a:r>
              <a:rPr lang="fr-FR" sz="1200" dirty="0">
                <a:solidFill>
                  <a:schemeClr val="tx1"/>
                </a:solidFill>
                <a:latin typeface="Arial Narrow" panose="020B0606020202030204" pitchFamily="34" charset="0"/>
              </a:rPr>
              <a:t>»Appareils de plomberie, chaudières, réservoirs, cuves;</a:t>
            </a:r>
          </a:p>
          <a:p>
            <a:pPr marL="0" lvl="1" algn="just" defTabSz="0">
              <a:lnSpc>
                <a:spcPts val="1200"/>
              </a:lnSpc>
            </a:pPr>
            <a:r>
              <a:rPr lang="fr-FR" sz="1200" dirty="0">
                <a:solidFill>
                  <a:schemeClr val="tx1"/>
                </a:solidFill>
                <a:latin typeface="Arial Narrow" panose="020B0606020202030204" pitchFamily="34" charset="0"/>
              </a:rPr>
              <a:t>»Autres plastiques sous formes primaires;</a:t>
            </a:r>
          </a:p>
          <a:p>
            <a:pPr marL="0" lvl="1" algn="just" defTabSz="0">
              <a:lnSpc>
                <a:spcPts val="1200"/>
              </a:lnSpc>
            </a:pPr>
            <a:r>
              <a:rPr lang="fr-FR" sz="1200" dirty="0">
                <a:solidFill>
                  <a:schemeClr val="tx1"/>
                </a:solidFill>
                <a:latin typeface="Arial Narrow" panose="020B0606020202030204" pitchFamily="34" charset="0"/>
              </a:rPr>
              <a:t>»Produits divers pour les industries chimiques;</a:t>
            </a:r>
          </a:p>
          <a:p>
            <a:pPr marL="0" lvl="1" algn="just" defTabSz="0">
              <a:lnSpc>
                <a:spcPts val="1200"/>
              </a:lnSpc>
            </a:pPr>
            <a:r>
              <a:rPr lang="fr-FR" sz="1200" dirty="0">
                <a:solidFill>
                  <a:schemeClr val="tx1"/>
                </a:solidFill>
                <a:latin typeface="Arial Narrow" panose="020B0606020202030204" pitchFamily="34" charset="0"/>
              </a:rPr>
              <a:t>»Machines de traitement des données;</a:t>
            </a:r>
          </a:p>
          <a:p>
            <a:pPr marL="0" lvl="1" algn="just" defTabSz="0">
              <a:lnSpc>
                <a:spcPts val="1200"/>
              </a:lnSpc>
            </a:pPr>
            <a:r>
              <a:rPr lang="fr-FR" sz="1200" dirty="0">
                <a:solidFill>
                  <a:schemeClr val="tx1"/>
                </a:solidFill>
                <a:latin typeface="Arial Narrow" panose="020B0606020202030204" pitchFamily="34" charset="0"/>
              </a:rPr>
              <a:t>»Meubles et pièces;</a:t>
            </a:r>
          </a:p>
          <a:p>
            <a:pPr marL="0" lvl="1" algn="just" defTabSz="0">
              <a:lnSpc>
                <a:spcPts val="1200"/>
              </a:lnSpc>
            </a:pPr>
            <a:r>
              <a:rPr lang="fr-FR" sz="1200" dirty="0">
                <a:solidFill>
                  <a:schemeClr val="tx1"/>
                </a:solidFill>
                <a:latin typeface="Arial Narrow" panose="020B0606020202030204" pitchFamily="34" charset="0"/>
              </a:rPr>
              <a:t>»Feuilles, films, feuilles d'aluminium et feuilles de plastique</a:t>
            </a:r>
            <a:r>
              <a:rPr lang="pt-PT" sz="1200" dirty="0" smtClean="0">
                <a:solidFill>
                  <a:schemeClr val="tx1"/>
                </a:solidFill>
                <a:latin typeface="Arial Narrow" panose="020B0606020202030204" pitchFamily="34" charset="0"/>
              </a:rPr>
              <a:t>.</a:t>
            </a:r>
            <a:endParaRPr lang="pt-PT" sz="1200" dirty="0">
              <a:solidFill>
                <a:schemeClr val="tx1"/>
              </a:solidFill>
              <a:latin typeface="Arial Narrow" panose="020B0606020202030204" pitchFamily="34" charset="0"/>
            </a:endParaRPr>
          </a:p>
          <a:p>
            <a:pPr marL="0" lvl="1" algn="just" defTabSz="0">
              <a:lnSpc>
                <a:spcPts val="1200"/>
              </a:lnSpc>
            </a:pPr>
            <a:endParaRPr lang="en-US" sz="1600" b="1" dirty="0">
              <a:solidFill>
                <a:schemeClr val="tx1"/>
              </a:solidFill>
              <a:latin typeface="Arial Narrow" panose="020B0606020202030204" pitchFamily="34" charset="0"/>
            </a:endParaRPr>
          </a:p>
          <a:p>
            <a:pPr marL="0" lvl="1" algn="just" defTabSz="0">
              <a:lnSpc>
                <a:spcPts val="1200"/>
              </a:lnSpc>
            </a:pPr>
            <a:r>
              <a:rPr lang="en-US" sz="1200" b="1" i="1" dirty="0" smtClean="0">
                <a:solidFill>
                  <a:schemeClr val="tx1"/>
                </a:solidFill>
                <a:latin typeface="Arial Narrow" panose="020B0606020202030204" pitchFamily="34" charset="0"/>
              </a:rPr>
              <a:t>Source</a:t>
            </a:r>
            <a:r>
              <a:rPr lang="en-US" sz="1200" i="1" dirty="0" smtClean="0">
                <a:solidFill>
                  <a:schemeClr val="tx1"/>
                </a:solidFill>
                <a:latin typeface="Arial Narrow" panose="020B0606020202030204" pitchFamily="34" charset="0"/>
              </a:rPr>
              <a:t>: </a:t>
            </a:r>
            <a:r>
              <a:rPr lang="en-US" sz="1200" i="1" dirty="0" err="1">
                <a:solidFill>
                  <a:schemeClr val="tx1"/>
                </a:solidFill>
                <a:latin typeface="Arial Narrow" panose="020B0606020202030204" pitchFamily="34" charset="0"/>
              </a:rPr>
              <a:t>UNCTADStat</a:t>
            </a:r>
            <a:r>
              <a:rPr lang="en-US" sz="1200" dirty="0">
                <a:solidFill>
                  <a:schemeClr val="tx1"/>
                </a:solidFill>
                <a:latin typeface="Arial Narrow" panose="020B0606020202030204" pitchFamily="34" charset="0"/>
              </a:rPr>
              <a:t>.</a:t>
            </a:r>
          </a:p>
        </p:txBody>
      </p:sp>
      <p:sp>
        <p:nvSpPr>
          <p:cNvPr id="15" name="CaixaDeTexto 13"/>
          <p:cNvSpPr txBox="1"/>
          <p:nvPr/>
        </p:nvSpPr>
        <p:spPr>
          <a:xfrm>
            <a:off x="4978753" y="1240577"/>
            <a:ext cx="4351280" cy="368300"/>
          </a:xfrm>
          <a:prstGeom prst="rect">
            <a:avLst/>
          </a:prstGeom>
          <a:noFill/>
        </p:spPr>
        <p:txBody>
          <a:bodyPr wrap="square" rtlCol="0">
            <a:spAutoFit/>
          </a:bodyPr>
          <a:lstStyle/>
          <a:p>
            <a:r>
              <a:rPr lang="pt-PT" b="1" i="1" dirty="0">
                <a:solidFill>
                  <a:srgbClr val="008CBA"/>
                </a:solidFill>
                <a:latin typeface="Arial Narrow" panose="020B0606020202030204" pitchFamily="34" charset="0"/>
              </a:rPr>
              <a:t>CEDEAO - UN ESPACE D'OPPORTUNITÉS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635" y="24193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8" y="3964778"/>
            <a:ext cx="1280054" cy="2243143"/>
          </a:xfrm>
          <a:prstGeom prst="rect">
            <a:avLst/>
          </a:prstGeom>
        </p:spPr>
      </p:pic>
      <p:sp>
        <p:nvSpPr>
          <p:cNvPr id="66" name="Rectângulo 14"/>
          <p:cNvSpPr/>
          <p:nvPr/>
        </p:nvSpPr>
        <p:spPr>
          <a:xfrm>
            <a:off x="4060190" y="320040"/>
            <a:ext cx="6813550" cy="113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68" name="Conexão Reta 51"/>
          <p:cNvCxnSpPr/>
          <p:nvPr/>
        </p:nvCxnSpPr>
        <p:spPr>
          <a:xfrm>
            <a:off x="7195820" y="72961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Conexão Reta 52"/>
          <p:cNvCxnSpPr/>
          <p:nvPr/>
        </p:nvCxnSpPr>
        <p:spPr>
          <a:xfrm>
            <a:off x="4881880" y="73215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exão Reta 53"/>
          <p:cNvCxnSpPr/>
          <p:nvPr/>
        </p:nvCxnSpPr>
        <p:spPr>
          <a:xfrm>
            <a:off x="2597785" y="735330"/>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exão Reta 54"/>
          <p:cNvCxnSpPr/>
          <p:nvPr/>
        </p:nvCxnSpPr>
        <p:spPr>
          <a:xfrm>
            <a:off x="287020" y="726440"/>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7" name="Slide Number Placeholder 6"/>
          <p:cNvSpPr txBox="1"/>
          <p:nvPr/>
        </p:nvSpPr>
        <p:spPr bwMode="auto">
          <a:xfrm>
            <a:off x="6233477" y="649160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9</a:t>
            </a:fld>
            <a:endParaRPr lang="fr-FR" altLang="pt-PT" sz="1000" b="1" i="1" u="sng">
              <a:solidFill>
                <a:srgbClr val="008CBA"/>
              </a:solidFill>
            </a:endParaRPr>
          </a:p>
        </p:txBody>
      </p:sp>
      <p:pic>
        <p:nvPicPr>
          <p:cNvPr id="78" name="Shape 238" descr="C:\technopolys\technopolys\techno\technoW1\technoW2\images\home_banner_pager 16.png"/>
          <p:cNvPicPr preferRelativeResize="0"/>
          <p:nvPr/>
        </p:nvPicPr>
        <p:blipFill rotWithShape="1">
          <a:blip r:embed="rId3"/>
          <a:srcRect/>
          <a:stretch>
            <a:fillRect/>
          </a:stretch>
        </p:blipFill>
        <p:spPr>
          <a:xfrm>
            <a:off x="-4491" y="581908"/>
            <a:ext cx="559402" cy="559434"/>
          </a:xfrm>
          <a:prstGeom prst="rect">
            <a:avLst/>
          </a:prstGeom>
          <a:noFill/>
          <a:ln>
            <a:noFill/>
          </a:ln>
        </p:spPr>
      </p:pic>
      <p:sp>
        <p:nvSpPr>
          <p:cNvPr id="79" name="Rectângulo 59"/>
          <p:cNvSpPr/>
          <p:nvPr/>
        </p:nvSpPr>
        <p:spPr>
          <a:xfrm>
            <a:off x="9051290" y="1875790"/>
            <a:ext cx="208407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0" name="Caixa de Texto 67"/>
          <p:cNvSpPr txBox="1"/>
          <p:nvPr/>
        </p:nvSpPr>
        <p:spPr>
          <a:xfrm>
            <a:off x="-8890" y="1947545"/>
            <a:ext cx="98298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1975</a:t>
            </a:r>
          </a:p>
        </p:txBody>
      </p:sp>
      <p:sp>
        <p:nvSpPr>
          <p:cNvPr id="81" name="Caixa de Texto 73"/>
          <p:cNvSpPr txBox="1"/>
          <p:nvPr/>
        </p:nvSpPr>
        <p:spPr>
          <a:xfrm>
            <a:off x="2111375" y="1945640"/>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1976</a:t>
            </a:r>
          </a:p>
        </p:txBody>
      </p:sp>
      <p:pic>
        <p:nvPicPr>
          <p:cNvPr id="82" name="Shape 238" descr="C:\technopolys\technopolys\techno\technoW1\technoW2\images\home_banner_pager 16.png"/>
          <p:cNvPicPr preferRelativeResize="0"/>
          <p:nvPr/>
        </p:nvPicPr>
        <p:blipFill rotWithShape="1">
          <a:blip r:embed="rId3"/>
          <a:srcRect/>
          <a:stretch>
            <a:fillRect/>
          </a:stretch>
        </p:blipFill>
        <p:spPr>
          <a:xfrm>
            <a:off x="2306274" y="599053"/>
            <a:ext cx="559402" cy="559434"/>
          </a:xfrm>
          <a:prstGeom prst="rect">
            <a:avLst/>
          </a:prstGeom>
          <a:noFill/>
          <a:ln>
            <a:noFill/>
          </a:ln>
        </p:spPr>
      </p:pic>
      <p:sp>
        <p:nvSpPr>
          <p:cNvPr id="83" name="Caixa de Texto 76"/>
          <p:cNvSpPr txBox="1"/>
          <p:nvPr/>
        </p:nvSpPr>
        <p:spPr>
          <a:xfrm>
            <a:off x="4376420" y="195389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1979</a:t>
            </a:r>
          </a:p>
        </p:txBody>
      </p:sp>
      <p:pic>
        <p:nvPicPr>
          <p:cNvPr id="84" name="Shape 238" descr="C:\technopolys\technopolys\techno\technoW1\technoW2\images\home_banner_pager 16.png"/>
          <p:cNvPicPr preferRelativeResize="0"/>
          <p:nvPr/>
        </p:nvPicPr>
        <p:blipFill rotWithShape="1">
          <a:blip r:embed="rId3"/>
          <a:srcRect/>
          <a:stretch>
            <a:fillRect/>
          </a:stretch>
        </p:blipFill>
        <p:spPr>
          <a:xfrm>
            <a:off x="4579574" y="566033"/>
            <a:ext cx="559402" cy="559434"/>
          </a:xfrm>
          <a:prstGeom prst="rect">
            <a:avLst/>
          </a:prstGeom>
          <a:noFill/>
          <a:ln>
            <a:noFill/>
          </a:ln>
        </p:spPr>
      </p:pic>
      <p:pic>
        <p:nvPicPr>
          <p:cNvPr id="85" name="Shape 238" descr="C:\technopolys\technopolys\techno\technoW1\technoW2\images\home_banner_pager 16.png"/>
          <p:cNvPicPr preferRelativeResize="0"/>
          <p:nvPr/>
        </p:nvPicPr>
        <p:blipFill rotWithShape="1">
          <a:blip r:embed="rId3"/>
          <a:srcRect/>
          <a:stretch>
            <a:fillRect/>
          </a:stretch>
        </p:blipFill>
        <p:spPr>
          <a:xfrm>
            <a:off x="6915104" y="574288"/>
            <a:ext cx="559402" cy="559434"/>
          </a:xfrm>
          <a:prstGeom prst="rect">
            <a:avLst/>
          </a:prstGeom>
          <a:noFill/>
          <a:ln>
            <a:noFill/>
          </a:ln>
        </p:spPr>
      </p:pic>
      <p:cxnSp>
        <p:nvCxnSpPr>
          <p:cNvPr id="86" name="Conexão Reta 116"/>
          <p:cNvCxnSpPr/>
          <p:nvPr/>
        </p:nvCxnSpPr>
        <p:spPr>
          <a:xfrm>
            <a:off x="6539230" y="28454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87" name="Shape 238" descr="C:\technopolys\technopolys\techno\technoW1\technoW2\images\home_banner_pager 16.png"/>
          <p:cNvPicPr preferRelativeResize="0"/>
          <p:nvPr/>
        </p:nvPicPr>
        <p:blipFill rotWithShape="1">
          <a:blip r:embed="rId3"/>
          <a:srcRect/>
          <a:stretch>
            <a:fillRect/>
          </a:stretch>
        </p:blipFill>
        <p:spPr>
          <a:xfrm>
            <a:off x="6258514" y="2658993"/>
            <a:ext cx="559402" cy="559434"/>
          </a:xfrm>
          <a:prstGeom prst="rect">
            <a:avLst/>
          </a:prstGeom>
          <a:noFill/>
          <a:ln>
            <a:noFill/>
          </a:ln>
        </p:spPr>
      </p:pic>
      <p:sp>
        <p:nvSpPr>
          <p:cNvPr id="88" name="Caixa de Texto 119"/>
          <p:cNvSpPr txBox="1"/>
          <p:nvPr/>
        </p:nvSpPr>
        <p:spPr>
          <a:xfrm>
            <a:off x="10215880" y="4055110"/>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2001</a:t>
            </a:r>
          </a:p>
        </p:txBody>
      </p:sp>
      <p:sp>
        <p:nvSpPr>
          <p:cNvPr id="89" name="Caixa de Texto 120"/>
          <p:cNvSpPr txBox="1"/>
          <p:nvPr/>
        </p:nvSpPr>
        <p:spPr>
          <a:xfrm>
            <a:off x="8208645" y="404177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2000</a:t>
            </a:r>
          </a:p>
        </p:txBody>
      </p:sp>
      <p:cxnSp>
        <p:nvCxnSpPr>
          <p:cNvPr id="90" name="Conexão Reta 121"/>
          <p:cNvCxnSpPr/>
          <p:nvPr/>
        </p:nvCxnSpPr>
        <p:spPr>
          <a:xfrm>
            <a:off x="8653145" y="285369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91" name="Shape 238" descr="C:\technopolys\technopolys\techno\technoW1\technoW2\images\home_banner_pager 16.png"/>
          <p:cNvPicPr preferRelativeResize="0"/>
          <p:nvPr/>
        </p:nvPicPr>
        <p:blipFill rotWithShape="1">
          <a:blip r:embed="rId3"/>
          <a:srcRect/>
          <a:stretch>
            <a:fillRect/>
          </a:stretch>
        </p:blipFill>
        <p:spPr>
          <a:xfrm>
            <a:off x="8361634" y="2657088"/>
            <a:ext cx="559402" cy="559434"/>
          </a:xfrm>
          <a:prstGeom prst="rect">
            <a:avLst/>
          </a:prstGeom>
          <a:noFill/>
          <a:ln>
            <a:noFill/>
          </a:ln>
        </p:spPr>
      </p:pic>
      <p:sp>
        <p:nvSpPr>
          <p:cNvPr id="92" name="Caixa de Texto 124"/>
          <p:cNvSpPr txBox="1"/>
          <p:nvPr/>
        </p:nvSpPr>
        <p:spPr>
          <a:xfrm>
            <a:off x="5809615" y="4050030"/>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2000</a:t>
            </a:r>
          </a:p>
        </p:txBody>
      </p:sp>
      <p:cxnSp>
        <p:nvCxnSpPr>
          <p:cNvPr id="93" name="Conexão Reta 125"/>
          <p:cNvCxnSpPr/>
          <p:nvPr/>
        </p:nvCxnSpPr>
        <p:spPr>
          <a:xfrm>
            <a:off x="4250690" y="2832100"/>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94" name="Shape 238" descr="C:\technopolys\technopolys\techno\technoW1\technoW2\images\home_banner_pager 16.png"/>
          <p:cNvPicPr preferRelativeResize="0"/>
          <p:nvPr/>
        </p:nvPicPr>
        <p:blipFill rotWithShape="1">
          <a:blip r:embed="rId3"/>
          <a:srcRect/>
          <a:stretch>
            <a:fillRect/>
          </a:stretch>
        </p:blipFill>
        <p:spPr>
          <a:xfrm>
            <a:off x="3969974" y="2676773"/>
            <a:ext cx="559402" cy="559434"/>
          </a:xfrm>
          <a:prstGeom prst="rect">
            <a:avLst/>
          </a:prstGeom>
          <a:noFill/>
          <a:ln>
            <a:noFill/>
          </a:ln>
        </p:spPr>
      </p:pic>
      <p:cxnSp>
        <p:nvCxnSpPr>
          <p:cNvPr id="95" name="Conexão Reta 131"/>
          <p:cNvCxnSpPr/>
          <p:nvPr/>
        </p:nvCxnSpPr>
        <p:spPr>
          <a:xfrm>
            <a:off x="2122805" y="2829560"/>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97" name="Shape 238" descr="C:\technopolys\technopolys\techno\technoW1\technoW2\images\home_banner_pager 16.png"/>
          <p:cNvPicPr preferRelativeResize="0"/>
          <p:nvPr/>
        </p:nvPicPr>
        <p:blipFill rotWithShape="1">
          <a:blip r:embed="rId3"/>
          <a:srcRect/>
          <a:stretch>
            <a:fillRect/>
          </a:stretch>
        </p:blipFill>
        <p:spPr>
          <a:xfrm>
            <a:off x="1842089" y="2663438"/>
            <a:ext cx="559402" cy="559434"/>
          </a:xfrm>
          <a:prstGeom prst="rect">
            <a:avLst/>
          </a:prstGeom>
          <a:noFill/>
          <a:ln>
            <a:noFill/>
          </a:ln>
        </p:spPr>
      </p:pic>
      <p:sp>
        <p:nvSpPr>
          <p:cNvPr id="98" name="Caixa de Texto 134"/>
          <p:cNvSpPr txBox="1"/>
          <p:nvPr/>
        </p:nvSpPr>
        <p:spPr>
          <a:xfrm>
            <a:off x="574040" y="61690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2003</a:t>
            </a:r>
          </a:p>
        </p:txBody>
      </p:sp>
      <p:cxnSp>
        <p:nvCxnSpPr>
          <p:cNvPr id="99" name="Conexão Reta 136"/>
          <p:cNvCxnSpPr/>
          <p:nvPr/>
        </p:nvCxnSpPr>
        <p:spPr>
          <a:xfrm>
            <a:off x="1120775" y="4953635"/>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2" name="Conexão Reta 139"/>
          <p:cNvCxnSpPr/>
          <p:nvPr/>
        </p:nvCxnSpPr>
        <p:spPr>
          <a:xfrm>
            <a:off x="8234680" y="4053840"/>
            <a:ext cx="2875915" cy="444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3" name="Rectângulo 141"/>
          <p:cNvSpPr/>
          <p:nvPr/>
        </p:nvSpPr>
        <p:spPr>
          <a:xfrm>
            <a:off x="5821045" y="1884045"/>
            <a:ext cx="2084070" cy="1085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04" name="Rectângulo 142"/>
          <p:cNvSpPr/>
          <p:nvPr/>
        </p:nvSpPr>
        <p:spPr>
          <a:xfrm>
            <a:off x="12065" y="1875790"/>
            <a:ext cx="3475355"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05" name="Shape 257" descr="C:\technopolys\technopolys\techno\technoW1\technoW2\images\home_banner_pager.png"/>
          <p:cNvPicPr preferRelativeResize="0"/>
          <p:nvPr/>
        </p:nvPicPr>
        <p:blipFill rotWithShape="1">
          <a:blip r:embed="rId4"/>
          <a:srcRect/>
          <a:stretch>
            <a:fillRect/>
          </a:stretch>
        </p:blipFill>
        <p:spPr>
          <a:xfrm>
            <a:off x="158750" y="1809115"/>
            <a:ext cx="250825" cy="250825"/>
          </a:xfrm>
          <a:prstGeom prst="rect">
            <a:avLst/>
          </a:prstGeom>
          <a:noFill/>
          <a:ln>
            <a:noFill/>
          </a:ln>
        </p:spPr>
      </p:pic>
      <p:sp>
        <p:nvSpPr>
          <p:cNvPr id="106" name="Rectângulo 145"/>
          <p:cNvSpPr/>
          <p:nvPr/>
        </p:nvSpPr>
        <p:spPr>
          <a:xfrm>
            <a:off x="3423285" y="1875790"/>
            <a:ext cx="243840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07" name="Shape 257" descr="C:\technopolys\technopolys\techno\technoW1\technoW2\images\home_banner_pager.png"/>
          <p:cNvPicPr preferRelativeResize="0"/>
          <p:nvPr/>
        </p:nvPicPr>
        <p:blipFill rotWithShape="1">
          <a:blip r:embed="rId4"/>
          <a:srcRect/>
          <a:stretch>
            <a:fillRect/>
          </a:stretch>
        </p:blipFill>
        <p:spPr>
          <a:xfrm>
            <a:off x="4754880" y="1825625"/>
            <a:ext cx="250825" cy="250825"/>
          </a:xfrm>
          <a:prstGeom prst="rect">
            <a:avLst/>
          </a:prstGeom>
          <a:noFill/>
          <a:ln>
            <a:noFill/>
          </a:ln>
        </p:spPr>
      </p:pic>
      <p:sp>
        <p:nvSpPr>
          <p:cNvPr id="108" name="Rectângulo 147"/>
          <p:cNvSpPr/>
          <p:nvPr/>
        </p:nvSpPr>
        <p:spPr>
          <a:xfrm>
            <a:off x="7891145" y="1881505"/>
            <a:ext cx="2084070" cy="1136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09" name="Shape 257" descr="C:\technopolys\technopolys\techno\technoW1\technoW2\images\home_banner_pager.png"/>
          <p:cNvPicPr preferRelativeResize="0"/>
          <p:nvPr/>
        </p:nvPicPr>
        <p:blipFill rotWithShape="1">
          <a:blip r:embed="rId4"/>
          <a:srcRect/>
          <a:stretch>
            <a:fillRect/>
          </a:stretch>
        </p:blipFill>
        <p:spPr>
          <a:xfrm>
            <a:off x="7066915" y="1812290"/>
            <a:ext cx="250825" cy="250825"/>
          </a:xfrm>
          <a:prstGeom prst="rect">
            <a:avLst/>
          </a:prstGeom>
          <a:noFill/>
          <a:ln>
            <a:noFill/>
          </a:ln>
        </p:spPr>
      </p:pic>
      <p:cxnSp>
        <p:nvCxnSpPr>
          <p:cNvPr id="110" name="Conexão Reta 149"/>
          <p:cNvCxnSpPr/>
          <p:nvPr/>
        </p:nvCxnSpPr>
        <p:spPr>
          <a:xfrm>
            <a:off x="6055995" y="4056380"/>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1" name="Conexão Reta 150"/>
          <p:cNvCxnSpPr/>
          <p:nvPr/>
        </p:nvCxnSpPr>
        <p:spPr>
          <a:xfrm>
            <a:off x="3622675" y="404304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2" name="Conexão Reta 151"/>
          <p:cNvCxnSpPr/>
          <p:nvPr/>
        </p:nvCxnSpPr>
        <p:spPr>
          <a:xfrm>
            <a:off x="1004782" y="4023578"/>
            <a:ext cx="2615777" cy="20202"/>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3" name="Conexão Reta 152"/>
          <p:cNvCxnSpPr/>
          <p:nvPr/>
        </p:nvCxnSpPr>
        <p:spPr>
          <a:xfrm>
            <a:off x="981075" y="616521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4" name="Conexão Reta 153"/>
          <p:cNvCxnSpPr/>
          <p:nvPr/>
        </p:nvCxnSpPr>
        <p:spPr>
          <a:xfrm>
            <a:off x="3387725" y="616521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5" name="Conexão Reta 154"/>
          <p:cNvCxnSpPr/>
          <p:nvPr/>
        </p:nvCxnSpPr>
        <p:spPr>
          <a:xfrm flipV="1">
            <a:off x="5840095" y="6184265"/>
            <a:ext cx="2555240" cy="190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6" name="Shape 257" descr="C:\technopolys\technopolys\techno\technoW1\technoW2\images\home_banner_pager.png"/>
          <p:cNvPicPr preferRelativeResize="0"/>
          <p:nvPr/>
        </p:nvPicPr>
        <p:blipFill rotWithShape="1">
          <a:blip r:embed="rId4"/>
          <a:srcRect/>
          <a:stretch>
            <a:fillRect/>
          </a:stretch>
        </p:blipFill>
        <p:spPr>
          <a:xfrm>
            <a:off x="7746365" y="6052185"/>
            <a:ext cx="250825" cy="250825"/>
          </a:xfrm>
          <a:prstGeom prst="rect">
            <a:avLst/>
          </a:prstGeom>
          <a:noFill/>
          <a:ln>
            <a:noFill/>
          </a:ln>
        </p:spPr>
      </p:pic>
      <p:cxnSp>
        <p:nvCxnSpPr>
          <p:cNvPr id="117" name="Conexão Reta 156"/>
          <p:cNvCxnSpPr/>
          <p:nvPr/>
        </p:nvCxnSpPr>
        <p:spPr>
          <a:xfrm>
            <a:off x="8345805" y="6181725"/>
            <a:ext cx="2722245" cy="889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8" name="Shape 257" descr="C:\technopolys\technopolys\techno\technoW1\technoW2\images\home_banner_pager.png"/>
          <p:cNvPicPr preferRelativeResize="0"/>
          <p:nvPr/>
        </p:nvPicPr>
        <p:blipFill rotWithShape="1">
          <a:blip r:embed="rId4"/>
          <a:srcRect/>
          <a:stretch>
            <a:fillRect/>
          </a:stretch>
        </p:blipFill>
        <p:spPr>
          <a:xfrm>
            <a:off x="2472055" y="1807210"/>
            <a:ext cx="250825" cy="250825"/>
          </a:xfrm>
          <a:prstGeom prst="rect">
            <a:avLst/>
          </a:prstGeom>
          <a:noFill/>
          <a:ln>
            <a:noFill/>
          </a:ln>
        </p:spPr>
      </p:pic>
      <p:pic>
        <p:nvPicPr>
          <p:cNvPr id="119" name="Shape 257" descr="C:\technopolys\technopolys\techno\technoW1\technoW2\images\home_banner_pager.png"/>
          <p:cNvPicPr preferRelativeResize="0"/>
          <p:nvPr/>
        </p:nvPicPr>
        <p:blipFill rotWithShape="1">
          <a:blip r:embed="rId4"/>
          <a:srcRect/>
          <a:stretch>
            <a:fillRect/>
          </a:stretch>
        </p:blipFill>
        <p:spPr>
          <a:xfrm>
            <a:off x="8529320" y="3928110"/>
            <a:ext cx="250825" cy="250825"/>
          </a:xfrm>
          <a:prstGeom prst="rect">
            <a:avLst/>
          </a:prstGeom>
          <a:noFill/>
          <a:ln>
            <a:noFill/>
          </a:ln>
        </p:spPr>
      </p:pic>
      <p:pic>
        <p:nvPicPr>
          <p:cNvPr id="120" name="Shape 257" descr="C:\technopolys\technopolys\techno\technoW1\technoW2\images\home_banner_pager.png"/>
          <p:cNvPicPr preferRelativeResize="0"/>
          <p:nvPr/>
        </p:nvPicPr>
        <p:blipFill rotWithShape="1">
          <a:blip r:embed="rId4"/>
          <a:srcRect/>
          <a:stretch>
            <a:fillRect/>
          </a:stretch>
        </p:blipFill>
        <p:spPr>
          <a:xfrm>
            <a:off x="6430645" y="3925570"/>
            <a:ext cx="250825" cy="250825"/>
          </a:xfrm>
          <a:prstGeom prst="rect">
            <a:avLst/>
          </a:prstGeom>
          <a:noFill/>
          <a:ln>
            <a:noFill/>
          </a:ln>
        </p:spPr>
      </p:pic>
      <p:pic>
        <p:nvPicPr>
          <p:cNvPr id="121" name="Shape 257" descr="C:\technopolys\technopolys\techno\technoW1\technoW2\images\home_banner_pager.png"/>
          <p:cNvPicPr preferRelativeResize="0"/>
          <p:nvPr/>
        </p:nvPicPr>
        <p:blipFill rotWithShape="1">
          <a:blip r:embed="rId4"/>
          <a:srcRect/>
          <a:stretch>
            <a:fillRect/>
          </a:stretch>
        </p:blipFill>
        <p:spPr>
          <a:xfrm>
            <a:off x="4121785" y="3912235"/>
            <a:ext cx="250825" cy="250825"/>
          </a:xfrm>
          <a:prstGeom prst="rect">
            <a:avLst/>
          </a:prstGeom>
          <a:noFill/>
          <a:ln>
            <a:noFill/>
          </a:ln>
        </p:spPr>
      </p:pic>
      <p:pic>
        <p:nvPicPr>
          <p:cNvPr id="122" name="Shape 257" descr="C:\technopolys\technopolys\techno\technoW1\technoW2\images\home_banner_pager.png"/>
          <p:cNvPicPr preferRelativeResize="0"/>
          <p:nvPr/>
        </p:nvPicPr>
        <p:blipFill rotWithShape="1">
          <a:blip r:embed="rId4"/>
          <a:srcRect/>
          <a:stretch>
            <a:fillRect/>
          </a:stretch>
        </p:blipFill>
        <p:spPr>
          <a:xfrm>
            <a:off x="1002665" y="6044565"/>
            <a:ext cx="250825" cy="250825"/>
          </a:xfrm>
          <a:prstGeom prst="rect">
            <a:avLst/>
          </a:prstGeom>
          <a:noFill/>
          <a:ln>
            <a:noFill/>
          </a:ln>
        </p:spPr>
      </p:pic>
      <p:pic>
        <p:nvPicPr>
          <p:cNvPr id="124" name="Shape 238" descr="C:\technopolys\technopolys\techno\technoW1\technoW2\images\home_banner_pager 16.png"/>
          <p:cNvPicPr preferRelativeResize="0"/>
          <p:nvPr/>
        </p:nvPicPr>
        <p:blipFill rotWithShape="1">
          <a:blip r:embed="rId3"/>
          <a:srcRect/>
          <a:stretch>
            <a:fillRect/>
          </a:stretch>
        </p:blipFill>
        <p:spPr>
          <a:xfrm>
            <a:off x="840059" y="4788148"/>
            <a:ext cx="559402" cy="559434"/>
          </a:xfrm>
          <a:prstGeom prst="rect">
            <a:avLst/>
          </a:prstGeom>
          <a:noFill/>
          <a:ln>
            <a:noFill/>
          </a:ln>
        </p:spPr>
      </p:pic>
      <p:sp>
        <p:nvSpPr>
          <p:cNvPr id="126" name="Caixa de Texto 169"/>
          <p:cNvSpPr txBox="1"/>
          <p:nvPr/>
        </p:nvSpPr>
        <p:spPr>
          <a:xfrm>
            <a:off x="3388995" y="403669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1999</a:t>
            </a:r>
          </a:p>
        </p:txBody>
      </p:sp>
      <p:sp>
        <p:nvSpPr>
          <p:cNvPr id="127" name="Rectângulo 170"/>
          <p:cNvSpPr/>
          <p:nvPr/>
        </p:nvSpPr>
        <p:spPr>
          <a:xfrm>
            <a:off x="8883015" y="1984375"/>
            <a:ext cx="2128520" cy="199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28" name="Caixa de Texto 171"/>
          <p:cNvSpPr txBox="1"/>
          <p:nvPr/>
        </p:nvSpPr>
        <p:spPr>
          <a:xfrm>
            <a:off x="6710045" y="1941195"/>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1983</a:t>
            </a:r>
          </a:p>
        </p:txBody>
      </p:sp>
      <p:cxnSp>
        <p:nvCxnSpPr>
          <p:cNvPr id="129" name="Conexão Reta 173"/>
          <p:cNvCxnSpPr/>
          <p:nvPr/>
        </p:nvCxnSpPr>
        <p:spPr>
          <a:xfrm>
            <a:off x="11152505" y="28327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30" name="Shape 238" descr="C:\technopolys\technopolys\techno\technoW1\technoW2\images\home_banner_pager 16.png"/>
          <p:cNvPicPr preferRelativeResize="0"/>
          <p:nvPr/>
        </p:nvPicPr>
        <p:blipFill rotWithShape="1">
          <a:blip r:embed="rId3"/>
          <a:srcRect/>
          <a:stretch>
            <a:fillRect/>
          </a:stretch>
        </p:blipFill>
        <p:spPr>
          <a:xfrm>
            <a:off x="10860994" y="2688203"/>
            <a:ext cx="559402" cy="559434"/>
          </a:xfrm>
          <a:prstGeom prst="rect">
            <a:avLst/>
          </a:prstGeom>
          <a:noFill/>
          <a:ln>
            <a:noFill/>
          </a:ln>
        </p:spPr>
      </p:pic>
      <p:cxnSp>
        <p:nvCxnSpPr>
          <p:cNvPr id="131" name="Conexão Reta 176"/>
          <p:cNvCxnSpPr/>
          <p:nvPr/>
        </p:nvCxnSpPr>
        <p:spPr>
          <a:xfrm>
            <a:off x="3443605" y="4947285"/>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32" name="Shape 238" descr="C:\technopolys\technopolys\techno\technoW1\technoW2\images\home_banner_pager 16.png"/>
          <p:cNvPicPr preferRelativeResize="0"/>
          <p:nvPr/>
        </p:nvPicPr>
        <p:blipFill rotWithShape="1">
          <a:blip r:embed="rId3"/>
          <a:srcRect/>
          <a:stretch>
            <a:fillRect/>
          </a:stretch>
        </p:blipFill>
        <p:spPr>
          <a:xfrm>
            <a:off x="3162889" y="4810373"/>
            <a:ext cx="559402" cy="559434"/>
          </a:xfrm>
          <a:prstGeom prst="rect">
            <a:avLst/>
          </a:prstGeom>
          <a:noFill/>
          <a:ln>
            <a:noFill/>
          </a:ln>
        </p:spPr>
      </p:pic>
      <p:cxnSp>
        <p:nvCxnSpPr>
          <p:cNvPr id="133" name="Conexão Reta 178"/>
          <p:cNvCxnSpPr/>
          <p:nvPr/>
        </p:nvCxnSpPr>
        <p:spPr>
          <a:xfrm>
            <a:off x="5742940" y="4979035"/>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34" name="Shape 238" descr="C:\technopolys\technopolys\techno\technoW1\technoW2\images\home_banner_pager 16.png"/>
          <p:cNvPicPr preferRelativeResize="0"/>
          <p:nvPr/>
        </p:nvPicPr>
        <p:blipFill rotWithShape="1">
          <a:blip r:embed="rId3"/>
          <a:srcRect/>
          <a:stretch>
            <a:fillRect/>
          </a:stretch>
        </p:blipFill>
        <p:spPr>
          <a:xfrm>
            <a:off x="5462224" y="4802118"/>
            <a:ext cx="559402" cy="559434"/>
          </a:xfrm>
          <a:prstGeom prst="rect">
            <a:avLst/>
          </a:prstGeom>
          <a:noFill/>
          <a:ln>
            <a:noFill/>
          </a:ln>
        </p:spPr>
      </p:pic>
      <p:cxnSp>
        <p:nvCxnSpPr>
          <p:cNvPr id="135" name="Conexão Reta 180"/>
          <p:cNvCxnSpPr/>
          <p:nvPr/>
        </p:nvCxnSpPr>
        <p:spPr>
          <a:xfrm>
            <a:off x="7861935" y="4925060"/>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36" name="Shape 238" descr="C:\technopolys\technopolys\techno\technoW1\technoW2\images\home_banner_pager 16.png"/>
          <p:cNvPicPr preferRelativeResize="0"/>
          <p:nvPr/>
        </p:nvPicPr>
        <p:blipFill rotWithShape="1">
          <a:blip r:embed="rId3"/>
          <a:srcRect/>
          <a:stretch>
            <a:fillRect/>
          </a:stretch>
        </p:blipFill>
        <p:spPr>
          <a:xfrm>
            <a:off x="7571694" y="4817358"/>
            <a:ext cx="559402" cy="559434"/>
          </a:xfrm>
          <a:prstGeom prst="rect">
            <a:avLst/>
          </a:prstGeom>
          <a:noFill/>
          <a:ln>
            <a:noFill/>
          </a:ln>
        </p:spPr>
      </p:pic>
      <p:sp>
        <p:nvSpPr>
          <p:cNvPr id="137" name="Caixa de Texto 182"/>
          <p:cNvSpPr txBox="1"/>
          <p:nvPr/>
        </p:nvSpPr>
        <p:spPr>
          <a:xfrm>
            <a:off x="1022032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2013</a:t>
            </a:r>
          </a:p>
        </p:txBody>
      </p:sp>
      <p:sp>
        <p:nvSpPr>
          <p:cNvPr id="138" name="Caixa de Texto 185"/>
          <p:cNvSpPr txBox="1"/>
          <p:nvPr/>
        </p:nvSpPr>
        <p:spPr>
          <a:xfrm>
            <a:off x="293941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2006</a:t>
            </a:r>
          </a:p>
        </p:txBody>
      </p:sp>
      <p:pic>
        <p:nvPicPr>
          <p:cNvPr id="139" name="Shape 257" descr="C:\technopolys\technopolys\techno\technoW1\technoW2\images\home_banner_pager.png"/>
          <p:cNvPicPr preferRelativeResize="0"/>
          <p:nvPr/>
        </p:nvPicPr>
        <p:blipFill rotWithShape="1">
          <a:blip r:embed="rId4"/>
          <a:srcRect/>
          <a:stretch>
            <a:fillRect/>
          </a:stretch>
        </p:blipFill>
        <p:spPr>
          <a:xfrm>
            <a:off x="3325495" y="6042025"/>
            <a:ext cx="250825" cy="250825"/>
          </a:xfrm>
          <a:prstGeom prst="rect">
            <a:avLst/>
          </a:prstGeom>
          <a:noFill/>
          <a:ln>
            <a:noFill/>
          </a:ln>
        </p:spPr>
      </p:pic>
      <p:pic>
        <p:nvPicPr>
          <p:cNvPr id="140" name="Shape 257" descr="C:\technopolys\technopolys\techno\technoW1\technoW2\images\home_banner_pager.png"/>
          <p:cNvPicPr preferRelativeResize="0"/>
          <p:nvPr/>
        </p:nvPicPr>
        <p:blipFill rotWithShape="1">
          <a:blip r:embed="rId4"/>
          <a:srcRect/>
          <a:stretch>
            <a:fillRect/>
          </a:stretch>
        </p:blipFill>
        <p:spPr>
          <a:xfrm>
            <a:off x="5619750" y="6060440"/>
            <a:ext cx="250825" cy="250825"/>
          </a:xfrm>
          <a:prstGeom prst="rect">
            <a:avLst/>
          </a:prstGeom>
          <a:noFill/>
          <a:ln>
            <a:noFill/>
          </a:ln>
        </p:spPr>
      </p:pic>
      <p:cxnSp>
        <p:nvCxnSpPr>
          <p:cNvPr id="141" name="Conexão Reta 192"/>
          <p:cNvCxnSpPr/>
          <p:nvPr/>
        </p:nvCxnSpPr>
        <p:spPr>
          <a:xfrm>
            <a:off x="10337165" y="500380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42" name="Shape 238" descr="C:\technopolys\technopolys\techno\technoW1\technoW2\images\home_banner_pager 16.png"/>
          <p:cNvPicPr preferRelativeResize="0"/>
          <p:nvPr/>
        </p:nvPicPr>
        <p:blipFill rotWithShape="1">
          <a:blip r:embed="rId3"/>
          <a:srcRect/>
          <a:stretch>
            <a:fillRect/>
          </a:stretch>
        </p:blipFill>
        <p:spPr>
          <a:xfrm>
            <a:off x="10056449" y="4797673"/>
            <a:ext cx="559402" cy="559434"/>
          </a:xfrm>
          <a:prstGeom prst="rect">
            <a:avLst/>
          </a:prstGeom>
          <a:noFill/>
          <a:ln>
            <a:noFill/>
          </a:ln>
        </p:spPr>
      </p:pic>
      <p:cxnSp>
        <p:nvCxnSpPr>
          <p:cNvPr id="143" name="Conexão Reta 197"/>
          <p:cNvCxnSpPr/>
          <p:nvPr/>
        </p:nvCxnSpPr>
        <p:spPr>
          <a:xfrm>
            <a:off x="9486900" y="7245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44" name="Shape 238" descr="C:\technopolys\technopolys\techno\technoW1\technoW2\images\home_banner_pager 16.png"/>
          <p:cNvPicPr preferRelativeResize="0"/>
          <p:nvPr/>
        </p:nvPicPr>
        <p:blipFill rotWithShape="1">
          <a:blip r:embed="rId3"/>
          <a:srcRect/>
          <a:stretch>
            <a:fillRect/>
          </a:stretch>
        </p:blipFill>
        <p:spPr>
          <a:xfrm>
            <a:off x="9206184" y="569208"/>
            <a:ext cx="559402" cy="559434"/>
          </a:xfrm>
          <a:prstGeom prst="rect">
            <a:avLst/>
          </a:prstGeom>
          <a:noFill/>
          <a:ln>
            <a:noFill/>
          </a:ln>
        </p:spPr>
      </p:pic>
      <p:pic>
        <p:nvPicPr>
          <p:cNvPr id="145" name="Shape 257" descr="C:\technopolys\technopolys\techno\technoW1\technoW2\images\home_banner_pager.png"/>
          <p:cNvPicPr preferRelativeResize="0"/>
          <p:nvPr/>
        </p:nvPicPr>
        <p:blipFill rotWithShape="1">
          <a:blip r:embed="rId4"/>
          <a:srcRect/>
          <a:stretch>
            <a:fillRect/>
          </a:stretch>
        </p:blipFill>
        <p:spPr>
          <a:xfrm>
            <a:off x="9357995" y="1807210"/>
            <a:ext cx="250825" cy="250825"/>
          </a:xfrm>
          <a:prstGeom prst="rect">
            <a:avLst/>
          </a:prstGeom>
          <a:noFill/>
          <a:ln>
            <a:noFill/>
          </a:ln>
        </p:spPr>
      </p:pic>
      <p:sp>
        <p:nvSpPr>
          <p:cNvPr id="146" name="Caixa de Texto 200"/>
          <p:cNvSpPr txBox="1"/>
          <p:nvPr/>
        </p:nvSpPr>
        <p:spPr>
          <a:xfrm>
            <a:off x="1600857" y="4113373"/>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1990</a:t>
            </a:r>
          </a:p>
        </p:txBody>
      </p:sp>
      <p:sp>
        <p:nvSpPr>
          <p:cNvPr id="147" name="Oval 146"/>
          <p:cNvSpPr/>
          <p:nvPr/>
        </p:nvSpPr>
        <p:spPr>
          <a:xfrm>
            <a:off x="10540365" y="1978025"/>
            <a:ext cx="762000" cy="593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8" name="Shape 257" descr="C:\technopolys\technopolys\techno\technoW1\technoW2\images\home_banner_pager.png"/>
          <p:cNvPicPr preferRelativeResize="0"/>
          <p:nvPr/>
        </p:nvPicPr>
        <p:blipFill rotWithShape="1">
          <a:blip r:embed="rId4"/>
          <a:srcRect/>
          <a:stretch>
            <a:fillRect/>
          </a:stretch>
        </p:blipFill>
        <p:spPr>
          <a:xfrm>
            <a:off x="2004695" y="3898900"/>
            <a:ext cx="250825" cy="250825"/>
          </a:xfrm>
          <a:prstGeom prst="rect">
            <a:avLst/>
          </a:prstGeom>
          <a:noFill/>
          <a:ln>
            <a:noFill/>
          </a:ln>
        </p:spPr>
      </p:pic>
      <p:pic>
        <p:nvPicPr>
          <p:cNvPr id="149" name="Shape 257" descr="C:\technopolys\technopolys\techno\technoW1\technoW2\images\home_banner_pager.png"/>
          <p:cNvPicPr preferRelativeResize="0"/>
          <p:nvPr/>
        </p:nvPicPr>
        <p:blipFill rotWithShape="1">
          <a:blip r:embed="rId4"/>
          <a:srcRect/>
          <a:stretch>
            <a:fillRect/>
          </a:stretch>
        </p:blipFill>
        <p:spPr>
          <a:xfrm>
            <a:off x="11025505" y="3930650"/>
            <a:ext cx="250825" cy="250825"/>
          </a:xfrm>
          <a:prstGeom prst="rect">
            <a:avLst/>
          </a:prstGeom>
          <a:noFill/>
          <a:ln>
            <a:noFill/>
          </a:ln>
        </p:spPr>
      </p:pic>
      <p:sp>
        <p:nvSpPr>
          <p:cNvPr id="150" name="Caixa de Texto 204"/>
          <p:cNvSpPr txBox="1"/>
          <p:nvPr/>
        </p:nvSpPr>
        <p:spPr>
          <a:xfrm>
            <a:off x="5250815" y="617664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2007</a:t>
            </a:r>
          </a:p>
        </p:txBody>
      </p:sp>
      <p:pic>
        <p:nvPicPr>
          <p:cNvPr id="151" name="Shape 257" descr="C:\technopolys\technopolys\techno\technoW1\technoW2\images\home_banner_pager.png"/>
          <p:cNvPicPr preferRelativeResize="0"/>
          <p:nvPr/>
        </p:nvPicPr>
        <p:blipFill rotWithShape="1">
          <a:blip r:embed="rId4"/>
          <a:srcRect/>
          <a:stretch>
            <a:fillRect/>
          </a:stretch>
        </p:blipFill>
        <p:spPr>
          <a:xfrm>
            <a:off x="10225405" y="6055360"/>
            <a:ext cx="250825" cy="250825"/>
          </a:xfrm>
          <a:prstGeom prst="rect">
            <a:avLst/>
          </a:prstGeom>
          <a:noFill/>
          <a:ln>
            <a:noFill/>
          </a:ln>
        </p:spPr>
      </p:pic>
      <p:sp>
        <p:nvSpPr>
          <p:cNvPr id="152" name="Caixa de Texto 206"/>
          <p:cNvSpPr txBox="1"/>
          <p:nvPr/>
        </p:nvSpPr>
        <p:spPr>
          <a:xfrm>
            <a:off x="7391400"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2009</a:t>
            </a:r>
          </a:p>
        </p:txBody>
      </p:sp>
      <p:pic>
        <p:nvPicPr>
          <p:cNvPr id="153" name="Imagem 2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00765" y="92710"/>
            <a:ext cx="591820" cy="490855"/>
          </a:xfrm>
          <a:prstGeom prst="rect">
            <a:avLst/>
          </a:prstGeom>
        </p:spPr>
      </p:pic>
      <p:sp>
        <p:nvSpPr>
          <p:cNvPr id="169" name="CaixaDeTexto 6"/>
          <p:cNvSpPr txBox="1">
            <a:spLocks noChangeArrowheads="1"/>
          </p:cNvSpPr>
          <p:nvPr/>
        </p:nvSpPr>
        <p:spPr bwMode="auto">
          <a:xfrm>
            <a:off x="3699510" y="304165"/>
            <a:ext cx="4589780" cy="337185"/>
          </a:xfrm>
          <a:prstGeom prst="rect">
            <a:avLst/>
          </a:prstGeom>
          <a:noFill/>
          <a:ln w="9525">
            <a:noFill/>
            <a:miter lim="800000"/>
          </a:ln>
        </p:spPr>
        <p:txBody>
          <a:bodyPr wrap="square">
            <a:spAutoFit/>
          </a:bodyPr>
          <a:lstStyle/>
          <a:p>
            <a:pPr algn="ctr">
              <a:defRPr/>
            </a:pPr>
            <a:r>
              <a:rPr lang="pt-PT" sz="1600" b="1" i="1">
                <a:gradFill>
                  <a:gsLst>
                    <a:gs pos="0">
                      <a:srgbClr val="14CD68"/>
                    </a:gs>
                    <a:gs pos="100000">
                      <a:srgbClr val="035C7D"/>
                    </a:gs>
                  </a:gsLst>
                  <a:lin scaled="0"/>
                </a:gradFill>
                <a:latin typeface="Arial Narrow" panose="020B0606020202030204" pitchFamily="34" charset="0"/>
                <a:cs typeface="Arial" panose="020B0604020202020204" pitchFamily="34" charset="0"/>
              </a:rPr>
              <a:t>QUELQUES ÉTAPES D'INTÉGRATION RÉGIONALE</a:t>
            </a:r>
          </a:p>
        </p:txBody>
      </p:sp>
      <p:pic>
        <p:nvPicPr>
          <p:cNvPr id="170" name="Picture 16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37598" y="1878803"/>
            <a:ext cx="1280054" cy="2243143"/>
          </a:xfrm>
          <a:prstGeom prst="rect">
            <a:avLst/>
          </a:prstGeom>
        </p:spPr>
      </p:pic>
      <p:pic>
        <p:nvPicPr>
          <p:cNvPr id="171" name="Imagem 66" descr="logo"/>
          <p:cNvPicPr>
            <a:picLocks noChangeAspect="1"/>
          </p:cNvPicPr>
          <p:nvPr/>
        </p:nvPicPr>
        <p:blipFill>
          <a:blip r:embed="rId6"/>
          <a:stretch>
            <a:fillRect/>
          </a:stretch>
        </p:blipFill>
        <p:spPr>
          <a:xfrm>
            <a:off x="10596" y="40859"/>
            <a:ext cx="3058559" cy="671392"/>
          </a:xfrm>
          <a:prstGeom prst="rect">
            <a:avLst/>
          </a:prstGeom>
        </p:spPr>
      </p:pic>
      <p:pic>
        <p:nvPicPr>
          <p:cNvPr id="172" name="Imagem 74" descr="LOGO-Paises ecowas"/>
          <p:cNvPicPr>
            <a:picLocks noChangeAspect="1"/>
          </p:cNvPicPr>
          <p:nvPr/>
        </p:nvPicPr>
        <p:blipFill>
          <a:blip r:embed="rId7"/>
          <a:stretch>
            <a:fillRect/>
          </a:stretch>
        </p:blipFill>
        <p:spPr>
          <a:xfrm>
            <a:off x="10766171" y="1505885"/>
            <a:ext cx="1429259" cy="1414815"/>
          </a:xfrm>
          <a:prstGeom prst="rect">
            <a:avLst/>
          </a:prstGeom>
        </p:spPr>
      </p:pic>
      <p:sp>
        <p:nvSpPr>
          <p:cNvPr id="173" name="Caixa de Texto 64"/>
          <p:cNvSpPr txBox="1"/>
          <p:nvPr/>
        </p:nvSpPr>
        <p:spPr>
          <a:xfrm>
            <a:off x="341630" y="710565"/>
            <a:ext cx="2074545" cy="707886"/>
          </a:xfrm>
          <a:prstGeom prst="rect">
            <a:avLst/>
          </a:prstGeom>
          <a:noFill/>
        </p:spPr>
        <p:txBody>
          <a:bodyPr wrap="square" rtlCol="0">
            <a:spAutoFit/>
          </a:bodyPr>
          <a:lstStyle/>
          <a:p>
            <a:r>
              <a:rPr lang="fr-FR" sz="1000" b="1" dirty="0">
                <a:solidFill>
                  <a:schemeClr val="accent6">
                    <a:lumMod val="75000"/>
                  </a:schemeClr>
                </a:solidFill>
                <a:latin typeface="Arial Narrow" panose="020B0606020202030204" pitchFamily="34" charset="0"/>
                <a:ea typeface="Verdana" panose="020B0604030504040204" pitchFamily="34" charset="0"/>
                <a:cs typeface="Verdana" panose="020B0604030504040204" pitchFamily="34" charset="0"/>
                <a:sym typeface="+mn-ea"/>
              </a:rPr>
              <a:t>Constitution. </a:t>
            </a:r>
            <a:endParaRPr lang="fr-FR" sz="1000" b="1" dirty="0" smtClean="0">
              <a:solidFill>
                <a:schemeClr val="accent6">
                  <a:lumMod val="75000"/>
                </a:schemeClr>
              </a:solidFill>
              <a:latin typeface="Arial Narrow" panose="020B0606020202030204" pitchFamily="34" charset="0"/>
              <a:ea typeface="Verdana" panose="020B0604030504040204" pitchFamily="34" charset="0"/>
              <a:cs typeface="Verdana" panose="020B0604030504040204" pitchFamily="34" charset="0"/>
              <a:sym typeface="+mn-ea"/>
            </a:endParaRPr>
          </a:p>
          <a:p>
            <a:r>
              <a:rPr lang="fr-FR" sz="1000" b="1" dirty="0" smtClean="0">
                <a:latin typeface="Arial Narrow" panose="020B0606020202030204" pitchFamily="34" charset="0"/>
                <a:ea typeface="Verdana" panose="020B0604030504040204" pitchFamily="34" charset="0"/>
                <a:cs typeface="Verdana" panose="020B0604030504040204" pitchFamily="34" charset="0"/>
                <a:sym typeface="+mn-ea"/>
              </a:rPr>
              <a:t>Le </a:t>
            </a:r>
            <a:r>
              <a:rPr lang="fr-FR" sz="1000" b="1" dirty="0">
                <a:latin typeface="Arial Narrow" panose="020B0606020202030204" pitchFamily="34" charset="0"/>
                <a:ea typeface="Verdana" panose="020B0604030504040204" pitchFamily="34" charset="0"/>
                <a:cs typeface="Verdana" panose="020B0604030504040204" pitchFamily="34" charset="0"/>
                <a:sym typeface="+mn-ea"/>
              </a:rPr>
              <a:t>traité constitutionnel de la CEDEAO a été approuvé le 28 mai 1975.</a:t>
            </a:r>
            <a:endParaRPr lang="pt-PT" altLang="en-US" sz="1000" dirty="0"/>
          </a:p>
        </p:txBody>
      </p:sp>
      <p:sp>
        <p:nvSpPr>
          <p:cNvPr id="174" name="Caixa de Texto 75"/>
          <p:cNvSpPr txBox="1"/>
          <p:nvPr/>
        </p:nvSpPr>
        <p:spPr>
          <a:xfrm>
            <a:off x="2653030" y="716280"/>
            <a:ext cx="2101850" cy="860425"/>
          </a:xfrm>
          <a:prstGeom prst="rect">
            <a:avLst/>
          </a:prstGeom>
          <a:noFill/>
        </p:spPr>
        <p:txBody>
          <a:bodyPr wrap="square" rtlCol="0">
            <a:spAutoFit/>
          </a:bodyPr>
          <a:lstStyle/>
          <a:p>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Adhésion du Cap-Vert.</a:t>
            </a:r>
            <a:r>
              <a:rPr lang="fr-FR"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b="1" dirty="0">
                <a:latin typeface="Arial Narrow" panose="020B0606020202030204" pitchFamily="34" charset="0"/>
                <a:ea typeface="Verdana" panose="020B0604030504040204" pitchFamily="34" charset="0"/>
                <a:cs typeface="Verdana" panose="020B0604030504040204" pitchFamily="34" charset="0"/>
                <a:sym typeface="+mn-ea"/>
              </a:rPr>
              <a:t>Le Cap-Vert est devenu membre de la CEDEAO en 1976, immédiatement après avoir obtenu le statut d'État indépendant et souverain le 5 juillet 1975.</a:t>
            </a:r>
            <a:endParaRPr lang="pt-PT" altLang="en-US" sz="1000" dirty="0"/>
          </a:p>
        </p:txBody>
      </p:sp>
      <p:sp>
        <p:nvSpPr>
          <p:cNvPr id="175" name="Caixa de Texto 111"/>
          <p:cNvSpPr txBox="1"/>
          <p:nvPr/>
        </p:nvSpPr>
        <p:spPr>
          <a:xfrm>
            <a:off x="4918074" y="713740"/>
            <a:ext cx="2122805" cy="1169551"/>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Libéralisation du commerce extérieur.</a:t>
            </a:r>
          </a:p>
          <a:p>
            <a:pPr algn="just" defTabSz="1111250">
              <a:lnSpc>
                <a:spcPct val="100000"/>
              </a:lnSpc>
              <a:spcBef>
                <a:spcPts val="0"/>
              </a:spcBef>
              <a:spcAft>
                <a:spcPts val="35"/>
              </a:spcAft>
              <a:defRPr/>
            </a:pPr>
            <a:r>
              <a:rPr lang="fr-FR" sz="1000" b="1" dirty="0">
                <a:latin typeface="Arial Narrow" panose="020B0606020202030204" pitchFamily="34" charset="0"/>
                <a:ea typeface="Verdana" panose="020B0604030504040204" pitchFamily="34" charset="0"/>
                <a:cs typeface="Verdana" panose="020B0604030504040204" pitchFamily="34" charset="0"/>
                <a:sym typeface="+mn-ea"/>
              </a:rPr>
              <a:t>Élimination des droits de douane à l'importation et à l'exportation et suppression des barrières non tarifaires entre les États membres pour les produits agricoles, l'artisanat et le pétrole brut.</a:t>
            </a:r>
            <a:endParaRPr lang="pt-PT" altLang="en-US" sz="1000" dirty="0">
              <a:latin typeface="Arial Narrow" panose="020B0606020202030204" pitchFamily="34" charset="0"/>
              <a:ea typeface="Verdana" panose="020B0604030504040204" pitchFamily="34" charset="0"/>
              <a:cs typeface="Arial Narrow" panose="020B0606020202030204" pitchFamily="34" charset="0"/>
              <a:sym typeface="+mn-ea"/>
            </a:endParaRPr>
          </a:p>
        </p:txBody>
      </p:sp>
      <p:sp>
        <p:nvSpPr>
          <p:cNvPr id="176" name="Caixa de Texto 123"/>
          <p:cNvSpPr txBox="1"/>
          <p:nvPr/>
        </p:nvSpPr>
        <p:spPr>
          <a:xfrm>
            <a:off x="7280864" y="725805"/>
            <a:ext cx="1858645" cy="938719"/>
          </a:xfrm>
          <a:prstGeom prst="rect">
            <a:avLst/>
          </a:prstGeom>
          <a:noFill/>
        </p:spPr>
        <p:txBody>
          <a:bodyPr wrap="square" rtlCol="0">
            <a:spAutoFit/>
          </a:bodyPr>
          <a:lstStyle/>
          <a:p>
            <a:pPr algn="just" defTabSz="1111250">
              <a:lnSpc>
                <a:spcPts val="1100"/>
              </a:lnSpc>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Monnaie unique. </a:t>
            </a:r>
            <a:r>
              <a:rPr lang="fr-FR" sz="1000" b="1" dirty="0">
                <a:latin typeface="Arial Narrow" panose="020B0606020202030204" pitchFamily="34" charset="0"/>
                <a:ea typeface="Verdana" panose="020B0604030504040204" pitchFamily="34" charset="0"/>
                <a:cs typeface="Verdana" panose="020B0604030504040204" pitchFamily="34" charset="0"/>
                <a:sym typeface="+mn-ea"/>
              </a:rPr>
              <a:t>Idée de création de la monnaie unique de la CEDEAO lancée par la Conférence des chefs d'État et de gouvernement. Décision A / Dec6 / 12/85.</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77" name="Caixa de Texto 201"/>
          <p:cNvSpPr txBox="1"/>
          <p:nvPr/>
        </p:nvSpPr>
        <p:spPr>
          <a:xfrm>
            <a:off x="2143" y="2755016"/>
            <a:ext cx="2080339" cy="1015663"/>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Libéralisation du commerce extérieur.</a:t>
            </a:r>
          </a:p>
          <a:p>
            <a:pPr algn="just" defTabSz="1111250">
              <a:lnSpc>
                <a:spcPct val="100000"/>
              </a:lnSpc>
              <a:spcBef>
                <a:spcPts val="0"/>
              </a:spcBef>
              <a:spcAft>
                <a:spcPts val="35"/>
              </a:spcAft>
              <a:defRPr/>
            </a:pPr>
            <a:r>
              <a:rPr lang="fr-FR" sz="1000" b="1" dirty="0">
                <a:latin typeface="Arial Narrow" panose="020B0606020202030204" pitchFamily="34" charset="0"/>
                <a:ea typeface="Verdana" panose="020B0604030504040204" pitchFamily="34" charset="0"/>
                <a:cs typeface="Verdana" panose="020B0604030504040204" pitchFamily="34" charset="0"/>
                <a:sym typeface="+mn-ea"/>
              </a:rPr>
              <a:t>Élimination des droits de douane à l'importation et à l'exportation et suppression des barrières non tarifaires entre les États membres, produits industriels.</a:t>
            </a:r>
            <a:endParaRPr lang="pt-PT" altLang="en-US" sz="1000" dirty="0">
              <a:latin typeface="Arial Narrow" panose="020B0606020202030204" pitchFamily="34" charset="0"/>
              <a:ea typeface="Verdana" panose="020B0604030504040204" pitchFamily="34" charset="0"/>
              <a:cs typeface="Arial Narrow" panose="020B0606020202030204" pitchFamily="34" charset="0"/>
              <a:sym typeface="+mn-ea"/>
            </a:endParaRPr>
          </a:p>
        </p:txBody>
      </p:sp>
      <p:sp>
        <p:nvSpPr>
          <p:cNvPr id="178" name="Caixa de Texto 118"/>
          <p:cNvSpPr txBox="1"/>
          <p:nvPr/>
        </p:nvSpPr>
        <p:spPr>
          <a:xfrm>
            <a:off x="6733540" y="2723515"/>
            <a:ext cx="1781175" cy="860425"/>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Accord ZMAO. </a:t>
            </a:r>
            <a:r>
              <a:rPr lang="fr-FR" sz="1000" b="1" dirty="0">
                <a:latin typeface="Arial Narrow" panose="020B0606020202030204" pitchFamily="34" charset="0"/>
                <a:ea typeface="Verdana" panose="020B0604030504040204" pitchFamily="34" charset="0"/>
                <a:cs typeface="Verdana" panose="020B0604030504040204" pitchFamily="34" charset="0"/>
                <a:sym typeface="+mn-ea"/>
              </a:rPr>
              <a:t>Le 15 décembre 2000, à Bamako, capitale du Mali, 5 chefs d'État et de gouvernement ont signé l'Accord ZMAO.</a:t>
            </a:r>
            <a:endParaRPr lang="pt-PT"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79" name="Caixa de Texto 133"/>
          <p:cNvSpPr txBox="1"/>
          <p:nvPr/>
        </p:nvSpPr>
        <p:spPr>
          <a:xfrm>
            <a:off x="4438016" y="2718435"/>
            <a:ext cx="2011044" cy="1168400"/>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Déclaration d'Accra.</a:t>
            </a:r>
            <a:r>
              <a:rPr lang="fr-FR" sz="1000"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Le 30 avril, les chefs d'État et de gouvernement de 6 pays déclarent l'institutionnalisation de la zone monétaire ouest-africaine (ZMAO), dans le cadre de l'objectif de la zone de monnaie unique de la CEDEAO.</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0" name="Caixa de Texto 188"/>
          <p:cNvSpPr txBox="1"/>
          <p:nvPr/>
        </p:nvSpPr>
        <p:spPr>
          <a:xfrm>
            <a:off x="9591930" y="679063"/>
            <a:ext cx="1520190" cy="656590"/>
          </a:xfrm>
          <a:prstGeom prst="rect">
            <a:avLst/>
          </a:prstGeom>
          <a:noFill/>
        </p:spPr>
        <p:txBody>
          <a:bodyPr wrap="square" rtlCol="0">
            <a:spAutoFit/>
          </a:bodyPr>
          <a:lstStyle/>
          <a:p>
            <a:pPr algn="just" defTabSz="1111250">
              <a:lnSpc>
                <a:spcPts val="1100"/>
              </a:lnSpc>
              <a:defRPr/>
            </a:pPr>
            <a:r>
              <a:rPr lang="fr-FR" sz="1000" b="1" dirty="0" smtClean="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Coopération monétaire.</a:t>
            </a:r>
          </a:p>
          <a:p>
            <a:pPr algn="just" defTabSz="1111250">
              <a:lnSpc>
                <a:spcPts val="1100"/>
              </a:lnSpc>
              <a:defRPr/>
            </a:pPr>
            <a:r>
              <a:rPr lang="fr-FR" sz="1000" b="1" dirty="0" smtClean="0">
                <a:latin typeface="Arial Narrow" panose="020B0606020202030204" pitchFamily="34" charset="0"/>
                <a:ea typeface="Verdana" panose="020B0604030504040204" pitchFamily="34" charset="0"/>
                <a:cs typeface="Verdana" panose="020B0604030504040204" pitchFamily="34" charset="0"/>
                <a:sym typeface="+mn-ea"/>
              </a:rPr>
              <a:t>Adoption </a:t>
            </a:r>
            <a:r>
              <a:rPr lang="fr-FR" sz="1000" b="1" dirty="0">
                <a:latin typeface="Arial Narrow" panose="020B0606020202030204" pitchFamily="34" charset="0"/>
                <a:ea typeface="Verdana" panose="020B0604030504040204" pitchFamily="34" charset="0"/>
                <a:cs typeface="Verdana" panose="020B0604030504040204" pitchFamily="34" charset="0"/>
                <a:sym typeface="+mn-ea"/>
              </a:rPr>
              <a:t>d'un programme de coopération monétaire de la CEDEAO (PCMC).</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1" name="Caixa de Texto 189"/>
          <p:cNvSpPr txBox="1"/>
          <p:nvPr/>
        </p:nvSpPr>
        <p:spPr>
          <a:xfrm>
            <a:off x="8963739" y="2718435"/>
            <a:ext cx="2115741" cy="1323439"/>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Mécanisme de surveillance.</a:t>
            </a:r>
          </a:p>
          <a:p>
            <a:pPr algn="just" defTabSz="1111250">
              <a:lnSpc>
                <a:spcPct val="100000"/>
              </a:lnSpc>
              <a:spcBef>
                <a:spcPts val="0"/>
              </a:spcBef>
              <a:spcAft>
                <a:spcPts val="35"/>
              </a:spcAft>
              <a:defRPr/>
            </a:pPr>
            <a:r>
              <a:rPr lang="fr-FR" sz="1000" b="1" dirty="0">
                <a:latin typeface="Arial Narrow" panose="020B0606020202030204" pitchFamily="34" charset="0"/>
                <a:ea typeface="Verdana" panose="020B0604030504040204" pitchFamily="34" charset="0"/>
                <a:cs typeface="Verdana" panose="020B0604030504040204" pitchFamily="34" charset="0"/>
                <a:sym typeface="+mn-ea"/>
              </a:rPr>
              <a:t>Adoption d'un mécanisme de supervision multilatérale dans le cadre de la coordination des politiques économiques et financières des États membres comme condition préalable à la création de l'Union économique et monétaire (décision A (</a:t>
            </a:r>
            <a:r>
              <a:rPr lang="fr-FR" sz="1000" b="1" dirty="0" err="1">
                <a:latin typeface="Arial Narrow" panose="020B0606020202030204" pitchFamily="34" charset="0"/>
                <a:ea typeface="Verdana" panose="020B0604030504040204" pitchFamily="34" charset="0"/>
                <a:cs typeface="Verdana" panose="020B0604030504040204" pitchFamily="34" charset="0"/>
                <a:sym typeface="+mn-ea"/>
              </a:rPr>
              <a:t>déc</a:t>
            </a:r>
            <a:r>
              <a:rPr lang="fr-FR" sz="1000" b="1" dirty="0">
                <a:latin typeface="Arial Narrow" panose="020B0606020202030204" pitchFamily="34" charset="0"/>
                <a:ea typeface="Verdana" panose="020B0604030504040204" pitchFamily="34" charset="0"/>
                <a:cs typeface="Verdana" panose="020B0604030504040204" pitchFamily="34" charset="0"/>
                <a:sym typeface="+mn-ea"/>
              </a:rPr>
              <a:t> / 7/12/01)).</a:t>
            </a:r>
            <a:endParaRPr lang="pt-PT" altLang="en-US"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2" name="Caixa de Texto 191"/>
          <p:cNvSpPr txBox="1"/>
          <p:nvPr/>
        </p:nvSpPr>
        <p:spPr>
          <a:xfrm>
            <a:off x="2239646" y="2717165"/>
            <a:ext cx="1978025" cy="553998"/>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Critères de convergence.</a:t>
            </a:r>
            <a:r>
              <a:rPr lang="fr-FR"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b="1" dirty="0">
                <a:latin typeface="Arial Narrow" panose="020B0606020202030204" pitchFamily="34" charset="0"/>
                <a:ea typeface="Verdana" panose="020B0604030504040204" pitchFamily="34" charset="0"/>
                <a:cs typeface="Verdana" panose="020B0604030504040204" pitchFamily="34" charset="0"/>
                <a:sym typeface="+mn-ea"/>
              </a:rPr>
              <a:t>Adoption des critères de convergence macroéconomique de la CEDEAO.</a:t>
            </a:r>
            <a:endParaRPr lang="pt-PT"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3" name="Caixa de Texto 183"/>
          <p:cNvSpPr txBox="1"/>
          <p:nvPr/>
        </p:nvSpPr>
        <p:spPr>
          <a:xfrm>
            <a:off x="1196339" y="4911725"/>
            <a:ext cx="1870757" cy="656590"/>
          </a:xfrm>
          <a:prstGeom prst="rect">
            <a:avLst/>
          </a:prstGeom>
          <a:noFill/>
        </p:spPr>
        <p:txBody>
          <a:bodyPr wrap="square" rtlCol="0">
            <a:spAutoFit/>
          </a:bodyPr>
          <a:lstStyle/>
          <a:p>
            <a:pPr algn="just" defTabSz="1111250">
              <a:lnSpc>
                <a:spcPts val="1100"/>
              </a:lnSpc>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Libre circulation des personnes.</a:t>
            </a:r>
          </a:p>
          <a:p>
            <a:pPr algn="just" defTabSz="1111250">
              <a:lnSpc>
                <a:spcPts val="1100"/>
              </a:lnSpc>
              <a:defRPr/>
            </a:pPr>
            <a:r>
              <a:rPr lang="fr-FR" sz="1000" b="1" dirty="0">
                <a:latin typeface="Arial Narrow" panose="020B0606020202030204" pitchFamily="34" charset="0"/>
                <a:ea typeface="Verdana" panose="020B0604030504040204" pitchFamily="34" charset="0"/>
                <a:cs typeface="Verdana" panose="020B0604030504040204" pitchFamily="34" charset="0"/>
                <a:sym typeface="+mn-ea"/>
              </a:rPr>
              <a:t>Reconnaissance du droit à la libre circulation des personnes et au travail dans la CEDEAO.</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4" name="Caixa de Texto 184"/>
          <p:cNvSpPr txBox="1"/>
          <p:nvPr/>
        </p:nvSpPr>
        <p:spPr>
          <a:xfrm>
            <a:off x="3512184" y="4918075"/>
            <a:ext cx="1721531" cy="797654"/>
          </a:xfrm>
          <a:prstGeom prst="rect">
            <a:avLst/>
          </a:prstGeom>
          <a:noFill/>
        </p:spPr>
        <p:txBody>
          <a:bodyPr wrap="square" rtlCol="0">
            <a:spAutoFit/>
          </a:bodyPr>
          <a:lstStyle/>
          <a:p>
            <a:pPr algn="just" defTabSz="1111250">
              <a:lnSpc>
                <a:spcPts val="1100"/>
              </a:lnSpc>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Libre circulation efficace.</a:t>
            </a:r>
            <a:r>
              <a:rPr lang="fr-FR"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b="1" dirty="0">
                <a:latin typeface="Arial Narrow" panose="020B0606020202030204" pitchFamily="34" charset="0"/>
                <a:ea typeface="Verdana" panose="020B0604030504040204" pitchFamily="34" charset="0"/>
                <a:cs typeface="Verdana" panose="020B0604030504040204" pitchFamily="34" charset="0"/>
                <a:sym typeface="+mn-ea"/>
              </a:rPr>
              <a:t>Libre circulation effective sans visa dans la région, pour les citoyens de la CEDEAO limitée à 90 jours.</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5" name="Caixa de Texto 195"/>
          <p:cNvSpPr txBox="1"/>
          <p:nvPr/>
        </p:nvSpPr>
        <p:spPr>
          <a:xfrm>
            <a:off x="10404475" y="4915535"/>
            <a:ext cx="1762046" cy="1079783"/>
          </a:xfrm>
          <a:prstGeom prst="rect">
            <a:avLst/>
          </a:prstGeom>
          <a:noFill/>
        </p:spPr>
        <p:txBody>
          <a:bodyPr wrap="square" rtlCol="0">
            <a:spAutoFit/>
          </a:bodyPr>
          <a:lstStyle/>
          <a:p>
            <a:pPr algn="just" defTabSz="1111250">
              <a:lnSpc>
                <a:spcPts val="1100"/>
              </a:lnSpc>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Zone d'échange libre.</a:t>
            </a:r>
            <a:r>
              <a:rPr lang="fr-FR"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b="1" dirty="0">
                <a:latin typeface="Arial Narrow" panose="020B0606020202030204" pitchFamily="34" charset="0"/>
                <a:ea typeface="Verdana" panose="020B0604030504040204" pitchFamily="34" charset="0"/>
                <a:cs typeface="Verdana" panose="020B0604030504040204" pitchFamily="34" charset="0"/>
                <a:sym typeface="+mn-ea"/>
              </a:rPr>
              <a:t>Une zone de libre-échange est créée avec l'adoption du tarif extérieur commun (TEC) de la CEDEAO le 25 octobre 2013 à Dakar, applicable à partir de janvier 2015.</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6" name="Caixa de Texto 205"/>
          <p:cNvSpPr txBox="1"/>
          <p:nvPr/>
        </p:nvSpPr>
        <p:spPr>
          <a:xfrm>
            <a:off x="5796915" y="4909820"/>
            <a:ext cx="1816690" cy="1015663"/>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Vision 2020.</a:t>
            </a:r>
          </a:p>
          <a:p>
            <a:pPr algn="just" defTabSz="1111250">
              <a:lnSpc>
                <a:spcPct val="100000"/>
              </a:lnSpc>
              <a:spcBef>
                <a:spcPts val="0"/>
              </a:spcBef>
              <a:spcAft>
                <a:spcPts val="35"/>
              </a:spcAft>
              <a:defRPr/>
            </a:pPr>
            <a:r>
              <a:rPr lang="fr-FR" sz="1000" b="1" dirty="0">
                <a:latin typeface="Arial Narrow" panose="020B0606020202030204" pitchFamily="34" charset="0"/>
                <a:ea typeface="Verdana" panose="020B0604030504040204" pitchFamily="34" charset="0"/>
                <a:cs typeface="Verdana" panose="020B0604030504040204" pitchFamily="34" charset="0"/>
                <a:sym typeface="+mn-ea"/>
              </a:rPr>
              <a:t>L'adoption des principes constitutifs, qui consiste en la conversion d'une CEDEAO d'Etats en une CEDEAO des citoyens.</a:t>
            </a:r>
            <a:endParaRPr lang="pt-PT" altLang="en-US"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7" name="Caixa de Texto 207"/>
          <p:cNvSpPr txBox="1"/>
          <p:nvPr/>
        </p:nvSpPr>
        <p:spPr>
          <a:xfrm>
            <a:off x="7942581" y="4914265"/>
            <a:ext cx="2207260" cy="861774"/>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b="1"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Monnaie unique de la CEDEAO [ECO].</a:t>
            </a:r>
          </a:p>
          <a:p>
            <a:pPr algn="just" defTabSz="1111250">
              <a:lnSpc>
                <a:spcPct val="100000"/>
              </a:lnSpc>
              <a:spcBef>
                <a:spcPts val="0"/>
              </a:spcBef>
              <a:spcAft>
                <a:spcPts val="35"/>
              </a:spcAft>
              <a:defRPr/>
            </a:pPr>
            <a:r>
              <a:rPr lang="fr-FR" sz="1000" dirty="0">
                <a:latin typeface="Arial Narrow" panose="020B0606020202030204" pitchFamily="34" charset="0"/>
                <a:ea typeface="Verdana" panose="020B0604030504040204" pitchFamily="34" charset="0"/>
                <a:cs typeface="Verdana" panose="020B0604030504040204" pitchFamily="34" charset="0"/>
                <a:sym typeface="+mn-ea"/>
              </a:rPr>
              <a:t>Adoption par le Conseil de convergence de la CEDEAO le 25 mai 2009 d'une «feuille de route» pour le programme de monnaie unique de la CEDEAO [ECO] en 2020.</a:t>
            </a:r>
            <a:endParaRPr lang="pt-PT"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25" name="Caixa de Texto 168"/>
          <p:cNvSpPr txBox="1"/>
          <p:nvPr/>
        </p:nvSpPr>
        <p:spPr>
          <a:xfrm>
            <a:off x="9014382" y="1929130"/>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1987</a:t>
            </a:r>
          </a:p>
        </p:txBody>
      </p:sp>
    </p:spTree>
    <p:extLst>
      <p:ext uri="{BB962C8B-B14F-4D97-AF65-F5344CB8AC3E}">
        <p14:creationId xmlns:p14="http://schemas.microsoft.com/office/powerpoint/2010/main" val="413209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444</TotalTime>
  <Words>5775</Words>
  <Application>Microsoft Office PowerPoint</Application>
  <PresentationFormat>Custom</PresentationFormat>
  <Paragraphs>1755</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Teresa</cp:lastModifiedBy>
  <cp:revision>1171</cp:revision>
  <dcterms:created xsi:type="dcterms:W3CDTF">2019-09-10T11:20:00Z</dcterms:created>
  <dcterms:modified xsi:type="dcterms:W3CDTF">2020-12-29T16:07:56Z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